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3665" r:id="rId2"/>
  </p:sldMasterIdLst>
  <p:notesMasterIdLst>
    <p:notesMasterId r:id="rId16"/>
  </p:notesMasterIdLst>
  <p:sldIdLst>
    <p:sldId id="283" r:id="rId3"/>
    <p:sldId id="428" r:id="rId4"/>
    <p:sldId id="481" r:id="rId5"/>
    <p:sldId id="482" r:id="rId6"/>
    <p:sldId id="483" r:id="rId7"/>
    <p:sldId id="484" r:id="rId8"/>
    <p:sldId id="485" r:id="rId9"/>
    <p:sldId id="486" r:id="rId10"/>
    <p:sldId id="487" r:id="rId11"/>
    <p:sldId id="488" r:id="rId12"/>
    <p:sldId id="489" r:id="rId13"/>
    <p:sldId id="490" r:id="rId14"/>
    <p:sldId id="258" r:id="rId15"/>
  </p:sldIdLst>
  <p:sldSz cx="9906000" cy="6858000" type="A4"/>
  <p:notesSz cx="9939338" cy="68072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FFCC"/>
    <a:srgbClr val="66FF66"/>
    <a:srgbClr val="E46C0A"/>
    <a:srgbClr val="0000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2" autoAdjust="0"/>
    <p:restoredTop sz="96242" autoAdjust="0"/>
  </p:normalViewPr>
  <p:slideViewPr>
    <p:cSldViewPr>
      <p:cViewPr varScale="1">
        <p:scale>
          <a:sx n="78" d="100"/>
          <a:sy n="78" d="100"/>
        </p:scale>
        <p:origin x="1598" y="67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12" d="100"/>
          <a:sy n="112" d="100"/>
        </p:scale>
        <p:origin x="222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0" y="0"/>
            <a:ext cx="4308129" cy="340742"/>
          </a:xfrm>
          <a:prstGeom prst="rect">
            <a:avLst/>
          </a:prstGeom>
        </p:spPr>
        <p:txBody>
          <a:bodyPr vert="horz" lIns="90517" tIns="45257" rIns="90517" bIns="45257" rtlCol="0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8895" y="0"/>
            <a:ext cx="4308129" cy="340742"/>
          </a:xfrm>
          <a:prstGeom prst="rect">
            <a:avLst/>
          </a:prstGeom>
        </p:spPr>
        <p:txBody>
          <a:bodyPr vert="horz" lIns="90517" tIns="45257" rIns="90517" bIns="45257" rtlCol="0"/>
          <a:lstStyle>
            <a:lvl1pPr algn="r">
              <a:defRPr sz="1100"/>
            </a:lvl1pPr>
          </a:lstStyle>
          <a:p>
            <a:fld id="{AD7D5770-8063-4BA9-95F3-8238B300D479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87762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17" tIns="45257" rIns="90517" bIns="452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481" y="3233235"/>
            <a:ext cx="7952399" cy="3063403"/>
          </a:xfrm>
          <a:prstGeom prst="rect">
            <a:avLst/>
          </a:prstGeom>
        </p:spPr>
        <p:txBody>
          <a:bodyPr vert="horz" lIns="90517" tIns="45257" rIns="90517" bIns="45257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0" y="6465377"/>
            <a:ext cx="4308129" cy="340741"/>
          </a:xfrm>
          <a:prstGeom prst="rect">
            <a:avLst/>
          </a:prstGeom>
        </p:spPr>
        <p:txBody>
          <a:bodyPr vert="horz" lIns="90517" tIns="45257" rIns="90517" bIns="45257" rtlCol="0" anchor="b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8895" y="6465377"/>
            <a:ext cx="4308129" cy="340741"/>
          </a:xfrm>
          <a:prstGeom prst="rect">
            <a:avLst/>
          </a:prstGeom>
        </p:spPr>
        <p:txBody>
          <a:bodyPr vert="horz" lIns="90517" tIns="45257" rIns="90517" bIns="45257" rtlCol="0" anchor="b"/>
          <a:lstStyle>
            <a:lvl1pPr algn="r">
              <a:defRPr sz="1100"/>
            </a:lvl1pPr>
          </a:lstStyle>
          <a:p>
            <a:fld id="{91C09677-7F91-44B9-B414-0F26F8292A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2744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C1C3C-8921-7332-854A-10E9DAE90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213B775-F1FC-6F3B-F09E-65C86062C9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C0E2729-9667-0DC0-F302-4998B6F178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0D6C288-9CC8-9BEA-3D2B-B677F49DEB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88447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F7F99-29CC-CF5C-FEEF-0FDCBDC09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EA8D310-F149-702E-D0FF-43755082A3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C5972B34-2A8F-C5BA-21C1-98B76E8E6C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5E9A90A-3E75-B4E4-1145-B309A9F92F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22156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795CB-2571-5F0D-DA91-7B25157A7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FF6B88C-F87A-BF72-8426-43781D8D2D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F053ACD-C20E-E7AD-6A3C-67E65DEB7E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DD5570F-8350-723C-5CA4-5E1B7B77D9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881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EC544-499D-7D54-D7AF-713B1023F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2A47C76-C1CD-302B-41CB-8D191CAB61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35CA326-ABFF-D574-DACF-EEDAF66CD3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CA5E639-A3A7-2A86-D046-AC2B244AD9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9942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9BC88-1D1F-C319-34E9-0936A586D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6BB0960C-07DB-02F9-2627-0B17F0BC83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5AF1BA6-89FE-BEE6-9664-759B968E7F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8250AE5-707E-6FF2-D33F-BCFC52C961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6950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F2897-C5F9-A633-0AB3-55DF0873C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343C187C-2C7E-9020-4AC5-2CE300C04A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4C5E266C-08E8-3E97-F618-AE6EA0C007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97AC72C-3CAD-FAB5-0EE0-D0435CD830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8709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DDA09-75A1-2691-D3C5-86984160F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127A5E6-0B1D-B25C-E2C1-9863E778BE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8139743A-FE55-B266-F092-F8E7AE826E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A0E3881-6DC4-37BD-9F1B-B915B71B49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169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E6C5D-6FDB-4603-41F7-EAF40F089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7BB10D7-6893-7B30-F304-FB4AD6B5CF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B8EB95D-37B5-7701-957D-DFC3DB2CC3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CB7C9E6-2C47-32DA-02C5-C3648E4CEC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7012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F377E-F6A0-8497-258D-6228DF294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5B438D6-EE9C-8F2B-CC70-7A812E84F9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BED7998-BF3F-E7F1-B7FC-16728691D6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0C4EA84-1A74-C1C4-6D89-DEF4F40581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4289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286B3-841D-FE69-99B2-40CC2BC5D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D2631EBF-72D8-296D-A7D7-E42900CA3F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CC6CAF6E-3251-3331-4B9A-F3B0429BD0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E74D9FD-179F-1A08-96F8-4807A17EC9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28214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C7F8F-DFAE-8C96-AF2F-DC1E85730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772A8312-2D40-F3F4-1B3F-4AB661981A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4762A87C-4843-190D-2149-7BE94DC58F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E34A877-D38E-72ED-FA82-157D678012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09677-7F91-44B9-B414-0F26F8292AD7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5995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201011" y="129323"/>
            <a:ext cx="7488293" cy="385449"/>
          </a:xfrm>
        </p:spPr>
        <p:txBody>
          <a:bodyPr>
            <a:noAutofit/>
          </a:bodyPr>
          <a:lstStyle>
            <a:lvl1pPr algn="l">
              <a:defRPr sz="2400" b="0">
                <a:latin typeface="+mn-ea"/>
                <a:ea typeface="+mn-ea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cxnSp>
        <p:nvCxnSpPr>
          <p:cNvPr id="11" name="직선 연결선 10"/>
          <p:cNvCxnSpPr/>
          <p:nvPr userDrawn="1"/>
        </p:nvCxnSpPr>
        <p:spPr>
          <a:xfrm>
            <a:off x="180975" y="548680"/>
            <a:ext cx="8064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8353426" y="548680"/>
            <a:ext cx="1368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와이에스모빌리티 주식회사">
            <a:extLst>
              <a:ext uri="{FF2B5EF4-FFF2-40B4-BE49-F238E27FC236}">
                <a16:creationId xmlns:a16="http://schemas.microsoft.com/office/drawing/2014/main" id="{F953927B-E780-FFC9-7AAC-D51A4EBADB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5408" y="90056"/>
            <a:ext cx="1041323" cy="44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A8E4AF7-2DA4-4DD9-385B-BA3D5C32575E}"/>
              </a:ext>
            </a:extLst>
          </p:cNvPr>
          <p:cNvSpPr txBox="1">
            <a:spLocks/>
          </p:cNvSpPr>
          <p:nvPr userDrawn="1"/>
        </p:nvSpPr>
        <p:spPr>
          <a:xfrm>
            <a:off x="8985448" y="6590811"/>
            <a:ext cx="87124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ctr" defTabSz="914400" rtl="0" eaLnBrk="1" latinLnBrk="1" hangingPunct="1">
              <a:defRPr lang="ko-KR" altLang="en-US" sz="1200" kern="1200" smtClean="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842AD3-2C89-4569-8A01-C4E38DE60CEA}" type="slidenum">
              <a:rPr lang="en-US" altLang="ko-KR" sz="1000" smtClean="0">
                <a:solidFill>
                  <a:prstClr val="black"/>
                </a:solidFill>
              </a:rPr>
              <a:pPr algn="r"/>
              <a:t>‹#›</a:t>
            </a:fld>
            <a:endParaRPr lang="en-US" sz="1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959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387922" y="2406655"/>
            <a:ext cx="9117505" cy="301625"/>
            <a:chOff x="329" y="1821"/>
            <a:chExt cx="6071" cy="0"/>
          </a:xfrm>
        </p:grpSpPr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9" name="제목 42"/>
          <p:cNvSpPr>
            <a:spLocks noGrp="1"/>
          </p:cNvSpPr>
          <p:nvPr>
            <p:ph type="title" hasCustomPrompt="1"/>
          </p:nvPr>
        </p:nvSpPr>
        <p:spPr>
          <a:xfrm>
            <a:off x="641492" y="1743942"/>
            <a:ext cx="7934159" cy="63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3969" tIns="41985" rIns="83969" bIns="41985">
            <a:spAutoFit/>
          </a:bodyPr>
          <a:lstStyle>
            <a:lvl1pPr algn="l">
              <a:defRPr lang="ko-KR" altLang="en-US" sz="3600" kern="1200">
                <a:solidFill>
                  <a:schemeClr val="tx1"/>
                </a:solidFill>
                <a:latin typeface="현대하모니 M" pitchFamily="18" charset="-127"/>
                <a:ea typeface="현대하모니 M" pitchFamily="18" charset="-127"/>
                <a:cs typeface="+mn-cs"/>
              </a:defRPr>
            </a:lvl1pPr>
          </a:lstStyle>
          <a:p>
            <a:pPr lvl="0" algn="l" defTabSz="838200" eaLnBrk="1" hangingPunct="1">
              <a:spcBef>
                <a:spcPct val="20000"/>
              </a:spcBef>
            </a:pPr>
            <a:r>
              <a:rPr lang="ko-KR" altLang="en-US" dirty="0"/>
              <a:t>제목</a:t>
            </a:r>
            <a:r>
              <a:rPr lang="en-US" altLang="ko-KR" dirty="0"/>
              <a:t>, </a:t>
            </a:r>
            <a:r>
              <a:rPr lang="ko-KR" altLang="en-US" dirty="0"/>
              <a:t>현대하모니</a:t>
            </a:r>
            <a:r>
              <a:rPr lang="en-US" altLang="ko-KR" dirty="0"/>
              <a:t>M – 36pt</a:t>
            </a:r>
            <a:endParaRPr lang="ko-KR" altLang="en-US" dirty="0"/>
          </a:p>
        </p:txBody>
      </p:sp>
      <p:sp>
        <p:nvSpPr>
          <p:cNvPr id="10" name="텍스트 개체 틀 48"/>
          <p:cNvSpPr>
            <a:spLocks noGrp="1"/>
          </p:cNvSpPr>
          <p:nvPr>
            <p:ph type="body" sz="quarter" idx="10" hasCustomPrompt="1"/>
          </p:nvPr>
        </p:nvSpPr>
        <p:spPr>
          <a:xfrm>
            <a:off x="632520" y="1350399"/>
            <a:ext cx="3599631" cy="358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0012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ko-KR" altLang="en-US" dirty="0"/>
              <a:t>소제목</a:t>
            </a:r>
            <a:r>
              <a:rPr lang="en-US" altLang="ko-KR" dirty="0"/>
              <a:t>, </a:t>
            </a:r>
            <a:r>
              <a:rPr lang="ko-KR" altLang="en-US" dirty="0"/>
              <a:t>현대하모니</a:t>
            </a:r>
            <a:r>
              <a:rPr lang="en-US" altLang="ko-KR" dirty="0"/>
              <a:t>M – 20pt</a:t>
            </a:r>
            <a:endParaRPr lang="ko-KR" altLang="en-US" dirty="0"/>
          </a:p>
        </p:txBody>
      </p:sp>
      <p:sp>
        <p:nvSpPr>
          <p:cNvPr id="11" name="텍스트 개체 틀 53"/>
          <p:cNvSpPr>
            <a:spLocks noGrp="1"/>
          </p:cNvSpPr>
          <p:nvPr>
            <p:ph type="body" sz="quarter" idx="13" hasCustomPrompt="1"/>
          </p:nvPr>
        </p:nvSpPr>
        <p:spPr>
          <a:xfrm>
            <a:off x="705198" y="5517232"/>
            <a:ext cx="1517499" cy="26893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>
                <a:latin typeface="+mn-ea"/>
                <a:ea typeface="+mn-ea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0012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ko-KR" dirty="0"/>
              <a:t>202x. xx. xx</a:t>
            </a:r>
            <a:endParaRPr lang="ko-KR" altLang="en-US" dirty="0"/>
          </a:p>
        </p:txBody>
      </p:sp>
      <p:sp>
        <p:nvSpPr>
          <p:cNvPr id="12" name="텍스트 개체 틀 53"/>
          <p:cNvSpPr>
            <a:spLocks noGrp="1"/>
          </p:cNvSpPr>
          <p:nvPr>
            <p:ph type="body" sz="quarter" idx="14" hasCustomPrompt="1"/>
          </p:nvPr>
        </p:nvSpPr>
        <p:spPr>
          <a:xfrm>
            <a:off x="705200" y="6115163"/>
            <a:ext cx="1799527" cy="23990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>
                <a:latin typeface="+mn-ea"/>
                <a:ea typeface="+mn-ea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0012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ko-KR" altLang="en-US" dirty="0"/>
              <a:t>작성자</a:t>
            </a:r>
            <a:r>
              <a:rPr lang="en-US" altLang="ko-KR" dirty="0"/>
              <a:t>: OOO</a:t>
            </a:r>
            <a:r>
              <a:rPr lang="ko-KR" altLang="en-US" dirty="0"/>
              <a:t> 직급</a:t>
            </a:r>
          </a:p>
        </p:txBody>
      </p:sp>
      <p:sp>
        <p:nvSpPr>
          <p:cNvPr id="13" name="텍스트 개체 틀 53"/>
          <p:cNvSpPr>
            <a:spLocks noGrp="1"/>
          </p:cNvSpPr>
          <p:nvPr>
            <p:ph type="body" sz="quarter" idx="16" hasCustomPrompt="1"/>
          </p:nvPr>
        </p:nvSpPr>
        <p:spPr>
          <a:xfrm>
            <a:off x="705199" y="5810197"/>
            <a:ext cx="2807643" cy="26893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>
                <a:latin typeface="+mn-ea"/>
                <a:ea typeface="+mn-ea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0012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ko-KR" altLang="en-US" dirty="0"/>
              <a:t>연구개발본부 </a:t>
            </a:r>
            <a:r>
              <a:rPr lang="en-US" altLang="ko-KR" dirty="0"/>
              <a:t>OOO</a:t>
            </a:r>
            <a:r>
              <a:rPr lang="ko-KR" altLang="en-US" dirty="0"/>
              <a:t>팀</a:t>
            </a:r>
          </a:p>
        </p:txBody>
      </p:sp>
    </p:spTree>
    <p:extLst>
      <p:ext uri="{BB962C8B-B14F-4D97-AF65-F5344CB8AC3E}">
        <p14:creationId xmlns:p14="http://schemas.microsoft.com/office/powerpoint/2010/main" val="312838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/>
          <p:cNvSpPr txBox="1">
            <a:spLocks/>
          </p:cNvSpPr>
          <p:nvPr userDrawn="1"/>
        </p:nvSpPr>
        <p:spPr>
          <a:xfrm>
            <a:off x="3797300" y="6590811"/>
            <a:ext cx="23114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ctr" defTabSz="914400" rtl="0" eaLnBrk="1" latinLnBrk="1" hangingPunct="1">
              <a:defRPr lang="ko-KR" altLang="en-US" sz="1200" kern="1200" smtClean="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0842AD3-2C89-4569-8A01-C4E38DE60CEA}" type="slidenum">
              <a:rPr lang="en-US" altLang="ko-KR" sz="1000" smtClean="0">
                <a:solidFill>
                  <a:prstClr val="black"/>
                </a:solidFill>
              </a:rPr>
              <a:pPr/>
              <a:t>‹#›</a:t>
            </a:fld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201011" y="129323"/>
            <a:ext cx="7488293" cy="385449"/>
          </a:xfrm>
        </p:spPr>
        <p:txBody>
          <a:bodyPr>
            <a:noAutofit/>
          </a:bodyPr>
          <a:lstStyle>
            <a:lvl1pPr algn="l">
              <a:defRPr sz="2400" b="0">
                <a:latin typeface="+mn-ea"/>
                <a:ea typeface="+mn-ea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cxnSp>
        <p:nvCxnSpPr>
          <p:cNvPr id="11" name="직선 연결선 10"/>
          <p:cNvCxnSpPr/>
          <p:nvPr userDrawn="1"/>
        </p:nvCxnSpPr>
        <p:spPr>
          <a:xfrm>
            <a:off x="180975" y="548680"/>
            <a:ext cx="8064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8353426" y="548680"/>
            <a:ext cx="1368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와이에스모빌리티 주식회사">
            <a:extLst>
              <a:ext uri="{FF2B5EF4-FFF2-40B4-BE49-F238E27FC236}">
                <a16:creationId xmlns:a16="http://schemas.microsoft.com/office/drawing/2014/main" id="{F953927B-E780-FFC9-7AAC-D51A4EBADB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5408" y="90056"/>
            <a:ext cx="1041323" cy="44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5856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6183"/>
          </a:xfrm>
          <a:prstGeom prst="rect">
            <a:avLst/>
          </a:prstGeom>
        </p:spPr>
        <p:txBody>
          <a:bodyPr/>
          <a:lstStyle/>
          <a:p>
            <a:fld id="{6786DA49-BA11-F84C-B643-D379946658B3}" type="datetimeFigureOut">
              <a:rPr kumimoji="1" lang="ja-JP" altLang="en-US" smtClean="0"/>
              <a:pPr/>
              <a:t>2025/8/25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61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6183"/>
          </a:xfrm>
          <a:prstGeom prst="rect">
            <a:avLst/>
          </a:prstGeom>
        </p:spPr>
        <p:txBody>
          <a:bodyPr/>
          <a:lstStyle/>
          <a:p>
            <a:fld id="{D56C4BFF-D328-8740-ADCA-B5819369E55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33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40366-83E1-44A8-8434-C79D51D77FCF}" type="datetime1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42AD3-2C89-4569-8A01-C4E38DE60C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8693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73" r:id="rId2"/>
    <p:sldLayoutId id="2147483663" r:id="rId3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9">
            <a:extLst>
              <a:ext uri="{FF2B5EF4-FFF2-40B4-BE49-F238E27FC236}">
                <a16:creationId xmlns:a16="http://schemas.microsoft.com/office/drawing/2014/main" id="{BA06CAD2-4D09-6077-47B4-31BD956FA968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632520" y="692696"/>
            <a:ext cx="8640960" cy="5544616"/>
            <a:chOff x="750" y="1086"/>
            <a:chExt cx="5089" cy="2747"/>
          </a:xfrm>
        </p:grpSpPr>
        <p:grpSp>
          <p:nvGrpSpPr>
            <p:cNvPr id="5" name="Group 22">
              <a:extLst>
                <a:ext uri="{FF2B5EF4-FFF2-40B4-BE49-F238E27FC236}">
                  <a16:creationId xmlns:a16="http://schemas.microsoft.com/office/drawing/2014/main" id="{9CDCBB27-4DD9-B4E4-FC7C-CAE323AF34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8" y="1134"/>
              <a:ext cx="5041" cy="2699"/>
              <a:chOff x="750" y="1086"/>
              <a:chExt cx="5041" cy="2699"/>
            </a:xfrm>
          </p:grpSpPr>
          <p:grpSp>
            <p:nvGrpSpPr>
              <p:cNvPr id="23" name="Group 23">
                <a:extLst>
                  <a:ext uri="{FF2B5EF4-FFF2-40B4-BE49-F238E27FC236}">
                    <a16:creationId xmlns:a16="http://schemas.microsoft.com/office/drawing/2014/main" id="{0B86484D-EC7B-09C9-BB54-ADF1D185F8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0" y="1086"/>
                <a:ext cx="2571" cy="2555"/>
                <a:chOff x="750" y="1086"/>
                <a:chExt cx="2571" cy="2555"/>
              </a:xfrm>
            </p:grpSpPr>
            <p:sp>
              <p:nvSpPr>
                <p:cNvPr id="31" name="Freeform 24">
                  <a:extLst>
                    <a:ext uri="{FF2B5EF4-FFF2-40B4-BE49-F238E27FC236}">
                      <a16:creationId xmlns:a16="http://schemas.microsoft.com/office/drawing/2014/main" id="{457A1190-2D20-82C6-05EF-14AAD92583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" y="1979"/>
                  <a:ext cx="1278" cy="1662"/>
                </a:xfrm>
                <a:custGeom>
                  <a:avLst/>
                  <a:gdLst>
                    <a:gd name="T0" fmla="*/ 976 w 1278"/>
                    <a:gd name="T1" fmla="*/ 268 h 1662"/>
                    <a:gd name="T2" fmla="*/ 1095 w 1278"/>
                    <a:gd name="T3" fmla="*/ 544 h 1662"/>
                    <a:gd name="T4" fmla="*/ 1143 w 1278"/>
                    <a:gd name="T5" fmla="*/ 614 h 1662"/>
                    <a:gd name="T6" fmla="*/ 1248 w 1278"/>
                    <a:gd name="T7" fmla="*/ 596 h 1662"/>
                    <a:gd name="T8" fmla="*/ 1275 w 1278"/>
                    <a:gd name="T9" fmla="*/ 663 h 1662"/>
                    <a:gd name="T10" fmla="*/ 1149 w 1278"/>
                    <a:gd name="T11" fmla="*/ 849 h 1662"/>
                    <a:gd name="T12" fmla="*/ 1047 w 1278"/>
                    <a:gd name="T13" fmla="*/ 1063 h 1662"/>
                    <a:gd name="T14" fmla="*/ 1061 w 1278"/>
                    <a:gd name="T15" fmla="*/ 1140 h 1662"/>
                    <a:gd name="T16" fmla="*/ 1061 w 1278"/>
                    <a:gd name="T17" fmla="*/ 1217 h 1662"/>
                    <a:gd name="T18" fmla="*/ 1015 w 1278"/>
                    <a:gd name="T19" fmla="*/ 1246 h 1662"/>
                    <a:gd name="T20" fmla="*/ 948 w 1278"/>
                    <a:gd name="T21" fmla="*/ 1351 h 1662"/>
                    <a:gd name="T22" fmla="*/ 923 w 1278"/>
                    <a:gd name="T23" fmla="*/ 1442 h 1662"/>
                    <a:gd name="T24" fmla="*/ 860 w 1278"/>
                    <a:gd name="T25" fmla="*/ 1566 h 1662"/>
                    <a:gd name="T26" fmla="*/ 825 w 1278"/>
                    <a:gd name="T27" fmla="*/ 1594 h 1662"/>
                    <a:gd name="T28" fmla="*/ 747 w 1278"/>
                    <a:gd name="T29" fmla="*/ 1656 h 1662"/>
                    <a:gd name="T30" fmla="*/ 653 w 1278"/>
                    <a:gd name="T31" fmla="*/ 1635 h 1662"/>
                    <a:gd name="T32" fmla="*/ 643 w 1278"/>
                    <a:gd name="T33" fmla="*/ 1576 h 1662"/>
                    <a:gd name="T34" fmla="*/ 601 w 1278"/>
                    <a:gd name="T35" fmla="*/ 1493 h 1662"/>
                    <a:gd name="T36" fmla="*/ 592 w 1278"/>
                    <a:gd name="T37" fmla="*/ 1424 h 1662"/>
                    <a:gd name="T38" fmla="*/ 580 w 1278"/>
                    <a:gd name="T39" fmla="*/ 1377 h 1662"/>
                    <a:gd name="T40" fmla="*/ 540 w 1278"/>
                    <a:gd name="T41" fmla="*/ 1326 h 1662"/>
                    <a:gd name="T42" fmla="*/ 515 w 1278"/>
                    <a:gd name="T43" fmla="*/ 1259 h 1662"/>
                    <a:gd name="T44" fmla="*/ 551 w 1278"/>
                    <a:gd name="T45" fmla="*/ 1145 h 1662"/>
                    <a:gd name="T46" fmla="*/ 534 w 1278"/>
                    <a:gd name="T47" fmla="*/ 985 h 1662"/>
                    <a:gd name="T48" fmla="*/ 477 w 1278"/>
                    <a:gd name="T49" fmla="*/ 905 h 1662"/>
                    <a:gd name="T50" fmla="*/ 469 w 1278"/>
                    <a:gd name="T51" fmla="*/ 779 h 1662"/>
                    <a:gd name="T52" fmla="*/ 387 w 1278"/>
                    <a:gd name="T53" fmla="*/ 732 h 1662"/>
                    <a:gd name="T54" fmla="*/ 281 w 1278"/>
                    <a:gd name="T55" fmla="*/ 745 h 1662"/>
                    <a:gd name="T56" fmla="*/ 61 w 1278"/>
                    <a:gd name="T57" fmla="*/ 645 h 1662"/>
                    <a:gd name="T58" fmla="*/ 10 w 1278"/>
                    <a:gd name="T59" fmla="*/ 482 h 1662"/>
                    <a:gd name="T60" fmla="*/ 50 w 1278"/>
                    <a:gd name="T61" fmla="*/ 366 h 1662"/>
                    <a:gd name="T62" fmla="*/ 124 w 1278"/>
                    <a:gd name="T63" fmla="*/ 240 h 1662"/>
                    <a:gd name="T64" fmla="*/ 232 w 1278"/>
                    <a:gd name="T65" fmla="*/ 144 h 1662"/>
                    <a:gd name="T66" fmla="*/ 314 w 1278"/>
                    <a:gd name="T67" fmla="*/ 44 h 1662"/>
                    <a:gd name="T68" fmla="*/ 389 w 1278"/>
                    <a:gd name="T69" fmla="*/ 70 h 1662"/>
                    <a:gd name="T70" fmla="*/ 471 w 1278"/>
                    <a:gd name="T71" fmla="*/ 26 h 1662"/>
                    <a:gd name="T72" fmla="*/ 528 w 1278"/>
                    <a:gd name="T73" fmla="*/ 5 h 1662"/>
                    <a:gd name="T74" fmla="*/ 572 w 1278"/>
                    <a:gd name="T75" fmla="*/ 57 h 1662"/>
                    <a:gd name="T76" fmla="*/ 659 w 1278"/>
                    <a:gd name="T77" fmla="*/ 139 h 1662"/>
                    <a:gd name="T78" fmla="*/ 720 w 1278"/>
                    <a:gd name="T79" fmla="*/ 101 h 1662"/>
                    <a:gd name="T80" fmla="*/ 812 w 1278"/>
                    <a:gd name="T81" fmla="*/ 129 h 1662"/>
                    <a:gd name="T82" fmla="*/ 913 w 1278"/>
                    <a:gd name="T83" fmla="*/ 126 h 16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278" h="1662">
                      <a:moveTo>
                        <a:pt x="955" y="199"/>
                      </a:moveTo>
                      <a:lnTo>
                        <a:pt x="976" y="268"/>
                      </a:lnTo>
                      <a:lnTo>
                        <a:pt x="1015" y="374"/>
                      </a:lnTo>
                      <a:lnTo>
                        <a:pt x="1095" y="544"/>
                      </a:lnTo>
                      <a:lnTo>
                        <a:pt x="1124" y="565"/>
                      </a:lnTo>
                      <a:lnTo>
                        <a:pt x="1143" y="614"/>
                      </a:lnTo>
                      <a:lnTo>
                        <a:pt x="1206" y="611"/>
                      </a:lnTo>
                      <a:lnTo>
                        <a:pt x="1248" y="596"/>
                      </a:lnTo>
                      <a:lnTo>
                        <a:pt x="1277" y="596"/>
                      </a:lnTo>
                      <a:lnTo>
                        <a:pt x="1275" y="663"/>
                      </a:lnTo>
                      <a:lnTo>
                        <a:pt x="1264" y="699"/>
                      </a:lnTo>
                      <a:lnTo>
                        <a:pt x="1149" y="849"/>
                      </a:lnTo>
                      <a:lnTo>
                        <a:pt x="1045" y="1003"/>
                      </a:lnTo>
                      <a:lnTo>
                        <a:pt x="1047" y="1063"/>
                      </a:lnTo>
                      <a:lnTo>
                        <a:pt x="1076" y="1106"/>
                      </a:lnTo>
                      <a:lnTo>
                        <a:pt x="1061" y="1140"/>
                      </a:lnTo>
                      <a:lnTo>
                        <a:pt x="1070" y="1184"/>
                      </a:lnTo>
                      <a:lnTo>
                        <a:pt x="1061" y="1217"/>
                      </a:lnTo>
                      <a:lnTo>
                        <a:pt x="1036" y="1246"/>
                      </a:lnTo>
                      <a:lnTo>
                        <a:pt x="1015" y="1246"/>
                      </a:lnTo>
                      <a:lnTo>
                        <a:pt x="980" y="1295"/>
                      </a:lnTo>
                      <a:lnTo>
                        <a:pt x="948" y="1351"/>
                      </a:lnTo>
                      <a:lnTo>
                        <a:pt x="955" y="1413"/>
                      </a:lnTo>
                      <a:lnTo>
                        <a:pt x="923" y="1442"/>
                      </a:lnTo>
                      <a:lnTo>
                        <a:pt x="894" y="1506"/>
                      </a:lnTo>
                      <a:lnTo>
                        <a:pt x="860" y="1566"/>
                      </a:lnTo>
                      <a:lnTo>
                        <a:pt x="842" y="1589"/>
                      </a:lnTo>
                      <a:lnTo>
                        <a:pt x="825" y="1594"/>
                      </a:lnTo>
                      <a:lnTo>
                        <a:pt x="796" y="1633"/>
                      </a:lnTo>
                      <a:lnTo>
                        <a:pt x="747" y="1656"/>
                      </a:lnTo>
                      <a:lnTo>
                        <a:pt x="687" y="1661"/>
                      </a:lnTo>
                      <a:lnTo>
                        <a:pt x="653" y="1635"/>
                      </a:lnTo>
                      <a:lnTo>
                        <a:pt x="649" y="1609"/>
                      </a:lnTo>
                      <a:lnTo>
                        <a:pt x="643" y="1576"/>
                      </a:lnTo>
                      <a:lnTo>
                        <a:pt x="620" y="1558"/>
                      </a:lnTo>
                      <a:lnTo>
                        <a:pt x="601" y="1493"/>
                      </a:lnTo>
                      <a:lnTo>
                        <a:pt x="595" y="1462"/>
                      </a:lnTo>
                      <a:lnTo>
                        <a:pt x="592" y="1424"/>
                      </a:lnTo>
                      <a:lnTo>
                        <a:pt x="582" y="1395"/>
                      </a:lnTo>
                      <a:lnTo>
                        <a:pt x="580" y="1377"/>
                      </a:lnTo>
                      <a:lnTo>
                        <a:pt x="561" y="1349"/>
                      </a:lnTo>
                      <a:lnTo>
                        <a:pt x="540" y="1326"/>
                      </a:lnTo>
                      <a:lnTo>
                        <a:pt x="525" y="1287"/>
                      </a:lnTo>
                      <a:lnTo>
                        <a:pt x="515" y="1259"/>
                      </a:lnTo>
                      <a:lnTo>
                        <a:pt x="519" y="1212"/>
                      </a:lnTo>
                      <a:lnTo>
                        <a:pt x="551" y="1145"/>
                      </a:lnTo>
                      <a:lnTo>
                        <a:pt x="557" y="1070"/>
                      </a:lnTo>
                      <a:lnTo>
                        <a:pt x="534" y="985"/>
                      </a:lnTo>
                      <a:lnTo>
                        <a:pt x="500" y="952"/>
                      </a:lnTo>
                      <a:lnTo>
                        <a:pt x="477" y="905"/>
                      </a:lnTo>
                      <a:lnTo>
                        <a:pt x="486" y="833"/>
                      </a:lnTo>
                      <a:lnTo>
                        <a:pt x="469" y="779"/>
                      </a:lnTo>
                      <a:lnTo>
                        <a:pt x="429" y="774"/>
                      </a:lnTo>
                      <a:lnTo>
                        <a:pt x="387" y="732"/>
                      </a:lnTo>
                      <a:lnTo>
                        <a:pt x="335" y="709"/>
                      </a:lnTo>
                      <a:lnTo>
                        <a:pt x="281" y="745"/>
                      </a:lnTo>
                      <a:lnTo>
                        <a:pt x="138" y="735"/>
                      </a:lnTo>
                      <a:lnTo>
                        <a:pt x="61" y="645"/>
                      </a:lnTo>
                      <a:lnTo>
                        <a:pt x="0" y="524"/>
                      </a:lnTo>
                      <a:lnTo>
                        <a:pt x="10" y="482"/>
                      </a:lnTo>
                      <a:lnTo>
                        <a:pt x="38" y="451"/>
                      </a:lnTo>
                      <a:lnTo>
                        <a:pt x="50" y="366"/>
                      </a:lnTo>
                      <a:lnTo>
                        <a:pt x="69" y="304"/>
                      </a:lnTo>
                      <a:lnTo>
                        <a:pt x="124" y="240"/>
                      </a:lnTo>
                      <a:lnTo>
                        <a:pt x="180" y="211"/>
                      </a:lnTo>
                      <a:lnTo>
                        <a:pt x="232" y="144"/>
                      </a:lnTo>
                      <a:lnTo>
                        <a:pt x="245" y="116"/>
                      </a:lnTo>
                      <a:lnTo>
                        <a:pt x="314" y="44"/>
                      </a:lnTo>
                      <a:lnTo>
                        <a:pt x="358" y="72"/>
                      </a:lnTo>
                      <a:lnTo>
                        <a:pt x="389" y="70"/>
                      </a:lnTo>
                      <a:lnTo>
                        <a:pt x="427" y="31"/>
                      </a:lnTo>
                      <a:lnTo>
                        <a:pt x="471" y="26"/>
                      </a:lnTo>
                      <a:lnTo>
                        <a:pt x="500" y="36"/>
                      </a:lnTo>
                      <a:lnTo>
                        <a:pt x="528" y="5"/>
                      </a:lnTo>
                      <a:lnTo>
                        <a:pt x="563" y="0"/>
                      </a:lnTo>
                      <a:lnTo>
                        <a:pt x="572" y="57"/>
                      </a:lnTo>
                      <a:lnTo>
                        <a:pt x="595" y="98"/>
                      </a:lnTo>
                      <a:lnTo>
                        <a:pt x="659" y="139"/>
                      </a:lnTo>
                      <a:lnTo>
                        <a:pt x="714" y="147"/>
                      </a:lnTo>
                      <a:lnTo>
                        <a:pt x="720" y="101"/>
                      </a:lnTo>
                      <a:lnTo>
                        <a:pt x="762" y="101"/>
                      </a:lnTo>
                      <a:lnTo>
                        <a:pt x="812" y="129"/>
                      </a:lnTo>
                      <a:lnTo>
                        <a:pt x="867" y="144"/>
                      </a:lnTo>
                      <a:lnTo>
                        <a:pt x="913" y="126"/>
                      </a:lnTo>
                      <a:lnTo>
                        <a:pt x="955" y="199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grpSp>
              <p:nvGrpSpPr>
                <p:cNvPr id="32" name="Group 25">
                  <a:extLst>
                    <a:ext uri="{FF2B5EF4-FFF2-40B4-BE49-F238E27FC236}">
                      <a16:creationId xmlns:a16="http://schemas.microsoft.com/office/drawing/2014/main" id="{FF1347B8-0750-E450-D0FA-DE49346B961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7" y="1086"/>
                  <a:ext cx="566" cy="573"/>
                  <a:chOff x="837" y="1086"/>
                  <a:chExt cx="566" cy="573"/>
                </a:xfrm>
              </p:grpSpPr>
              <p:grpSp>
                <p:nvGrpSpPr>
                  <p:cNvPr id="35" name="Group 26">
                    <a:extLst>
                      <a:ext uri="{FF2B5EF4-FFF2-40B4-BE49-F238E27FC236}">
                        <a16:creationId xmlns:a16="http://schemas.microsoft.com/office/drawing/2014/main" id="{F7926FB6-5BCB-49A5-09ED-37E550F0613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62" y="1444"/>
                    <a:ext cx="175" cy="215"/>
                    <a:chOff x="1062" y="1444"/>
                    <a:chExt cx="175" cy="215"/>
                  </a:xfrm>
                </p:grpSpPr>
                <p:sp>
                  <p:nvSpPr>
                    <p:cNvPr id="37" name="Freeform 27">
                      <a:extLst>
                        <a:ext uri="{FF2B5EF4-FFF2-40B4-BE49-F238E27FC236}">
                          <a16:creationId xmlns:a16="http://schemas.microsoft.com/office/drawing/2014/main" id="{0681AFB9-9009-595F-918A-1A296257EE0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62" y="1521"/>
                      <a:ext cx="83" cy="123"/>
                    </a:xfrm>
                    <a:custGeom>
                      <a:avLst/>
                      <a:gdLst>
                        <a:gd name="T0" fmla="*/ 19 w 83"/>
                        <a:gd name="T1" fmla="*/ 37 h 123"/>
                        <a:gd name="T2" fmla="*/ 25 w 83"/>
                        <a:gd name="T3" fmla="*/ 24 h 123"/>
                        <a:gd name="T4" fmla="*/ 40 w 83"/>
                        <a:gd name="T5" fmla="*/ 24 h 123"/>
                        <a:gd name="T6" fmla="*/ 61 w 83"/>
                        <a:gd name="T7" fmla="*/ 0 h 123"/>
                        <a:gd name="T8" fmla="*/ 67 w 83"/>
                        <a:gd name="T9" fmla="*/ 16 h 123"/>
                        <a:gd name="T10" fmla="*/ 78 w 83"/>
                        <a:gd name="T11" fmla="*/ 16 h 123"/>
                        <a:gd name="T12" fmla="*/ 82 w 83"/>
                        <a:gd name="T13" fmla="*/ 24 h 123"/>
                        <a:gd name="T14" fmla="*/ 76 w 83"/>
                        <a:gd name="T15" fmla="*/ 37 h 123"/>
                        <a:gd name="T16" fmla="*/ 67 w 83"/>
                        <a:gd name="T17" fmla="*/ 42 h 123"/>
                        <a:gd name="T18" fmla="*/ 67 w 83"/>
                        <a:gd name="T19" fmla="*/ 53 h 123"/>
                        <a:gd name="T20" fmla="*/ 65 w 83"/>
                        <a:gd name="T21" fmla="*/ 58 h 123"/>
                        <a:gd name="T22" fmla="*/ 63 w 83"/>
                        <a:gd name="T23" fmla="*/ 66 h 123"/>
                        <a:gd name="T24" fmla="*/ 67 w 83"/>
                        <a:gd name="T25" fmla="*/ 77 h 123"/>
                        <a:gd name="T26" fmla="*/ 61 w 83"/>
                        <a:gd name="T27" fmla="*/ 88 h 123"/>
                        <a:gd name="T28" fmla="*/ 55 w 83"/>
                        <a:gd name="T29" fmla="*/ 93 h 123"/>
                        <a:gd name="T30" fmla="*/ 48 w 83"/>
                        <a:gd name="T31" fmla="*/ 93 h 123"/>
                        <a:gd name="T32" fmla="*/ 46 w 83"/>
                        <a:gd name="T33" fmla="*/ 95 h 123"/>
                        <a:gd name="T34" fmla="*/ 44 w 83"/>
                        <a:gd name="T35" fmla="*/ 103 h 123"/>
                        <a:gd name="T36" fmla="*/ 34 w 83"/>
                        <a:gd name="T37" fmla="*/ 106 h 123"/>
                        <a:gd name="T38" fmla="*/ 32 w 83"/>
                        <a:gd name="T39" fmla="*/ 103 h 123"/>
                        <a:gd name="T40" fmla="*/ 23 w 83"/>
                        <a:gd name="T41" fmla="*/ 111 h 123"/>
                        <a:gd name="T42" fmla="*/ 21 w 83"/>
                        <a:gd name="T43" fmla="*/ 114 h 123"/>
                        <a:gd name="T44" fmla="*/ 11 w 83"/>
                        <a:gd name="T45" fmla="*/ 122 h 123"/>
                        <a:gd name="T46" fmla="*/ 6 w 83"/>
                        <a:gd name="T47" fmla="*/ 122 h 123"/>
                        <a:gd name="T48" fmla="*/ 4 w 83"/>
                        <a:gd name="T49" fmla="*/ 117 h 123"/>
                        <a:gd name="T50" fmla="*/ 2 w 83"/>
                        <a:gd name="T51" fmla="*/ 103 h 123"/>
                        <a:gd name="T52" fmla="*/ 0 w 83"/>
                        <a:gd name="T53" fmla="*/ 101 h 123"/>
                        <a:gd name="T54" fmla="*/ 0 w 83"/>
                        <a:gd name="T55" fmla="*/ 90 h 123"/>
                        <a:gd name="T56" fmla="*/ 6 w 83"/>
                        <a:gd name="T57" fmla="*/ 85 h 123"/>
                        <a:gd name="T58" fmla="*/ 13 w 83"/>
                        <a:gd name="T59" fmla="*/ 80 h 123"/>
                        <a:gd name="T60" fmla="*/ 17 w 83"/>
                        <a:gd name="T61" fmla="*/ 69 h 123"/>
                        <a:gd name="T62" fmla="*/ 23 w 83"/>
                        <a:gd name="T63" fmla="*/ 69 h 123"/>
                        <a:gd name="T64" fmla="*/ 27 w 83"/>
                        <a:gd name="T65" fmla="*/ 72 h 123"/>
                        <a:gd name="T66" fmla="*/ 34 w 83"/>
                        <a:gd name="T67" fmla="*/ 69 h 123"/>
                        <a:gd name="T68" fmla="*/ 27 w 83"/>
                        <a:gd name="T69" fmla="*/ 66 h 123"/>
                        <a:gd name="T70" fmla="*/ 19 w 83"/>
                        <a:gd name="T71" fmla="*/ 37 h 12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</a:cxnLst>
                      <a:rect l="0" t="0" r="r" b="b"/>
                      <a:pathLst>
                        <a:path w="83" h="123">
                          <a:moveTo>
                            <a:pt x="19" y="37"/>
                          </a:moveTo>
                          <a:lnTo>
                            <a:pt x="25" y="24"/>
                          </a:lnTo>
                          <a:lnTo>
                            <a:pt x="40" y="24"/>
                          </a:lnTo>
                          <a:lnTo>
                            <a:pt x="61" y="0"/>
                          </a:lnTo>
                          <a:lnTo>
                            <a:pt x="67" y="16"/>
                          </a:lnTo>
                          <a:lnTo>
                            <a:pt x="78" y="16"/>
                          </a:lnTo>
                          <a:lnTo>
                            <a:pt x="82" y="24"/>
                          </a:lnTo>
                          <a:lnTo>
                            <a:pt x="76" y="37"/>
                          </a:lnTo>
                          <a:lnTo>
                            <a:pt x="67" y="42"/>
                          </a:lnTo>
                          <a:lnTo>
                            <a:pt x="67" y="53"/>
                          </a:lnTo>
                          <a:lnTo>
                            <a:pt x="65" y="58"/>
                          </a:lnTo>
                          <a:lnTo>
                            <a:pt x="63" y="66"/>
                          </a:lnTo>
                          <a:lnTo>
                            <a:pt x="67" y="77"/>
                          </a:lnTo>
                          <a:lnTo>
                            <a:pt x="61" y="88"/>
                          </a:lnTo>
                          <a:lnTo>
                            <a:pt x="55" y="93"/>
                          </a:lnTo>
                          <a:lnTo>
                            <a:pt x="48" y="93"/>
                          </a:lnTo>
                          <a:lnTo>
                            <a:pt x="46" y="95"/>
                          </a:lnTo>
                          <a:lnTo>
                            <a:pt x="44" y="103"/>
                          </a:lnTo>
                          <a:lnTo>
                            <a:pt x="34" y="106"/>
                          </a:lnTo>
                          <a:lnTo>
                            <a:pt x="32" y="103"/>
                          </a:lnTo>
                          <a:lnTo>
                            <a:pt x="23" y="111"/>
                          </a:lnTo>
                          <a:lnTo>
                            <a:pt x="21" y="114"/>
                          </a:lnTo>
                          <a:lnTo>
                            <a:pt x="11" y="122"/>
                          </a:lnTo>
                          <a:lnTo>
                            <a:pt x="6" y="122"/>
                          </a:lnTo>
                          <a:lnTo>
                            <a:pt x="4" y="117"/>
                          </a:lnTo>
                          <a:lnTo>
                            <a:pt x="2" y="103"/>
                          </a:lnTo>
                          <a:lnTo>
                            <a:pt x="0" y="101"/>
                          </a:lnTo>
                          <a:lnTo>
                            <a:pt x="0" y="90"/>
                          </a:lnTo>
                          <a:lnTo>
                            <a:pt x="6" y="85"/>
                          </a:lnTo>
                          <a:lnTo>
                            <a:pt x="13" y="80"/>
                          </a:lnTo>
                          <a:lnTo>
                            <a:pt x="17" y="69"/>
                          </a:lnTo>
                          <a:lnTo>
                            <a:pt x="23" y="69"/>
                          </a:lnTo>
                          <a:lnTo>
                            <a:pt x="27" y="72"/>
                          </a:lnTo>
                          <a:lnTo>
                            <a:pt x="34" y="69"/>
                          </a:lnTo>
                          <a:lnTo>
                            <a:pt x="27" y="66"/>
                          </a:lnTo>
                          <a:lnTo>
                            <a:pt x="19" y="37"/>
                          </a:lnTo>
                        </a:path>
                      </a:pathLst>
                    </a:custGeom>
                    <a:solidFill>
                      <a:srgbClr val="DADADA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71842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38" name="Freeform 28">
                      <a:extLst>
                        <a:ext uri="{FF2B5EF4-FFF2-40B4-BE49-F238E27FC236}">
                          <a16:creationId xmlns:a16="http://schemas.microsoft.com/office/drawing/2014/main" id="{025624C2-944B-F0DD-3576-D16A85940BF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38" y="1444"/>
                      <a:ext cx="99" cy="215"/>
                    </a:xfrm>
                    <a:custGeom>
                      <a:avLst/>
                      <a:gdLst>
                        <a:gd name="T0" fmla="*/ 38 w 99"/>
                        <a:gd name="T1" fmla="*/ 23 h 215"/>
                        <a:gd name="T2" fmla="*/ 60 w 99"/>
                        <a:gd name="T3" fmla="*/ 21 h 215"/>
                        <a:gd name="T4" fmla="*/ 69 w 99"/>
                        <a:gd name="T5" fmla="*/ 13 h 215"/>
                        <a:gd name="T6" fmla="*/ 79 w 99"/>
                        <a:gd name="T7" fmla="*/ 5 h 215"/>
                        <a:gd name="T8" fmla="*/ 98 w 99"/>
                        <a:gd name="T9" fmla="*/ 3 h 215"/>
                        <a:gd name="T10" fmla="*/ 92 w 99"/>
                        <a:gd name="T11" fmla="*/ 21 h 215"/>
                        <a:gd name="T12" fmla="*/ 83 w 99"/>
                        <a:gd name="T13" fmla="*/ 26 h 215"/>
                        <a:gd name="T14" fmla="*/ 71 w 99"/>
                        <a:gd name="T15" fmla="*/ 41 h 215"/>
                        <a:gd name="T16" fmla="*/ 85 w 99"/>
                        <a:gd name="T17" fmla="*/ 41 h 215"/>
                        <a:gd name="T18" fmla="*/ 98 w 99"/>
                        <a:gd name="T19" fmla="*/ 41 h 215"/>
                        <a:gd name="T20" fmla="*/ 90 w 99"/>
                        <a:gd name="T21" fmla="*/ 59 h 215"/>
                        <a:gd name="T22" fmla="*/ 75 w 99"/>
                        <a:gd name="T23" fmla="*/ 67 h 215"/>
                        <a:gd name="T24" fmla="*/ 73 w 99"/>
                        <a:gd name="T25" fmla="*/ 80 h 215"/>
                        <a:gd name="T26" fmla="*/ 85 w 99"/>
                        <a:gd name="T27" fmla="*/ 98 h 215"/>
                        <a:gd name="T28" fmla="*/ 92 w 99"/>
                        <a:gd name="T29" fmla="*/ 116 h 215"/>
                        <a:gd name="T30" fmla="*/ 98 w 99"/>
                        <a:gd name="T31" fmla="*/ 139 h 215"/>
                        <a:gd name="T32" fmla="*/ 94 w 99"/>
                        <a:gd name="T33" fmla="*/ 168 h 215"/>
                        <a:gd name="T34" fmla="*/ 83 w 99"/>
                        <a:gd name="T35" fmla="*/ 180 h 215"/>
                        <a:gd name="T36" fmla="*/ 92 w 99"/>
                        <a:gd name="T37" fmla="*/ 201 h 215"/>
                        <a:gd name="T38" fmla="*/ 69 w 99"/>
                        <a:gd name="T39" fmla="*/ 201 h 215"/>
                        <a:gd name="T40" fmla="*/ 56 w 99"/>
                        <a:gd name="T41" fmla="*/ 199 h 215"/>
                        <a:gd name="T42" fmla="*/ 38 w 99"/>
                        <a:gd name="T43" fmla="*/ 206 h 215"/>
                        <a:gd name="T44" fmla="*/ 27 w 99"/>
                        <a:gd name="T45" fmla="*/ 209 h 215"/>
                        <a:gd name="T46" fmla="*/ 15 w 99"/>
                        <a:gd name="T47" fmla="*/ 211 h 215"/>
                        <a:gd name="T48" fmla="*/ 4 w 99"/>
                        <a:gd name="T49" fmla="*/ 204 h 215"/>
                        <a:gd name="T50" fmla="*/ 0 w 99"/>
                        <a:gd name="T51" fmla="*/ 191 h 215"/>
                        <a:gd name="T52" fmla="*/ 10 w 99"/>
                        <a:gd name="T53" fmla="*/ 178 h 215"/>
                        <a:gd name="T54" fmla="*/ 25 w 99"/>
                        <a:gd name="T55" fmla="*/ 175 h 215"/>
                        <a:gd name="T56" fmla="*/ 17 w 99"/>
                        <a:gd name="T57" fmla="*/ 168 h 215"/>
                        <a:gd name="T58" fmla="*/ 17 w 99"/>
                        <a:gd name="T59" fmla="*/ 155 h 215"/>
                        <a:gd name="T60" fmla="*/ 29 w 99"/>
                        <a:gd name="T61" fmla="*/ 147 h 215"/>
                        <a:gd name="T62" fmla="*/ 40 w 99"/>
                        <a:gd name="T63" fmla="*/ 144 h 215"/>
                        <a:gd name="T64" fmla="*/ 46 w 99"/>
                        <a:gd name="T65" fmla="*/ 121 h 215"/>
                        <a:gd name="T66" fmla="*/ 52 w 99"/>
                        <a:gd name="T67" fmla="*/ 98 h 215"/>
                        <a:gd name="T68" fmla="*/ 42 w 99"/>
                        <a:gd name="T69" fmla="*/ 83 h 215"/>
                        <a:gd name="T70" fmla="*/ 21 w 99"/>
                        <a:gd name="T71" fmla="*/ 77 h 215"/>
                        <a:gd name="T72" fmla="*/ 31 w 99"/>
                        <a:gd name="T73" fmla="*/ 31 h 2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</a:cxnLst>
                      <a:rect l="0" t="0" r="r" b="b"/>
                      <a:pathLst>
                        <a:path w="99" h="215">
                          <a:moveTo>
                            <a:pt x="31" y="31"/>
                          </a:moveTo>
                          <a:lnTo>
                            <a:pt x="38" y="23"/>
                          </a:lnTo>
                          <a:lnTo>
                            <a:pt x="56" y="26"/>
                          </a:lnTo>
                          <a:lnTo>
                            <a:pt x="60" y="21"/>
                          </a:lnTo>
                          <a:lnTo>
                            <a:pt x="65" y="13"/>
                          </a:lnTo>
                          <a:lnTo>
                            <a:pt x="69" y="13"/>
                          </a:lnTo>
                          <a:lnTo>
                            <a:pt x="73" y="10"/>
                          </a:lnTo>
                          <a:lnTo>
                            <a:pt x="79" y="5"/>
                          </a:lnTo>
                          <a:lnTo>
                            <a:pt x="88" y="0"/>
                          </a:lnTo>
                          <a:lnTo>
                            <a:pt x="98" y="3"/>
                          </a:lnTo>
                          <a:lnTo>
                            <a:pt x="96" y="13"/>
                          </a:lnTo>
                          <a:lnTo>
                            <a:pt x="92" y="21"/>
                          </a:lnTo>
                          <a:lnTo>
                            <a:pt x="88" y="23"/>
                          </a:lnTo>
                          <a:lnTo>
                            <a:pt x="83" y="26"/>
                          </a:lnTo>
                          <a:lnTo>
                            <a:pt x="71" y="31"/>
                          </a:lnTo>
                          <a:lnTo>
                            <a:pt x="71" y="41"/>
                          </a:lnTo>
                          <a:lnTo>
                            <a:pt x="73" y="46"/>
                          </a:lnTo>
                          <a:lnTo>
                            <a:pt x="85" y="41"/>
                          </a:lnTo>
                          <a:lnTo>
                            <a:pt x="96" y="36"/>
                          </a:lnTo>
                          <a:lnTo>
                            <a:pt x="98" y="41"/>
                          </a:lnTo>
                          <a:lnTo>
                            <a:pt x="98" y="57"/>
                          </a:lnTo>
                          <a:lnTo>
                            <a:pt x="90" y="59"/>
                          </a:lnTo>
                          <a:lnTo>
                            <a:pt x="81" y="59"/>
                          </a:lnTo>
                          <a:lnTo>
                            <a:pt x="75" y="67"/>
                          </a:lnTo>
                          <a:lnTo>
                            <a:pt x="73" y="72"/>
                          </a:lnTo>
                          <a:lnTo>
                            <a:pt x="73" y="80"/>
                          </a:lnTo>
                          <a:lnTo>
                            <a:pt x="79" y="90"/>
                          </a:lnTo>
                          <a:lnTo>
                            <a:pt x="85" y="98"/>
                          </a:lnTo>
                          <a:lnTo>
                            <a:pt x="90" y="106"/>
                          </a:lnTo>
                          <a:lnTo>
                            <a:pt x="92" y="116"/>
                          </a:lnTo>
                          <a:lnTo>
                            <a:pt x="94" y="126"/>
                          </a:lnTo>
                          <a:lnTo>
                            <a:pt x="98" y="139"/>
                          </a:lnTo>
                          <a:lnTo>
                            <a:pt x="98" y="157"/>
                          </a:lnTo>
                          <a:lnTo>
                            <a:pt x="94" y="168"/>
                          </a:lnTo>
                          <a:lnTo>
                            <a:pt x="85" y="175"/>
                          </a:lnTo>
                          <a:lnTo>
                            <a:pt x="83" y="180"/>
                          </a:lnTo>
                          <a:lnTo>
                            <a:pt x="88" y="191"/>
                          </a:lnTo>
                          <a:lnTo>
                            <a:pt x="92" y="201"/>
                          </a:lnTo>
                          <a:lnTo>
                            <a:pt x="79" y="201"/>
                          </a:lnTo>
                          <a:lnTo>
                            <a:pt x="69" y="201"/>
                          </a:lnTo>
                          <a:lnTo>
                            <a:pt x="65" y="199"/>
                          </a:lnTo>
                          <a:lnTo>
                            <a:pt x="56" y="199"/>
                          </a:lnTo>
                          <a:lnTo>
                            <a:pt x="46" y="201"/>
                          </a:lnTo>
                          <a:lnTo>
                            <a:pt x="38" y="206"/>
                          </a:lnTo>
                          <a:lnTo>
                            <a:pt x="31" y="206"/>
                          </a:lnTo>
                          <a:lnTo>
                            <a:pt x="27" y="209"/>
                          </a:lnTo>
                          <a:lnTo>
                            <a:pt x="17" y="214"/>
                          </a:lnTo>
                          <a:lnTo>
                            <a:pt x="15" y="211"/>
                          </a:lnTo>
                          <a:lnTo>
                            <a:pt x="10" y="206"/>
                          </a:lnTo>
                          <a:lnTo>
                            <a:pt x="4" y="204"/>
                          </a:lnTo>
                          <a:lnTo>
                            <a:pt x="0" y="201"/>
                          </a:lnTo>
                          <a:lnTo>
                            <a:pt x="0" y="191"/>
                          </a:lnTo>
                          <a:lnTo>
                            <a:pt x="4" y="178"/>
                          </a:lnTo>
                          <a:lnTo>
                            <a:pt x="10" y="178"/>
                          </a:lnTo>
                          <a:lnTo>
                            <a:pt x="17" y="175"/>
                          </a:lnTo>
                          <a:lnTo>
                            <a:pt x="25" y="175"/>
                          </a:lnTo>
                          <a:lnTo>
                            <a:pt x="25" y="173"/>
                          </a:lnTo>
                          <a:lnTo>
                            <a:pt x="17" y="168"/>
                          </a:lnTo>
                          <a:lnTo>
                            <a:pt x="17" y="160"/>
                          </a:lnTo>
                          <a:lnTo>
                            <a:pt x="17" y="155"/>
                          </a:lnTo>
                          <a:lnTo>
                            <a:pt x="25" y="150"/>
                          </a:lnTo>
                          <a:lnTo>
                            <a:pt x="29" y="147"/>
                          </a:lnTo>
                          <a:lnTo>
                            <a:pt x="33" y="144"/>
                          </a:lnTo>
                          <a:lnTo>
                            <a:pt x="40" y="144"/>
                          </a:lnTo>
                          <a:lnTo>
                            <a:pt x="44" y="142"/>
                          </a:lnTo>
                          <a:lnTo>
                            <a:pt x="46" y="121"/>
                          </a:lnTo>
                          <a:lnTo>
                            <a:pt x="52" y="106"/>
                          </a:lnTo>
                          <a:lnTo>
                            <a:pt x="52" y="98"/>
                          </a:lnTo>
                          <a:lnTo>
                            <a:pt x="38" y="95"/>
                          </a:lnTo>
                          <a:lnTo>
                            <a:pt x="42" y="83"/>
                          </a:lnTo>
                          <a:lnTo>
                            <a:pt x="31" y="75"/>
                          </a:lnTo>
                          <a:lnTo>
                            <a:pt x="21" y="77"/>
                          </a:lnTo>
                          <a:lnTo>
                            <a:pt x="33" y="59"/>
                          </a:lnTo>
                          <a:lnTo>
                            <a:pt x="31" y="31"/>
                          </a:lnTo>
                        </a:path>
                      </a:pathLst>
                    </a:custGeom>
                    <a:solidFill>
                      <a:srgbClr val="DADADA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71842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sp>
                <p:nvSpPr>
                  <p:cNvPr id="36" name="Freeform 29">
                    <a:extLst>
                      <a:ext uri="{FF2B5EF4-FFF2-40B4-BE49-F238E27FC236}">
                        <a16:creationId xmlns:a16="http://schemas.microsoft.com/office/drawing/2014/main" id="{67617B89-ACD5-F579-E552-181CF803F2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37" y="1086"/>
                    <a:ext cx="566" cy="360"/>
                  </a:xfrm>
                  <a:custGeom>
                    <a:avLst/>
                    <a:gdLst>
                      <a:gd name="T0" fmla="*/ 36 w 566"/>
                      <a:gd name="T1" fmla="*/ 351 h 360"/>
                      <a:gd name="T2" fmla="*/ 57 w 566"/>
                      <a:gd name="T3" fmla="*/ 325 h 360"/>
                      <a:gd name="T4" fmla="*/ 69 w 566"/>
                      <a:gd name="T5" fmla="*/ 318 h 360"/>
                      <a:gd name="T6" fmla="*/ 88 w 566"/>
                      <a:gd name="T7" fmla="*/ 310 h 360"/>
                      <a:gd name="T8" fmla="*/ 103 w 566"/>
                      <a:gd name="T9" fmla="*/ 310 h 360"/>
                      <a:gd name="T10" fmla="*/ 115 w 566"/>
                      <a:gd name="T11" fmla="*/ 300 h 360"/>
                      <a:gd name="T12" fmla="*/ 130 w 566"/>
                      <a:gd name="T13" fmla="*/ 284 h 360"/>
                      <a:gd name="T14" fmla="*/ 144 w 566"/>
                      <a:gd name="T15" fmla="*/ 276 h 360"/>
                      <a:gd name="T16" fmla="*/ 159 w 566"/>
                      <a:gd name="T17" fmla="*/ 269 h 360"/>
                      <a:gd name="T18" fmla="*/ 176 w 566"/>
                      <a:gd name="T19" fmla="*/ 258 h 360"/>
                      <a:gd name="T20" fmla="*/ 197 w 566"/>
                      <a:gd name="T21" fmla="*/ 253 h 360"/>
                      <a:gd name="T22" fmla="*/ 230 w 566"/>
                      <a:gd name="T23" fmla="*/ 258 h 360"/>
                      <a:gd name="T24" fmla="*/ 257 w 566"/>
                      <a:gd name="T25" fmla="*/ 248 h 360"/>
                      <a:gd name="T26" fmla="*/ 272 w 566"/>
                      <a:gd name="T27" fmla="*/ 222 h 360"/>
                      <a:gd name="T28" fmla="*/ 291 w 566"/>
                      <a:gd name="T29" fmla="*/ 201 h 360"/>
                      <a:gd name="T30" fmla="*/ 303 w 566"/>
                      <a:gd name="T31" fmla="*/ 183 h 360"/>
                      <a:gd name="T32" fmla="*/ 314 w 566"/>
                      <a:gd name="T33" fmla="*/ 168 h 360"/>
                      <a:gd name="T34" fmla="*/ 339 w 566"/>
                      <a:gd name="T35" fmla="*/ 152 h 360"/>
                      <a:gd name="T36" fmla="*/ 335 w 566"/>
                      <a:gd name="T37" fmla="*/ 173 h 360"/>
                      <a:gd name="T38" fmla="*/ 354 w 566"/>
                      <a:gd name="T39" fmla="*/ 183 h 360"/>
                      <a:gd name="T40" fmla="*/ 370 w 566"/>
                      <a:gd name="T41" fmla="*/ 176 h 360"/>
                      <a:gd name="T42" fmla="*/ 377 w 566"/>
                      <a:gd name="T43" fmla="*/ 160 h 360"/>
                      <a:gd name="T44" fmla="*/ 383 w 566"/>
                      <a:gd name="T45" fmla="*/ 145 h 360"/>
                      <a:gd name="T46" fmla="*/ 393 w 566"/>
                      <a:gd name="T47" fmla="*/ 129 h 360"/>
                      <a:gd name="T48" fmla="*/ 425 w 566"/>
                      <a:gd name="T49" fmla="*/ 129 h 360"/>
                      <a:gd name="T50" fmla="*/ 456 w 566"/>
                      <a:gd name="T51" fmla="*/ 103 h 360"/>
                      <a:gd name="T52" fmla="*/ 488 w 566"/>
                      <a:gd name="T53" fmla="*/ 85 h 360"/>
                      <a:gd name="T54" fmla="*/ 521 w 566"/>
                      <a:gd name="T55" fmla="*/ 41 h 360"/>
                      <a:gd name="T56" fmla="*/ 550 w 566"/>
                      <a:gd name="T57" fmla="*/ 21 h 360"/>
                      <a:gd name="T58" fmla="*/ 540 w 566"/>
                      <a:gd name="T59" fmla="*/ 0 h 360"/>
                      <a:gd name="T60" fmla="*/ 490 w 566"/>
                      <a:gd name="T61" fmla="*/ 13 h 360"/>
                      <a:gd name="T62" fmla="*/ 456 w 566"/>
                      <a:gd name="T63" fmla="*/ 26 h 360"/>
                      <a:gd name="T64" fmla="*/ 421 w 566"/>
                      <a:gd name="T65" fmla="*/ 34 h 360"/>
                      <a:gd name="T66" fmla="*/ 377 w 566"/>
                      <a:gd name="T67" fmla="*/ 54 h 360"/>
                      <a:gd name="T68" fmla="*/ 339 w 566"/>
                      <a:gd name="T69" fmla="*/ 67 h 360"/>
                      <a:gd name="T70" fmla="*/ 299 w 566"/>
                      <a:gd name="T71" fmla="*/ 85 h 360"/>
                      <a:gd name="T72" fmla="*/ 272 w 566"/>
                      <a:gd name="T73" fmla="*/ 111 h 360"/>
                      <a:gd name="T74" fmla="*/ 249 w 566"/>
                      <a:gd name="T75" fmla="*/ 129 h 360"/>
                      <a:gd name="T76" fmla="*/ 203 w 566"/>
                      <a:gd name="T77" fmla="*/ 160 h 360"/>
                      <a:gd name="T78" fmla="*/ 157 w 566"/>
                      <a:gd name="T79" fmla="*/ 199 h 360"/>
                      <a:gd name="T80" fmla="*/ 117 w 566"/>
                      <a:gd name="T81" fmla="*/ 227 h 360"/>
                      <a:gd name="T82" fmla="*/ 86 w 566"/>
                      <a:gd name="T83" fmla="*/ 266 h 360"/>
                      <a:gd name="T84" fmla="*/ 52 w 566"/>
                      <a:gd name="T85" fmla="*/ 292 h 360"/>
                      <a:gd name="T86" fmla="*/ 0 w 566"/>
                      <a:gd name="T87" fmla="*/ 359 h 36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566" h="360">
                        <a:moveTo>
                          <a:pt x="0" y="359"/>
                        </a:moveTo>
                        <a:lnTo>
                          <a:pt x="36" y="351"/>
                        </a:lnTo>
                        <a:lnTo>
                          <a:pt x="48" y="336"/>
                        </a:lnTo>
                        <a:lnTo>
                          <a:pt x="57" y="325"/>
                        </a:lnTo>
                        <a:lnTo>
                          <a:pt x="61" y="318"/>
                        </a:lnTo>
                        <a:lnTo>
                          <a:pt x="69" y="318"/>
                        </a:lnTo>
                        <a:lnTo>
                          <a:pt x="77" y="310"/>
                        </a:lnTo>
                        <a:lnTo>
                          <a:pt x="88" y="310"/>
                        </a:lnTo>
                        <a:lnTo>
                          <a:pt x="94" y="310"/>
                        </a:lnTo>
                        <a:lnTo>
                          <a:pt x="103" y="310"/>
                        </a:lnTo>
                        <a:lnTo>
                          <a:pt x="107" y="310"/>
                        </a:lnTo>
                        <a:lnTo>
                          <a:pt x="115" y="300"/>
                        </a:lnTo>
                        <a:lnTo>
                          <a:pt x="119" y="292"/>
                        </a:lnTo>
                        <a:lnTo>
                          <a:pt x="130" y="284"/>
                        </a:lnTo>
                        <a:lnTo>
                          <a:pt x="138" y="282"/>
                        </a:lnTo>
                        <a:lnTo>
                          <a:pt x="144" y="276"/>
                        </a:lnTo>
                        <a:lnTo>
                          <a:pt x="153" y="274"/>
                        </a:lnTo>
                        <a:lnTo>
                          <a:pt x="159" y="269"/>
                        </a:lnTo>
                        <a:lnTo>
                          <a:pt x="167" y="263"/>
                        </a:lnTo>
                        <a:lnTo>
                          <a:pt x="176" y="258"/>
                        </a:lnTo>
                        <a:lnTo>
                          <a:pt x="186" y="251"/>
                        </a:lnTo>
                        <a:lnTo>
                          <a:pt x="197" y="253"/>
                        </a:lnTo>
                        <a:lnTo>
                          <a:pt x="213" y="258"/>
                        </a:lnTo>
                        <a:lnTo>
                          <a:pt x="230" y="258"/>
                        </a:lnTo>
                        <a:lnTo>
                          <a:pt x="249" y="251"/>
                        </a:lnTo>
                        <a:lnTo>
                          <a:pt x="257" y="248"/>
                        </a:lnTo>
                        <a:lnTo>
                          <a:pt x="264" y="232"/>
                        </a:lnTo>
                        <a:lnTo>
                          <a:pt x="272" y="222"/>
                        </a:lnTo>
                        <a:lnTo>
                          <a:pt x="287" y="209"/>
                        </a:lnTo>
                        <a:lnTo>
                          <a:pt x="291" y="201"/>
                        </a:lnTo>
                        <a:lnTo>
                          <a:pt x="291" y="191"/>
                        </a:lnTo>
                        <a:lnTo>
                          <a:pt x="303" y="183"/>
                        </a:lnTo>
                        <a:lnTo>
                          <a:pt x="310" y="176"/>
                        </a:lnTo>
                        <a:lnTo>
                          <a:pt x="314" y="168"/>
                        </a:lnTo>
                        <a:lnTo>
                          <a:pt x="318" y="168"/>
                        </a:lnTo>
                        <a:lnTo>
                          <a:pt x="339" y="152"/>
                        </a:lnTo>
                        <a:lnTo>
                          <a:pt x="339" y="168"/>
                        </a:lnTo>
                        <a:lnTo>
                          <a:pt x="335" y="173"/>
                        </a:lnTo>
                        <a:lnTo>
                          <a:pt x="339" y="181"/>
                        </a:lnTo>
                        <a:lnTo>
                          <a:pt x="354" y="183"/>
                        </a:lnTo>
                        <a:lnTo>
                          <a:pt x="362" y="183"/>
                        </a:lnTo>
                        <a:lnTo>
                          <a:pt x="370" y="176"/>
                        </a:lnTo>
                        <a:lnTo>
                          <a:pt x="377" y="168"/>
                        </a:lnTo>
                        <a:lnTo>
                          <a:pt x="377" y="160"/>
                        </a:lnTo>
                        <a:lnTo>
                          <a:pt x="383" y="152"/>
                        </a:lnTo>
                        <a:lnTo>
                          <a:pt x="383" y="145"/>
                        </a:lnTo>
                        <a:lnTo>
                          <a:pt x="389" y="134"/>
                        </a:lnTo>
                        <a:lnTo>
                          <a:pt x="393" y="129"/>
                        </a:lnTo>
                        <a:lnTo>
                          <a:pt x="404" y="129"/>
                        </a:lnTo>
                        <a:lnTo>
                          <a:pt x="425" y="129"/>
                        </a:lnTo>
                        <a:lnTo>
                          <a:pt x="442" y="119"/>
                        </a:lnTo>
                        <a:lnTo>
                          <a:pt x="456" y="103"/>
                        </a:lnTo>
                        <a:lnTo>
                          <a:pt x="473" y="98"/>
                        </a:lnTo>
                        <a:lnTo>
                          <a:pt x="488" y="85"/>
                        </a:lnTo>
                        <a:lnTo>
                          <a:pt x="498" y="65"/>
                        </a:lnTo>
                        <a:lnTo>
                          <a:pt x="521" y="41"/>
                        </a:lnTo>
                        <a:lnTo>
                          <a:pt x="536" y="31"/>
                        </a:lnTo>
                        <a:lnTo>
                          <a:pt x="550" y="21"/>
                        </a:lnTo>
                        <a:lnTo>
                          <a:pt x="565" y="8"/>
                        </a:lnTo>
                        <a:lnTo>
                          <a:pt x="540" y="0"/>
                        </a:lnTo>
                        <a:lnTo>
                          <a:pt x="515" y="0"/>
                        </a:lnTo>
                        <a:lnTo>
                          <a:pt x="490" y="13"/>
                        </a:lnTo>
                        <a:lnTo>
                          <a:pt x="477" y="21"/>
                        </a:lnTo>
                        <a:lnTo>
                          <a:pt x="456" y="26"/>
                        </a:lnTo>
                        <a:lnTo>
                          <a:pt x="433" y="28"/>
                        </a:lnTo>
                        <a:lnTo>
                          <a:pt x="421" y="34"/>
                        </a:lnTo>
                        <a:lnTo>
                          <a:pt x="393" y="46"/>
                        </a:lnTo>
                        <a:lnTo>
                          <a:pt x="377" y="54"/>
                        </a:lnTo>
                        <a:lnTo>
                          <a:pt x="360" y="62"/>
                        </a:lnTo>
                        <a:lnTo>
                          <a:pt x="339" y="67"/>
                        </a:lnTo>
                        <a:lnTo>
                          <a:pt x="318" y="75"/>
                        </a:lnTo>
                        <a:lnTo>
                          <a:pt x="299" y="85"/>
                        </a:lnTo>
                        <a:lnTo>
                          <a:pt x="285" y="98"/>
                        </a:lnTo>
                        <a:lnTo>
                          <a:pt x="272" y="111"/>
                        </a:lnTo>
                        <a:lnTo>
                          <a:pt x="259" y="121"/>
                        </a:lnTo>
                        <a:lnTo>
                          <a:pt x="249" y="129"/>
                        </a:lnTo>
                        <a:lnTo>
                          <a:pt x="226" y="145"/>
                        </a:lnTo>
                        <a:lnTo>
                          <a:pt x="203" y="160"/>
                        </a:lnTo>
                        <a:lnTo>
                          <a:pt x="176" y="176"/>
                        </a:lnTo>
                        <a:lnTo>
                          <a:pt x="157" y="199"/>
                        </a:lnTo>
                        <a:lnTo>
                          <a:pt x="136" y="217"/>
                        </a:lnTo>
                        <a:lnTo>
                          <a:pt x="117" y="227"/>
                        </a:lnTo>
                        <a:lnTo>
                          <a:pt x="98" y="251"/>
                        </a:lnTo>
                        <a:lnTo>
                          <a:pt x="86" y="266"/>
                        </a:lnTo>
                        <a:lnTo>
                          <a:pt x="69" y="282"/>
                        </a:lnTo>
                        <a:lnTo>
                          <a:pt x="52" y="292"/>
                        </a:lnTo>
                        <a:lnTo>
                          <a:pt x="36" y="302"/>
                        </a:lnTo>
                        <a:lnTo>
                          <a:pt x="0" y="359"/>
                        </a:lnTo>
                      </a:path>
                    </a:pathLst>
                  </a:custGeom>
                  <a:solidFill>
                    <a:srgbClr val="DADAD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71842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33" name="Freeform 30">
                  <a:extLst>
                    <a:ext uri="{FF2B5EF4-FFF2-40B4-BE49-F238E27FC236}">
                      <a16:creationId xmlns:a16="http://schemas.microsoft.com/office/drawing/2014/main" id="{92EDC91B-8642-D102-7DFA-817E6D823E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" y="3116"/>
                  <a:ext cx="169" cy="349"/>
                </a:xfrm>
                <a:custGeom>
                  <a:avLst/>
                  <a:gdLst>
                    <a:gd name="T0" fmla="*/ 32 w 169"/>
                    <a:gd name="T1" fmla="*/ 108 h 349"/>
                    <a:gd name="T2" fmla="*/ 27 w 169"/>
                    <a:gd name="T3" fmla="*/ 178 h 349"/>
                    <a:gd name="T4" fmla="*/ 13 w 169"/>
                    <a:gd name="T5" fmla="*/ 222 h 349"/>
                    <a:gd name="T6" fmla="*/ 0 w 169"/>
                    <a:gd name="T7" fmla="*/ 263 h 349"/>
                    <a:gd name="T8" fmla="*/ 0 w 169"/>
                    <a:gd name="T9" fmla="*/ 294 h 349"/>
                    <a:gd name="T10" fmla="*/ 4 w 169"/>
                    <a:gd name="T11" fmla="*/ 320 h 349"/>
                    <a:gd name="T12" fmla="*/ 19 w 169"/>
                    <a:gd name="T13" fmla="*/ 343 h 349"/>
                    <a:gd name="T14" fmla="*/ 32 w 169"/>
                    <a:gd name="T15" fmla="*/ 345 h 349"/>
                    <a:gd name="T16" fmla="*/ 42 w 169"/>
                    <a:gd name="T17" fmla="*/ 345 h 349"/>
                    <a:gd name="T18" fmla="*/ 55 w 169"/>
                    <a:gd name="T19" fmla="*/ 348 h 349"/>
                    <a:gd name="T20" fmla="*/ 61 w 169"/>
                    <a:gd name="T21" fmla="*/ 330 h 349"/>
                    <a:gd name="T22" fmla="*/ 67 w 169"/>
                    <a:gd name="T23" fmla="*/ 284 h 349"/>
                    <a:gd name="T24" fmla="*/ 86 w 169"/>
                    <a:gd name="T25" fmla="*/ 253 h 349"/>
                    <a:gd name="T26" fmla="*/ 90 w 169"/>
                    <a:gd name="T27" fmla="*/ 206 h 349"/>
                    <a:gd name="T28" fmla="*/ 99 w 169"/>
                    <a:gd name="T29" fmla="*/ 188 h 349"/>
                    <a:gd name="T30" fmla="*/ 107 w 169"/>
                    <a:gd name="T31" fmla="*/ 175 h 349"/>
                    <a:gd name="T32" fmla="*/ 113 w 169"/>
                    <a:gd name="T33" fmla="*/ 142 h 349"/>
                    <a:gd name="T34" fmla="*/ 126 w 169"/>
                    <a:gd name="T35" fmla="*/ 121 h 349"/>
                    <a:gd name="T36" fmla="*/ 134 w 169"/>
                    <a:gd name="T37" fmla="*/ 106 h 349"/>
                    <a:gd name="T38" fmla="*/ 143 w 169"/>
                    <a:gd name="T39" fmla="*/ 93 h 349"/>
                    <a:gd name="T40" fmla="*/ 143 w 169"/>
                    <a:gd name="T41" fmla="*/ 85 h 349"/>
                    <a:gd name="T42" fmla="*/ 162 w 169"/>
                    <a:gd name="T43" fmla="*/ 67 h 349"/>
                    <a:gd name="T44" fmla="*/ 164 w 169"/>
                    <a:gd name="T45" fmla="*/ 39 h 349"/>
                    <a:gd name="T46" fmla="*/ 168 w 169"/>
                    <a:gd name="T47" fmla="*/ 21 h 349"/>
                    <a:gd name="T48" fmla="*/ 151 w 169"/>
                    <a:gd name="T49" fmla="*/ 13 h 349"/>
                    <a:gd name="T50" fmla="*/ 141 w 169"/>
                    <a:gd name="T51" fmla="*/ 0 h 349"/>
                    <a:gd name="T52" fmla="*/ 126 w 169"/>
                    <a:gd name="T53" fmla="*/ 13 h 349"/>
                    <a:gd name="T54" fmla="*/ 113 w 169"/>
                    <a:gd name="T55" fmla="*/ 44 h 349"/>
                    <a:gd name="T56" fmla="*/ 99 w 169"/>
                    <a:gd name="T57" fmla="*/ 64 h 349"/>
                    <a:gd name="T58" fmla="*/ 86 w 169"/>
                    <a:gd name="T59" fmla="*/ 82 h 349"/>
                    <a:gd name="T60" fmla="*/ 80 w 169"/>
                    <a:gd name="T61" fmla="*/ 82 h 349"/>
                    <a:gd name="T62" fmla="*/ 67 w 169"/>
                    <a:gd name="T63" fmla="*/ 93 h 349"/>
                    <a:gd name="T64" fmla="*/ 61 w 169"/>
                    <a:gd name="T65" fmla="*/ 103 h 349"/>
                    <a:gd name="T66" fmla="*/ 32 w 169"/>
                    <a:gd name="T67" fmla="*/ 108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69" h="349">
                      <a:moveTo>
                        <a:pt x="32" y="108"/>
                      </a:moveTo>
                      <a:lnTo>
                        <a:pt x="27" y="178"/>
                      </a:lnTo>
                      <a:lnTo>
                        <a:pt x="13" y="222"/>
                      </a:lnTo>
                      <a:lnTo>
                        <a:pt x="0" y="263"/>
                      </a:lnTo>
                      <a:lnTo>
                        <a:pt x="0" y="294"/>
                      </a:lnTo>
                      <a:lnTo>
                        <a:pt x="4" y="320"/>
                      </a:lnTo>
                      <a:lnTo>
                        <a:pt x="19" y="343"/>
                      </a:lnTo>
                      <a:lnTo>
                        <a:pt x="32" y="345"/>
                      </a:lnTo>
                      <a:lnTo>
                        <a:pt x="42" y="345"/>
                      </a:lnTo>
                      <a:lnTo>
                        <a:pt x="55" y="348"/>
                      </a:lnTo>
                      <a:lnTo>
                        <a:pt x="61" y="330"/>
                      </a:lnTo>
                      <a:lnTo>
                        <a:pt x="67" y="284"/>
                      </a:lnTo>
                      <a:lnTo>
                        <a:pt x="86" y="253"/>
                      </a:lnTo>
                      <a:lnTo>
                        <a:pt x="90" y="206"/>
                      </a:lnTo>
                      <a:lnTo>
                        <a:pt x="99" y="188"/>
                      </a:lnTo>
                      <a:lnTo>
                        <a:pt x="107" y="175"/>
                      </a:lnTo>
                      <a:lnTo>
                        <a:pt x="113" y="142"/>
                      </a:lnTo>
                      <a:lnTo>
                        <a:pt x="126" y="121"/>
                      </a:lnTo>
                      <a:lnTo>
                        <a:pt x="134" y="106"/>
                      </a:lnTo>
                      <a:lnTo>
                        <a:pt x="143" y="93"/>
                      </a:lnTo>
                      <a:lnTo>
                        <a:pt x="143" y="85"/>
                      </a:lnTo>
                      <a:lnTo>
                        <a:pt x="162" y="67"/>
                      </a:lnTo>
                      <a:lnTo>
                        <a:pt x="164" y="39"/>
                      </a:lnTo>
                      <a:lnTo>
                        <a:pt x="168" y="21"/>
                      </a:lnTo>
                      <a:lnTo>
                        <a:pt x="151" y="13"/>
                      </a:lnTo>
                      <a:lnTo>
                        <a:pt x="141" y="0"/>
                      </a:lnTo>
                      <a:lnTo>
                        <a:pt x="126" y="13"/>
                      </a:lnTo>
                      <a:lnTo>
                        <a:pt x="113" y="44"/>
                      </a:lnTo>
                      <a:lnTo>
                        <a:pt x="99" y="64"/>
                      </a:lnTo>
                      <a:lnTo>
                        <a:pt x="86" y="82"/>
                      </a:lnTo>
                      <a:lnTo>
                        <a:pt x="80" y="82"/>
                      </a:lnTo>
                      <a:lnTo>
                        <a:pt x="67" y="93"/>
                      </a:lnTo>
                      <a:lnTo>
                        <a:pt x="61" y="103"/>
                      </a:lnTo>
                      <a:lnTo>
                        <a:pt x="32" y="108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4" name="Freeform 31">
                  <a:extLst>
                    <a:ext uri="{FF2B5EF4-FFF2-40B4-BE49-F238E27FC236}">
                      <a16:creationId xmlns:a16="http://schemas.microsoft.com/office/drawing/2014/main" id="{CAC7EB56-19F2-D9F9-D1A2-59A1394ED1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1" y="1121"/>
                  <a:ext cx="2290" cy="1653"/>
                </a:xfrm>
                <a:custGeom>
                  <a:avLst/>
                  <a:gdLst>
                    <a:gd name="T0" fmla="*/ 134 w 2290"/>
                    <a:gd name="T1" fmla="*/ 693 h 1653"/>
                    <a:gd name="T2" fmla="*/ 153 w 2290"/>
                    <a:gd name="T3" fmla="*/ 572 h 1653"/>
                    <a:gd name="T4" fmla="*/ 230 w 2290"/>
                    <a:gd name="T5" fmla="*/ 503 h 1653"/>
                    <a:gd name="T6" fmla="*/ 318 w 2290"/>
                    <a:gd name="T7" fmla="*/ 469 h 1653"/>
                    <a:gd name="T8" fmla="*/ 343 w 2290"/>
                    <a:gd name="T9" fmla="*/ 399 h 1653"/>
                    <a:gd name="T10" fmla="*/ 457 w 2290"/>
                    <a:gd name="T11" fmla="*/ 338 h 1653"/>
                    <a:gd name="T12" fmla="*/ 530 w 2290"/>
                    <a:gd name="T13" fmla="*/ 250 h 1653"/>
                    <a:gd name="T14" fmla="*/ 496 w 2290"/>
                    <a:gd name="T15" fmla="*/ 206 h 1653"/>
                    <a:gd name="T16" fmla="*/ 503 w 2290"/>
                    <a:gd name="T17" fmla="*/ 165 h 1653"/>
                    <a:gd name="T18" fmla="*/ 429 w 2290"/>
                    <a:gd name="T19" fmla="*/ 224 h 1653"/>
                    <a:gd name="T20" fmla="*/ 406 w 2290"/>
                    <a:gd name="T21" fmla="*/ 343 h 1653"/>
                    <a:gd name="T22" fmla="*/ 356 w 2290"/>
                    <a:gd name="T23" fmla="*/ 379 h 1653"/>
                    <a:gd name="T24" fmla="*/ 331 w 2290"/>
                    <a:gd name="T25" fmla="*/ 317 h 1653"/>
                    <a:gd name="T26" fmla="*/ 262 w 2290"/>
                    <a:gd name="T27" fmla="*/ 345 h 1653"/>
                    <a:gd name="T28" fmla="*/ 243 w 2290"/>
                    <a:gd name="T29" fmla="*/ 299 h 1653"/>
                    <a:gd name="T30" fmla="*/ 245 w 2290"/>
                    <a:gd name="T31" fmla="*/ 253 h 1653"/>
                    <a:gd name="T32" fmla="*/ 318 w 2290"/>
                    <a:gd name="T33" fmla="*/ 222 h 1653"/>
                    <a:gd name="T34" fmla="*/ 366 w 2290"/>
                    <a:gd name="T35" fmla="*/ 142 h 1653"/>
                    <a:gd name="T36" fmla="*/ 444 w 2290"/>
                    <a:gd name="T37" fmla="*/ 49 h 1653"/>
                    <a:gd name="T38" fmla="*/ 551 w 2290"/>
                    <a:gd name="T39" fmla="*/ 23 h 1653"/>
                    <a:gd name="T40" fmla="*/ 691 w 2290"/>
                    <a:gd name="T41" fmla="*/ 95 h 1653"/>
                    <a:gd name="T42" fmla="*/ 641 w 2290"/>
                    <a:gd name="T43" fmla="*/ 206 h 1653"/>
                    <a:gd name="T44" fmla="*/ 691 w 2290"/>
                    <a:gd name="T45" fmla="*/ 263 h 1653"/>
                    <a:gd name="T46" fmla="*/ 735 w 2290"/>
                    <a:gd name="T47" fmla="*/ 198 h 1653"/>
                    <a:gd name="T48" fmla="*/ 926 w 2290"/>
                    <a:gd name="T49" fmla="*/ 173 h 1653"/>
                    <a:gd name="T50" fmla="*/ 1156 w 2290"/>
                    <a:gd name="T51" fmla="*/ 31 h 1653"/>
                    <a:gd name="T52" fmla="*/ 1514 w 2290"/>
                    <a:gd name="T53" fmla="*/ 95 h 1653"/>
                    <a:gd name="T54" fmla="*/ 2159 w 2290"/>
                    <a:gd name="T55" fmla="*/ 209 h 1653"/>
                    <a:gd name="T56" fmla="*/ 2216 w 2290"/>
                    <a:gd name="T57" fmla="*/ 276 h 1653"/>
                    <a:gd name="T58" fmla="*/ 2237 w 2290"/>
                    <a:gd name="T59" fmla="*/ 500 h 1653"/>
                    <a:gd name="T60" fmla="*/ 2048 w 2290"/>
                    <a:gd name="T61" fmla="*/ 320 h 1653"/>
                    <a:gd name="T62" fmla="*/ 1899 w 2290"/>
                    <a:gd name="T63" fmla="*/ 402 h 1653"/>
                    <a:gd name="T64" fmla="*/ 2105 w 2290"/>
                    <a:gd name="T65" fmla="*/ 716 h 1653"/>
                    <a:gd name="T66" fmla="*/ 2021 w 2290"/>
                    <a:gd name="T67" fmla="*/ 850 h 1653"/>
                    <a:gd name="T68" fmla="*/ 2157 w 2290"/>
                    <a:gd name="T69" fmla="*/ 1157 h 1653"/>
                    <a:gd name="T70" fmla="*/ 2019 w 2290"/>
                    <a:gd name="T71" fmla="*/ 1317 h 1653"/>
                    <a:gd name="T72" fmla="*/ 1983 w 2290"/>
                    <a:gd name="T73" fmla="*/ 1441 h 1653"/>
                    <a:gd name="T74" fmla="*/ 1975 w 2290"/>
                    <a:gd name="T75" fmla="*/ 1562 h 1653"/>
                    <a:gd name="T76" fmla="*/ 1927 w 2290"/>
                    <a:gd name="T77" fmla="*/ 1557 h 1653"/>
                    <a:gd name="T78" fmla="*/ 1786 w 2290"/>
                    <a:gd name="T79" fmla="*/ 1304 h 1653"/>
                    <a:gd name="T80" fmla="*/ 1585 w 2290"/>
                    <a:gd name="T81" fmla="*/ 1296 h 1653"/>
                    <a:gd name="T82" fmla="*/ 1464 w 2290"/>
                    <a:gd name="T83" fmla="*/ 1443 h 1653"/>
                    <a:gd name="T84" fmla="*/ 1215 w 2290"/>
                    <a:gd name="T85" fmla="*/ 1121 h 1653"/>
                    <a:gd name="T86" fmla="*/ 886 w 2290"/>
                    <a:gd name="T87" fmla="*/ 1008 h 1653"/>
                    <a:gd name="T88" fmla="*/ 1135 w 2290"/>
                    <a:gd name="T89" fmla="*/ 1209 h 1653"/>
                    <a:gd name="T90" fmla="*/ 844 w 2290"/>
                    <a:gd name="T91" fmla="*/ 1389 h 1653"/>
                    <a:gd name="T92" fmla="*/ 769 w 2290"/>
                    <a:gd name="T93" fmla="*/ 1219 h 1653"/>
                    <a:gd name="T94" fmla="*/ 647 w 2290"/>
                    <a:gd name="T95" fmla="*/ 1021 h 1653"/>
                    <a:gd name="T96" fmla="*/ 578 w 2290"/>
                    <a:gd name="T97" fmla="*/ 874 h 1653"/>
                    <a:gd name="T98" fmla="*/ 545 w 2290"/>
                    <a:gd name="T99" fmla="*/ 807 h 1653"/>
                    <a:gd name="T100" fmla="*/ 501 w 2290"/>
                    <a:gd name="T101" fmla="*/ 768 h 1653"/>
                    <a:gd name="T102" fmla="*/ 484 w 2290"/>
                    <a:gd name="T103" fmla="*/ 840 h 1653"/>
                    <a:gd name="T104" fmla="*/ 423 w 2290"/>
                    <a:gd name="T105" fmla="*/ 727 h 1653"/>
                    <a:gd name="T106" fmla="*/ 354 w 2290"/>
                    <a:gd name="T107" fmla="*/ 686 h 1653"/>
                    <a:gd name="T108" fmla="*/ 427 w 2290"/>
                    <a:gd name="T109" fmla="*/ 783 h 1653"/>
                    <a:gd name="T110" fmla="*/ 396 w 2290"/>
                    <a:gd name="T111" fmla="*/ 807 h 1653"/>
                    <a:gd name="T112" fmla="*/ 337 w 2290"/>
                    <a:gd name="T113" fmla="*/ 742 h 1653"/>
                    <a:gd name="T114" fmla="*/ 270 w 2290"/>
                    <a:gd name="T115" fmla="*/ 696 h 1653"/>
                    <a:gd name="T116" fmla="*/ 182 w 2290"/>
                    <a:gd name="T117" fmla="*/ 755 h 1653"/>
                    <a:gd name="T118" fmla="*/ 163 w 2290"/>
                    <a:gd name="T119" fmla="*/ 822 h 1653"/>
                    <a:gd name="T120" fmla="*/ 103 w 2290"/>
                    <a:gd name="T121" fmla="*/ 871 h 1653"/>
                    <a:gd name="T122" fmla="*/ 13 w 2290"/>
                    <a:gd name="T123" fmla="*/ 840 h 16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290" h="1653">
                      <a:moveTo>
                        <a:pt x="0" y="742"/>
                      </a:moveTo>
                      <a:lnTo>
                        <a:pt x="21" y="719"/>
                      </a:lnTo>
                      <a:lnTo>
                        <a:pt x="34" y="701"/>
                      </a:lnTo>
                      <a:lnTo>
                        <a:pt x="61" y="701"/>
                      </a:lnTo>
                      <a:lnTo>
                        <a:pt x="90" y="706"/>
                      </a:lnTo>
                      <a:lnTo>
                        <a:pt x="111" y="696"/>
                      </a:lnTo>
                      <a:lnTo>
                        <a:pt x="134" y="693"/>
                      </a:lnTo>
                      <a:lnTo>
                        <a:pt x="136" y="662"/>
                      </a:lnTo>
                      <a:lnTo>
                        <a:pt x="149" y="642"/>
                      </a:lnTo>
                      <a:lnTo>
                        <a:pt x="117" y="619"/>
                      </a:lnTo>
                      <a:lnTo>
                        <a:pt x="113" y="600"/>
                      </a:lnTo>
                      <a:lnTo>
                        <a:pt x="115" y="575"/>
                      </a:lnTo>
                      <a:lnTo>
                        <a:pt x="138" y="575"/>
                      </a:lnTo>
                      <a:lnTo>
                        <a:pt x="153" y="572"/>
                      </a:lnTo>
                      <a:lnTo>
                        <a:pt x="155" y="575"/>
                      </a:lnTo>
                      <a:lnTo>
                        <a:pt x="172" y="559"/>
                      </a:lnTo>
                      <a:lnTo>
                        <a:pt x="188" y="552"/>
                      </a:lnTo>
                      <a:lnTo>
                        <a:pt x="195" y="552"/>
                      </a:lnTo>
                      <a:lnTo>
                        <a:pt x="205" y="536"/>
                      </a:lnTo>
                      <a:lnTo>
                        <a:pt x="218" y="531"/>
                      </a:lnTo>
                      <a:lnTo>
                        <a:pt x="230" y="503"/>
                      </a:lnTo>
                      <a:lnTo>
                        <a:pt x="239" y="510"/>
                      </a:lnTo>
                      <a:lnTo>
                        <a:pt x="255" y="492"/>
                      </a:lnTo>
                      <a:lnTo>
                        <a:pt x="258" y="492"/>
                      </a:lnTo>
                      <a:lnTo>
                        <a:pt x="279" y="472"/>
                      </a:lnTo>
                      <a:lnTo>
                        <a:pt x="291" y="469"/>
                      </a:lnTo>
                      <a:lnTo>
                        <a:pt x="308" y="469"/>
                      </a:lnTo>
                      <a:lnTo>
                        <a:pt x="318" y="469"/>
                      </a:lnTo>
                      <a:lnTo>
                        <a:pt x="310" y="443"/>
                      </a:lnTo>
                      <a:lnTo>
                        <a:pt x="306" y="423"/>
                      </a:lnTo>
                      <a:lnTo>
                        <a:pt x="302" y="379"/>
                      </a:lnTo>
                      <a:lnTo>
                        <a:pt x="327" y="376"/>
                      </a:lnTo>
                      <a:lnTo>
                        <a:pt x="339" y="369"/>
                      </a:lnTo>
                      <a:lnTo>
                        <a:pt x="333" y="387"/>
                      </a:lnTo>
                      <a:lnTo>
                        <a:pt x="343" y="399"/>
                      </a:lnTo>
                      <a:lnTo>
                        <a:pt x="354" y="415"/>
                      </a:lnTo>
                      <a:lnTo>
                        <a:pt x="360" y="425"/>
                      </a:lnTo>
                      <a:lnTo>
                        <a:pt x="390" y="423"/>
                      </a:lnTo>
                      <a:lnTo>
                        <a:pt x="415" y="384"/>
                      </a:lnTo>
                      <a:lnTo>
                        <a:pt x="434" y="366"/>
                      </a:lnTo>
                      <a:lnTo>
                        <a:pt x="444" y="353"/>
                      </a:lnTo>
                      <a:lnTo>
                        <a:pt x="457" y="338"/>
                      </a:lnTo>
                      <a:lnTo>
                        <a:pt x="469" y="317"/>
                      </a:lnTo>
                      <a:lnTo>
                        <a:pt x="480" y="325"/>
                      </a:lnTo>
                      <a:lnTo>
                        <a:pt x="480" y="312"/>
                      </a:lnTo>
                      <a:lnTo>
                        <a:pt x="486" y="304"/>
                      </a:lnTo>
                      <a:lnTo>
                        <a:pt x="505" y="309"/>
                      </a:lnTo>
                      <a:lnTo>
                        <a:pt x="536" y="343"/>
                      </a:lnTo>
                      <a:lnTo>
                        <a:pt x="530" y="250"/>
                      </a:lnTo>
                      <a:lnTo>
                        <a:pt x="503" y="291"/>
                      </a:lnTo>
                      <a:lnTo>
                        <a:pt x="482" y="289"/>
                      </a:lnTo>
                      <a:lnTo>
                        <a:pt x="475" y="263"/>
                      </a:lnTo>
                      <a:lnTo>
                        <a:pt x="475" y="250"/>
                      </a:lnTo>
                      <a:lnTo>
                        <a:pt x="469" y="242"/>
                      </a:lnTo>
                      <a:lnTo>
                        <a:pt x="486" y="222"/>
                      </a:lnTo>
                      <a:lnTo>
                        <a:pt x="496" y="206"/>
                      </a:lnTo>
                      <a:lnTo>
                        <a:pt x="507" y="201"/>
                      </a:lnTo>
                      <a:lnTo>
                        <a:pt x="515" y="198"/>
                      </a:lnTo>
                      <a:lnTo>
                        <a:pt x="521" y="186"/>
                      </a:lnTo>
                      <a:lnTo>
                        <a:pt x="530" y="183"/>
                      </a:lnTo>
                      <a:lnTo>
                        <a:pt x="540" y="183"/>
                      </a:lnTo>
                      <a:lnTo>
                        <a:pt x="521" y="160"/>
                      </a:lnTo>
                      <a:lnTo>
                        <a:pt x="503" y="165"/>
                      </a:lnTo>
                      <a:lnTo>
                        <a:pt x="490" y="165"/>
                      </a:lnTo>
                      <a:lnTo>
                        <a:pt x="480" y="157"/>
                      </a:lnTo>
                      <a:lnTo>
                        <a:pt x="480" y="173"/>
                      </a:lnTo>
                      <a:lnTo>
                        <a:pt x="469" y="188"/>
                      </a:lnTo>
                      <a:lnTo>
                        <a:pt x="454" y="214"/>
                      </a:lnTo>
                      <a:lnTo>
                        <a:pt x="440" y="224"/>
                      </a:lnTo>
                      <a:lnTo>
                        <a:pt x="429" y="224"/>
                      </a:lnTo>
                      <a:lnTo>
                        <a:pt x="425" y="242"/>
                      </a:lnTo>
                      <a:lnTo>
                        <a:pt x="425" y="250"/>
                      </a:lnTo>
                      <a:lnTo>
                        <a:pt x="417" y="258"/>
                      </a:lnTo>
                      <a:lnTo>
                        <a:pt x="427" y="289"/>
                      </a:lnTo>
                      <a:lnTo>
                        <a:pt x="434" y="304"/>
                      </a:lnTo>
                      <a:lnTo>
                        <a:pt x="421" y="327"/>
                      </a:lnTo>
                      <a:lnTo>
                        <a:pt x="406" y="343"/>
                      </a:lnTo>
                      <a:lnTo>
                        <a:pt x="402" y="366"/>
                      </a:lnTo>
                      <a:lnTo>
                        <a:pt x="394" y="384"/>
                      </a:lnTo>
                      <a:lnTo>
                        <a:pt x="385" y="384"/>
                      </a:lnTo>
                      <a:lnTo>
                        <a:pt x="373" y="387"/>
                      </a:lnTo>
                      <a:lnTo>
                        <a:pt x="360" y="394"/>
                      </a:lnTo>
                      <a:lnTo>
                        <a:pt x="356" y="392"/>
                      </a:lnTo>
                      <a:lnTo>
                        <a:pt x="356" y="379"/>
                      </a:lnTo>
                      <a:lnTo>
                        <a:pt x="354" y="358"/>
                      </a:lnTo>
                      <a:lnTo>
                        <a:pt x="343" y="358"/>
                      </a:lnTo>
                      <a:lnTo>
                        <a:pt x="337" y="345"/>
                      </a:lnTo>
                      <a:lnTo>
                        <a:pt x="339" y="327"/>
                      </a:lnTo>
                      <a:lnTo>
                        <a:pt x="341" y="317"/>
                      </a:lnTo>
                      <a:lnTo>
                        <a:pt x="339" y="312"/>
                      </a:lnTo>
                      <a:lnTo>
                        <a:pt x="331" y="317"/>
                      </a:lnTo>
                      <a:lnTo>
                        <a:pt x="327" y="317"/>
                      </a:lnTo>
                      <a:lnTo>
                        <a:pt x="320" y="314"/>
                      </a:lnTo>
                      <a:lnTo>
                        <a:pt x="316" y="312"/>
                      </a:lnTo>
                      <a:lnTo>
                        <a:pt x="306" y="322"/>
                      </a:lnTo>
                      <a:lnTo>
                        <a:pt x="295" y="335"/>
                      </a:lnTo>
                      <a:lnTo>
                        <a:pt x="285" y="348"/>
                      </a:lnTo>
                      <a:lnTo>
                        <a:pt x="262" y="345"/>
                      </a:lnTo>
                      <a:lnTo>
                        <a:pt x="247" y="343"/>
                      </a:lnTo>
                      <a:lnTo>
                        <a:pt x="237" y="330"/>
                      </a:lnTo>
                      <a:lnTo>
                        <a:pt x="237" y="322"/>
                      </a:lnTo>
                      <a:lnTo>
                        <a:pt x="243" y="312"/>
                      </a:lnTo>
                      <a:lnTo>
                        <a:pt x="251" y="304"/>
                      </a:lnTo>
                      <a:lnTo>
                        <a:pt x="258" y="294"/>
                      </a:lnTo>
                      <a:lnTo>
                        <a:pt x="243" y="299"/>
                      </a:lnTo>
                      <a:lnTo>
                        <a:pt x="237" y="286"/>
                      </a:lnTo>
                      <a:lnTo>
                        <a:pt x="237" y="278"/>
                      </a:lnTo>
                      <a:lnTo>
                        <a:pt x="258" y="276"/>
                      </a:lnTo>
                      <a:lnTo>
                        <a:pt x="276" y="273"/>
                      </a:lnTo>
                      <a:lnTo>
                        <a:pt x="264" y="265"/>
                      </a:lnTo>
                      <a:lnTo>
                        <a:pt x="245" y="268"/>
                      </a:lnTo>
                      <a:lnTo>
                        <a:pt x="245" y="253"/>
                      </a:lnTo>
                      <a:lnTo>
                        <a:pt x="253" y="242"/>
                      </a:lnTo>
                      <a:lnTo>
                        <a:pt x="272" y="232"/>
                      </a:lnTo>
                      <a:lnTo>
                        <a:pt x="279" y="222"/>
                      </a:lnTo>
                      <a:lnTo>
                        <a:pt x="285" y="216"/>
                      </a:lnTo>
                      <a:lnTo>
                        <a:pt x="299" y="214"/>
                      </a:lnTo>
                      <a:lnTo>
                        <a:pt x="312" y="216"/>
                      </a:lnTo>
                      <a:lnTo>
                        <a:pt x="318" y="222"/>
                      </a:lnTo>
                      <a:lnTo>
                        <a:pt x="329" y="214"/>
                      </a:lnTo>
                      <a:lnTo>
                        <a:pt x="318" y="211"/>
                      </a:lnTo>
                      <a:lnTo>
                        <a:pt x="318" y="191"/>
                      </a:lnTo>
                      <a:lnTo>
                        <a:pt x="346" y="168"/>
                      </a:lnTo>
                      <a:lnTo>
                        <a:pt x="360" y="152"/>
                      </a:lnTo>
                      <a:lnTo>
                        <a:pt x="369" y="149"/>
                      </a:lnTo>
                      <a:lnTo>
                        <a:pt x="366" y="142"/>
                      </a:lnTo>
                      <a:lnTo>
                        <a:pt x="379" y="126"/>
                      </a:lnTo>
                      <a:lnTo>
                        <a:pt x="394" y="103"/>
                      </a:lnTo>
                      <a:lnTo>
                        <a:pt x="410" y="93"/>
                      </a:lnTo>
                      <a:lnTo>
                        <a:pt x="398" y="82"/>
                      </a:lnTo>
                      <a:lnTo>
                        <a:pt x="431" y="59"/>
                      </a:lnTo>
                      <a:lnTo>
                        <a:pt x="446" y="62"/>
                      </a:lnTo>
                      <a:lnTo>
                        <a:pt x="444" y="49"/>
                      </a:lnTo>
                      <a:lnTo>
                        <a:pt x="473" y="46"/>
                      </a:lnTo>
                      <a:lnTo>
                        <a:pt x="528" y="5"/>
                      </a:lnTo>
                      <a:lnTo>
                        <a:pt x="536" y="0"/>
                      </a:lnTo>
                      <a:lnTo>
                        <a:pt x="526" y="31"/>
                      </a:lnTo>
                      <a:lnTo>
                        <a:pt x="538" y="15"/>
                      </a:lnTo>
                      <a:lnTo>
                        <a:pt x="553" y="10"/>
                      </a:lnTo>
                      <a:lnTo>
                        <a:pt x="551" y="23"/>
                      </a:lnTo>
                      <a:lnTo>
                        <a:pt x="593" y="8"/>
                      </a:lnTo>
                      <a:lnTo>
                        <a:pt x="612" y="21"/>
                      </a:lnTo>
                      <a:lnTo>
                        <a:pt x="584" y="34"/>
                      </a:lnTo>
                      <a:lnTo>
                        <a:pt x="595" y="49"/>
                      </a:lnTo>
                      <a:lnTo>
                        <a:pt x="635" y="46"/>
                      </a:lnTo>
                      <a:lnTo>
                        <a:pt x="695" y="70"/>
                      </a:lnTo>
                      <a:lnTo>
                        <a:pt x="691" y="95"/>
                      </a:lnTo>
                      <a:lnTo>
                        <a:pt x="666" y="119"/>
                      </a:lnTo>
                      <a:lnTo>
                        <a:pt x="628" y="131"/>
                      </a:lnTo>
                      <a:lnTo>
                        <a:pt x="622" y="157"/>
                      </a:lnTo>
                      <a:lnTo>
                        <a:pt x="624" y="183"/>
                      </a:lnTo>
                      <a:lnTo>
                        <a:pt x="635" y="188"/>
                      </a:lnTo>
                      <a:lnTo>
                        <a:pt x="637" y="201"/>
                      </a:lnTo>
                      <a:lnTo>
                        <a:pt x="641" y="206"/>
                      </a:lnTo>
                      <a:lnTo>
                        <a:pt x="649" y="211"/>
                      </a:lnTo>
                      <a:lnTo>
                        <a:pt x="651" y="227"/>
                      </a:lnTo>
                      <a:lnTo>
                        <a:pt x="664" y="245"/>
                      </a:lnTo>
                      <a:lnTo>
                        <a:pt x="664" y="253"/>
                      </a:lnTo>
                      <a:lnTo>
                        <a:pt x="676" y="253"/>
                      </a:lnTo>
                      <a:lnTo>
                        <a:pt x="681" y="258"/>
                      </a:lnTo>
                      <a:lnTo>
                        <a:pt x="691" y="263"/>
                      </a:lnTo>
                      <a:lnTo>
                        <a:pt x="697" y="255"/>
                      </a:lnTo>
                      <a:lnTo>
                        <a:pt x="704" y="242"/>
                      </a:lnTo>
                      <a:lnTo>
                        <a:pt x="708" y="235"/>
                      </a:lnTo>
                      <a:lnTo>
                        <a:pt x="718" y="240"/>
                      </a:lnTo>
                      <a:lnTo>
                        <a:pt x="731" y="222"/>
                      </a:lnTo>
                      <a:lnTo>
                        <a:pt x="731" y="209"/>
                      </a:lnTo>
                      <a:lnTo>
                        <a:pt x="735" y="198"/>
                      </a:lnTo>
                      <a:lnTo>
                        <a:pt x="737" y="191"/>
                      </a:lnTo>
                      <a:lnTo>
                        <a:pt x="762" y="183"/>
                      </a:lnTo>
                      <a:lnTo>
                        <a:pt x="783" y="175"/>
                      </a:lnTo>
                      <a:lnTo>
                        <a:pt x="810" y="165"/>
                      </a:lnTo>
                      <a:lnTo>
                        <a:pt x="842" y="173"/>
                      </a:lnTo>
                      <a:lnTo>
                        <a:pt x="873" y="173"/>
                      </a:lnTo>
                      <a:lnTo>
                        <a:pt x="926" y="173"/>
                      </a:lnTo>
                      <a:lnTo>
                        <a:pt x="934" y="111"/>
                      </a:lnTo>
                      <a:lnTo>
                        <a:pt x="963" y="113"/>
                      </a:lnTo>
                      <a:lnTo>
                        <a:pt x="984" y="160"/>
                      </a:lnTo>
                      <a:lnTo>
                        <a:pt x="988" y="121"/>
                      </a:lnTo>
                      <a:lnTo>
                        <a:pt x="1085" y="8"/>
                      </a:lnTo>
                      <a:lnTo>
                        <a:pt x="1123" y="8"/>
                      </a:lnTo>
                      <a:lnTo>
                        <a:pt x="1156" y="31"/>
                      </a:lnTo>
                      <a:lnTo>
                        <a:pt x="1200" y="28"/>
                      </a:lnTo>
                      <a:lnTo>
                        <a:pt x="1259" y="70"/>
                      </a:lnTo>
                      <a:lnTo>
                        <a:pt x="1326" y="93"/>
                      </a:lnTo>
                      <a:lnTo>
                        <a:pt x="1374" y="88"/>
                      </a:lnTo>
                      <a:lnTo>
                        <a:pt x="1437" y="113"/>
                      </a:lnTo>
                      <a:lnTo>
                        <a:pt x="1489" y="113"/>
                      </a:lnTo>
                      <a:lnTo>
                        <a:pt x="1514" y="95"/>
                      </a:lnTo>
                      <a:lnTo>
                        <a:pt x="1573" y="95"/>
                      </a:lnTo>
                      <a:lnTo>
                        <a:pt x="1604" y="116"/>
                      </a:lnTo>
                      <a:lnTo>
                        <a:pt x="1684" y="116"/>
                      </a:lnTo>
                      <a:lnTo>
                        <a:pt x="1751" y="149"/>
                      </a:lnTo>
                      <a:lnTo>
                        <a:pt x="1870" y="144"/>
                      </a:lnTo>
                      <a:lnTo>
                        <a:pt x="2065" y="160"/>
                      </a:lnTo>
                      <a:lnTo>
                        <a:pt x="2159" y="209"/>
                      </a:lnTo>
                      <a:lnTo>
                        <a:pt x="2239" y="240"/>
                      </a:lnTo>
                      <a:lnTo>
                        <a:pt x="2289" y="265"/>
                      </a:lnTo>
                      <a:lnTo>
                        <a:pt x="2274" y="273"/>
                      </a:lnTo>
                      <a:lnTo>
                        <a:pt x="2239" y="253"/>
                      </a:lnTo>
                      <a:lnTo>
                        <a:pt x="2157" y="245"/>
                      </a:lnTo>
                      <a:lnTo>
                        <a:pt x="2180" y="265"/>
                      </a:lnTo>
                      <a:lnTo>
                        <a:pt x="2216" y="276"/>
                      </a:lnTo>
                      <a:lnTo>
                        <a:pt x="2205" y="309"/>
                      </a:lnTo>
                      <a:lnTo>
                        <a:pt x="2168" y="330"/>
                      </a:lnTo>
                      <a:lnTo>
                        <a:pt x="2155" y="363"/>
                      </a:lnTo>
                      <a:lnTo>
                        <a:pt x="2205" y="394"/>
                      </a:lnTo>
                      <a:lnTo>
                        <a:pt x="2241" y="436"/>
                      </a:lnTo>
                      <a:lnTo>
                        <a:pt x="2260" y="495"/>
                      </a:lnTo>
                      <a:lnTo>
                        <a:pt x="2237" y="500"/>
                      </a:lnTo>
                      <a:lnTo>
                        <a:pt x="2186" y="482"/>
                      </a:lnTo>
                      <a:lnTo>
                        <a:pt x="2134" y="438"/>
                      </a:lnTo>
                      <a:lnTo>
                        <a:pt x="2113" y="415"/>
                      </a:lnTo>
                      <a:lnTo>
                        <a:pt x="2101" y="384"/>
                      </a:lnTo>
                      <a:lnTo>
                        <a:pt x="2088" y="338"/>
                      </a:lnTo>
                      <a:lnTo>
                        <a:pt x="2067" y="322"/>
                      </a:lnTo>
                      <a:lnTo>
                        <a:pt x="2048" y="320"/>
                      </a:lnTo>
                      <a:lnTo>
                        <a:pt x="2031" y="325"/>
                      </a:lnTo>
                      <a:lnTo>
                        <a:pt x="2050" y="361"/>
                      </a:lnTo>
                      <a:lnTo>
                        <a:pt x="2000" y="366"/>
                      </a:lnTo>
                      <a:lnTo>
                        <a:pt x="1977" y="348"/>
                      </a:lnTo>
                      <a:lnTo>
                        <a:pt x="1933" y="358"/>
                      </a:lnTo>
                      <a:lnTo>
                        <a:pt x="1899" y="387"/>
                      </a:lnTo>
                      <a:lnTo>
                        <a:pt x="1899" y="402"/>
                      </a:lnTo>
                      <a:lnTo>
                        <a:pt x="1912" y="428"/>
                      </a:lnTo>
                      <a:lnTo>
                        <a:pt x="1964" y="436"/>
                      </a:lnTo>
                      <a:lnTo>
                        <a:pt x="2006" y="466"/>
                      </a:lnTo>
                      <a:lnTo>
                        <a:pt x="2077" y="552"/>
                      </a:lnTo>
                      <a:lnTo>
                        <a:pt x="2107" y="608"/>
                      </a:lnTo>
                      <a:lnTo>
                        <a:pt x="2111" y="668"/>
                      </a:lnTo>
                      <a:lnTo>
                        <a:pt x="2105" y="716"/>
                      </a:lnTo>
                      <a:lnTo>
                        <a:pt x="2088" y="716"/>
                      </a:lnTo>
                      <a:lnTo>
                        <a:pt x="2069" y="698"/>
                      </a:lnTo>
                      <a:lnTo>
                        <a:pt x="2042" y="722"/>
                      </a:lnTo>
                      <a:lnTo>
                        <a:pt x="2015" y="742"/>
                      </a:lnTo>
                      <a:lnTo>
                        <a:pt x="2010" y="776"/>
                      </a:lnTo>
                      <a:lnTo>
                        <a:pt x="2040" y="817"/>
                      </a:lnTo>
                      <a:lnTo>
                        <a:pt x="2021" y="850"/>
                      </a:lnTo>
                      <a:lnTo>
                        <a:pt x="2015" y="907"/>
                      </a:lnTo>
                      <a:lnTo>
                        <a:pt x="2050" y="943"/>
                      </a:lnTo>
                      <a:lnTo>
                        <a:pt x="2090" y="954"/>
                      </a:lnTo>
                      <a:lnTo>
                        <a:pt x="2132" y="992"/>
                      </a:lnTo>
                      <a:lnTo>
                        <a:pt x="2168" y="1044"/>
                      </a:lnTo>
                      <a:lnTo>
                        <a:pt x="2170" y="1121"/>
                      </a:lnTo>
                      <a:lnTo>
                        <a:pt x="2157" y="1157"/>
                      </a:lnTo>
                      <a:lnTo>
                        <a:pt x="2119" y="1188"/>
                      </a:lnTo>
                      <a:lnTo>
                        <a:pt x="2073" y="1204"/>
                      </a:lnTo>
                      <a:lnTo>
                        <a:pt x="2044" y="1227"/>
                      </a:lnTo>
                      <a:lnTo>
                        <a:pt x="2027" y="1214"/>
                      </a:lnTo>
                      <a:lnTo>
                        <a:pt x="2013" y="1227"/>
                      </a:lnTo>
                      <a:lnTo>
                        <a:pt x="2008" y="1283"/>
                      </a:lnTo>
                      <a:lnTo>
                        <a:pt x="2019" y="1317"/>
                      </a:lnTo>
                      <a:lnTo>
                        <a:pt x="2065" y="1356"/>
                      </a:lnTo>
                      <a:lnTo>
                        <a:pt x="2084" y="1394"/>
                      </a:lnTo>
                      <a:lnTo>
                        <a:pt x="2098" y="1415"/>
                      </a:lnTo>
                      <a:lnTo>
                        <a:pt x="2094" y="1456"/>
                      </a:lnTo>
                      <a:lnTo>
                        <a:pt x="2065" y="1490"/>
                      </a:lnTo>
                      <a:lnTo>
                        <a:pt x="2034" y="1490"/>
                      </a:lnTo>
                      <a:lnTo>
                        <a:pt x="1983" y="1441"/>
                      </a:lnTo>
                      <a:lnTo>
                        <a:pt x="1948" y="1423"/>
                      </a:lnTo>
                      <a:lnTo>
                        <a:pt x="1933" y="1412"/>
                      </a:lnTo>
                      <a:lnTo>
                        <a:pt x="1918" y="1438"/>
                      </a:lnTo>
                      <a:lnTo>
                        <a:pt x="1923" y="1474"/>
                      </a:lnTo>
                      <a:lnTo>
                        <a:pt x="1935" y="1503"/>
                      </a:lnTo>
                      <a:lnTo>
                        <a:pt x="1943" y="1546"/>
                      </a:lnTo>
                      <a:lnTo>
                        <a:pt x="1975" y="1562"/>
                      </a:lnTo>
                      <a:lnTo>
                        <a:pt x="1964" y="1585"/>
                      </a:lnTo>
                      <a:lnTo>
                        <a:pt x="1966" y="1618"/>
                      </a:lnTo>
                      <a:lnTo>
                        <a:pt x="1977" y="1652"/>
                      </a:lnTo>
                      <a:lnTo>
                        <a:pt x="1956" y="1649"/>
                      </a:lnTo>
                      <a:lnTo>
                        <a:pt x="1933" y="1611"/>
                      </a:lnTo>
                      <a:lnTo>
                        <a:pt x="1935" y="1570"/>
                      </a:lnTo>
                      <a:lnTo>
                        <a:pt x="1927" y="1557"/>
                      </a:lnTo>
                      <a:lnTo>
                        <a:pt x="1918" y="1510"/>
                      </a:lnTo>
                      <a:lnTo>
                        <a:pt x="1908" y="1497"/>
                      </a:lnTo>
                      <a:lnTo>
                        <a:pt x="1904" y="1433"/>
                      </a:lnTo>
                      <a:lnTo>
                        <a:pt x="1889" y="1394"/>
                      </a:lnTo>
                      <a:lnTo>
                        <a:pt x="1864" y="1358"/>
                      </a:lnTo>
                      <a:lnTo>
                        <a:pt x="1818" y="1338"/>
                      </a:lnTo>
                      <a:lnTo>
                        <a:pt x="1786" y="1304"/>
                      </a:lnTo>
                      <a:lnTo>
                        <a:pt x="1774" y="1278"/>
                      </a:lnTo>
                      <a:lnTo>
                        <a:pt x="1751" y="1250"/>
                      </a:lnTo>
                      <a:lnTo>
                        <a:pt x="1715" y="1186"/>
                      </a:lnTo>
                      <a:lnTo>
                        <a:pt x="1684" y="1191"/>
                      </a:lnTo>
                      <a:lnTo>
                        <a:pt x="1642" y="1222"/>
                      </a:lnTo>
                      <a:lnTo>
                        <a:pt x="1623" y="1247"/>
                      </a:lnTo>
                      <a:lnTo>
                        <a:pt x="1585" y="1296"/>
                      </a:lnTo>
                      <a:lnTo>
                        <a:pt x="1558" y="1348"/>
                      </a:lnTo>
                      <a:lnTo>
                        <a:pt x="1548" y="1366"/>
                      </a:lnTo>
                      <a:lnTo>
                        <a:pt x="1558" y="1425"/>
                      </a:lnTo>
                      <a:lnTo>
                        <a:pt x="1556" y="1484"/>
                      </a:lnTo>
                      <a:lnTo>
                        <a:pt x="1523" y="1526"/>
                      </a:lnTo>
                      <a:lnTo>
                        <a:pt x="1504" y="1528"/>
                      </a:lnTo>
                      <a:lnTo>
                        <a:pt x="1464" y="1443"/>
                      </a:lnTo>
                      <a:lnTo>
                        <a:pt x="1432" y="1384"/>
                      </a:lnTo>
                      <a:lnTo>
                        <a:pt x="1370" y="1271"/>
                      </a:lnTo>
                      <a:lnTo>
                        <a:pt x="1368" y="1227"/>
                      </a:lnTo>
                      <a:lnTo>
                        <a:pt x="1353" y="1206"/>
                      </a:lnTo>
                      <a:lnTo>
                        <a:pt x="1342" y="1234"/>
                      </a:lnTo>
                      <a:lnTo>
                        <a:pt x="1288" y="1170"/>
                      </a:lnTo>
                      <a:lnTo>
                        <a:pt x="1215" y="1121"/>
                      </a:lnTo>
                      <a:lnTo>
                        <a:pt x="1169" y="1131"/>
                      </a:lnTo>
                      <a:lnTo>
                        <a:pt x="1102" y="1126"/>
                      </a:lnTo>
                      <a:lnTo>
                        <a:pt x="1070" y="1090"/>
                      </a:lnTo>
                      <a:lnTo>
                        <a:pt x="1035" y="1095"/>
                      </a:lnTo>
                      <a:lnTo>
                        <a:pt x="984" y="1080"/>
                      </a:lnTo>
                      <a:lnTo>
                        <a:pt x="880" y="959"/>
                      </a:lnTo>
                      <a:lnTo>
                        <a:pt x="886" y="1008"/>
                      </a:lnTo>
                      <a:lnTo>
                        <a:pt x="917" y="1077"/>
                      </a:lnTo>
                      <a:lnTo>
                        <a:pt x="953" y="1126"/>
                      </a:lnTo>
                      <a:lnTo>
                        <a:pt x="991" y="1152"/>
                      </a:lnTo>
                      <a:lnTo>
                        <a:pt x="1032" y="1131"/>
                      </a:lnTo>
                      <a:lnTo>
                        <a:pt x="1066" y="1131"/>
                      </a:lnTo>
                      <a:lnTo>
                        <a:pt x="1110" y="1175"/>
                      </a:lnTo>
                      <a:lnTo>
                        <a:pt x="1135" y="1209"/>
                      </a:lnTo>
                      <a:lnTo>
                        <a:pt x="1131" y="1229"/>
                      </a:lnTo>
                      <a:lnTo>
                        <a:pt x="1055" y="1325"/>
                      </a:lnTo>
                      <a:lnTo>
                        <a:pt x="1005" y="1361"/>
                      </a:lnTo>
                      <a:lnTo>
                        <a:pt x="901" y="1407"/>
                      </a:lnTo>
                      <a:lnTo>
                        <a:pt x="869" y="1423"/>
                      </a:lnTo>
                      <a:lnTo>
                        <a:pt x="850" y="1407"/>
                      </a:lnTo>
                      <a:lnTo>
                        <a:pt x="844" y="1389"/>
                      </a:lnTo>
                      <a:lnTo>
                        <a:pt x="842" y="1361"/>
                      </a:lnTo>
                      <a:lnTo>
                        <a:pt x="834" y="1332"/>
                      </a:lnTo>
                      <a:lnTo>
                        <a:pt x="819" y="1309"/>
                      </a:lnTo>
                      <a:lnTo>
                        <a:pt x="806" y="1289"/>
                      </a:lnTo>
                      <a:lnTo>
                        <a:pt x="787" y="1260"/>
                      </a:lnTo>
                      <a:lnTo>
                        <a:pt x="777" y="1242"/>
                      </a:lnTo>
                      <a:lnTo>
                        <a:pt x="769" y="1219"/>
                      </a:lnTo>
                      <a:lnTo>
                        <a:pt x="754" y="1198"/>
                      </a:lnTo>
                      <a:lnTo>
                        <a:pt x="731" y="1147"/>
                      </a:lnTo>
                      <a:lnTo>
                        <a:pt x="718" y="1126"/>
                      </a:lnTo>
                      <a:lnTo>
                        <a:pt x="702" y="1098"/>
                      </a:lnTo>
                      <a:lnTo>
                        <a:pt x="674" y="1059"/>
                      </a:lnTo>
                      <a:lnTo>
                        <a:pt x="660" y="1036"/>
                      </a:lnTo>
                      <a:lnTo>
                        <a:pt x="647" y="1021"/>
                      </a:lnTo>
                      <a:lnTo>
                        <a:pt x="632" y="987"/>
                      </a:lnTo>
                      <a:lnTo>
                        <a:pt x="676" y="956"/>
                      </a:lnTo>
                      <a:lnTo>
                        <a:pt x="695" y="889"/>
                      </a:lnTo>
                      <a:lnTo>
                        <a:pt x="653" y="871"/>
                      </a:lnTo>
                      <a:lnTo>
                        <a:pt x="597" y="881"/>
                      </a:lnTo>
                      <a:lnTo>
                        <a:pt x="584" y="874"/>
                      </a:lnTo>
                      <a:lnTo>
                        <a:pt x="578" y="874"/>
                      </a:lnTo>
                      <a:lnTo>
                        <a:pt x="570" y="874"/>
                      </a:lnTo>
                      <a:lnTo>
                        <a:pt x="563" y="874"/>
                      </a:lnTo>
                      <a:lnTo>
                        <a:pt x="561" y="861"/>
                      </a:lnTo>
                      <a:lnTo>
                        <a:pt x="557" y="850"/>
                      </a:lnTo>
                      <a:lnTo>
                        <a:pt x="557" y="830"/>
                      </a:lnTo>
                      <a:lnTo>
                        <a:pt x="547" y="820"/>
                      </a:lnTo>
                      <a:lnTo>
                        <a:pt x="545" y="807"/>
                      </a:lnTo>
                      <a:lnTo>
                        <a:pt x="538" y="804"/>
                      </a:lnTo>
                      <a:lnTo>
                        <a:pt x="532" y="794"/>
                      </a:lnTo>
                      <a:lnTo>
                        <a:pt x="530" y="783"/>
                      </a:lnTo>
                      <a:lnTo>
                        <a:pt x="526" y="773"/>
                      </a:lnTo>
                      <a:lnTo>
                        <a:pt x="521" y="768"/>
                      </a:lnTo>
                      <a:lnTo>
                        <a:pt x="509" y="768"/>
                      </a:lnTo>
                      <a:lnTo>
                        <a:pt x="501" y="768"/>
                      </a:lnTo>
                      <a:lnTo>
                        <a:pt x="496" y="768"/>
                      </a:lnTo>
                      <a:lnTo>
                        <a:pt x="494" y="781"/>
                      </a:lnTo>
                      <a:lnTo>
                        <a:pt x="494" y="794"/>
                      </a:lnTo>
                      <a:lnTo>
                        <a:pt x="494" y="809"/>
                      </a:lnTo>
                      <a:lnTo>
                        <a:pt x="494" y="825"/>
                      </a:lnTo>
                      <a:lnTo>
                        <a:pt x="494" y="835"/>
                      </a:lnTo>
                      <a:lnTo>
                        <a:pt x="484" y="840"/>
                      </a:lnTo>
                      <a:lnTo>
                        <a:pt x="475" y="850"/>
                      </a:lnTo>
                      <a:lnTo>
                        <a:pt x="463" y="835"/>
                      </a:lnTo>
                      <a:lnTo>
                        <a:pt x="454" y="814"/>
                      </a:lnTo>
                      <a:lnTo>
                        <a:pt x="457" y="791"/>
                      </a:lnTo>
                      <a:lnTo>
                        <a:pt x="444" y="760"/>
                      </a:lnTo>
                      <a:lnTo>
                        <a:pt x="438" y="740"/>
                      </a:lnTo>
                      <a:lnTo>
                        <a:pt x="423" y="727"/>
                      </a:lnTo>
                      <a:lnTo>
                        <a:pt x="406" y="714"/>
                      </a:lnTo>
                      <a:lnTo>
                        <a:pt x="398" y="696"/>
                      </a:lnTo>
                      <a:lnTo>
                        <a:pt x="392" y="683"/>
                      </a:lnTo>
                      <a:lnTo>
                        <a:pt x="377" y="680"/>
                      </a:lnTo>
                      <a:lnTo>
                        <a:pt x="373" y="673"/>
                      </a:lnTo>
                      <a:lnTo>
                        <a:pt x="362" y="673"/>
                      </a:lnTo>
                      <a:lnTo>
                        <a:pt x="354" y="686"/>
                      </a:lnTo>
                      <a:lnTo>
                        <a:pt x="346" y="696"/>
                      </a:lnTo>
                      <a:lnTo>
                        <a:pt x="364" y="709"/>
                      </a:lnTo>
                      <a:lnTo>
                        <a:pt x="375" y="727"/>
                      </a:lnTo>
                      <a:lnTo>
                        <a:pt x="394" y="750"/>
                      </a:lnTo>
                      <a:lnTo>
                        <a:pt x="402" y="760"/>
                      </a:lnTo>
                      <a:lnTo>
                        <a:pt x="417" y="768"/>
                      </a:lnTo>
                      <a:lnTo>
                        <a:pt x="427" y="783"/>
                      </a:lnTo>
                      <a:lnTo>
                        <a:pt x="415" y="802"/>
                      </a:lnTo>
                      <a:lnTo>
                        <a:pt x="413" y="794"/>
                      </a:lnTo>
                      <a:lnTo>
                        <a:pt x="413" y="783"/>
                      </a:lnTo>
                      <a:lnTo>
                        <a:pt x="406" y="807"/>
                      </a:lnTo>
                      <a:lnTo>
                        <a:pt x="404" y="827"/>
                      </a:lnTo>
                      <a:lnTo>
                        <a:pt x="392" y="832"/>
                      </a:lnTo>
                      <a:lnTo>
                        <a:pt x="396" y="807"/>
                      </a:lnTo>
                      <a:lnTo>
                        <a:pt x="394" y="794"/>
                      </a:lnTo>
                      <a:lnTo>
                        <a:pt x="379" y="786"/>
                      </a:lnTo>
                      <a:lnTo>
                        <a:pt x="373" y="781"/>
                      </a:lnTo>
                      <a:lnTo>
                        <a:pt x="366" y="771"/>
                      </a:lnTo>
                      <a:lnTo>
                        <a:pt x="354" y="765"/>
                      </a:lnTo>
                      <a:lnTo>
                        <a:pt x="346" y="758"/>
                      </a:lnTo>
                      <a:lnTo>
                        <a:pt x="337" y="742"/>
                      </a:lnTo>
                      <a:lnTo>
                        <a:pt x="327" y="735"/>
                      </a:lnTo>
                      <a:lnTo>
                        <a:pt x="320" y="719"/>
                      </a:lnTo>
                      <a:lnTo>
                        <a:pt x="318" y="706"/>
                      </a:lnTo>
                      <a:lnTo>
                        <a:pt x="310" y="701"/>
                      </a:lnTo>
                      <a:lnTo>
                        <a:pt x="302" y="693"/>
                      </a:lnTo>
                      <a:lnTo>
                        <a:pt x="285" y="693"/>
                      </a:lnTo>
                      <a:lnTo>
                        <a:pt x="270" y="696"/>
                      </a:lnTo>
                      <a:lnTo>
                        <a:pt x="253" y="693"/>
                      </a:lnTo>
                      <a:lnTo>
                        <a:pt x="224" y="696"/>
                      </a:lnTo>
                      <a:lnTo>
                        <a:pt x="203" y="698"/>
                      </a:lnTo>
                      <a:lnTo>
                        <a:pt x="197" y="704"/>
                      </a:lnTo>
                      <a:lnTo>
                        <a:pt x="195" y="719"/>
                      </a:lnTo>
                      <a:lnTo>
                        <a:pt x="195" y="737"/>
                      </a:lnTo>
                      <a:lnTo>
                        <a:pt x="182" y="755"/>
                      </a:lnTo>
                      <a:lnTo>
                        <a:pt x="174" y="763"/>
                      </a:lnTo>
                      <a:lnTo>
                        <a:pt x="170" y="768"/>
                      </a:lnTo>
                      <a:lnTo>
                        <a:pt x="163" y="781"/>
                      </a:lnTo>
                      <a:lnTo>
                        <a:pt x="159" y="791"/>
                      </a:lnTo>
                      <a:lnTo>
                        <a:pt x="165" y="799"/>
                      </a:lnTo>
                      <a:lnTo>
                        <a:pt x="165" y="814"/>
                      </a:lnTo>
                      <a:lnTo>
                        <a:pt x="163" y="822"/>
                      </a:lnTo>
                      <a:lnTo>
                        <a:pt x="159" y="832"/>
                      </a:lnTo>
                      <a:lnTo>
                        <a:pt x="149" y="850"/>
                      </a:lnTo>
                      <a:lnTo>
                        <a:pt x="142" y="843"/>
                      </a:lnTo>
                      <a:lnTo>
                        <a:pt x="136" y="848"/>
                      </a:lnTo>
                      <a:lnTo>
                        <a:pt x="128" y="856"/>
                      </a:lnTo>
                      <a:lnTo>
                        <a:pt x="115" y="858"/>
                      </a:lnTo>
                      <a:lnTo>
                        <a:pt x="103" y="871"/>
                      </a:lnTo>
                      <a:lnTo>
                        <a:pt x="90" y="874"/>
                      </a:lnTo>
                      <a:lnTo>
                        <a:pt x="77" y="874"/>
                      </a:lnTo>
                      <a:lnTo>
                        <a:pt x="65" y="874"/>
                      </a:lnTo>
                      <a:lnTo>
                        <a:pt x="38" y="881"/>
                      </a:lnTo>
                      <a:lnTo>
                        <a:pt x="25" y="881"/>
                      </a:lnTo>
                      <a:lnTo>
                        <a:pt x="19" y="863"/>
                      </a:lnTo>
                      <a:lnTo>
                        <a:pt x="13" y="840"/>
                      </a:lnTo>
                      <a:lnTo>
                        <a:pt x="8" y="820"/>
                      </a:lnTo>
                      <a:lnTo>
                        <a:pt x="6" y="799"/>
                      </a:lnTo>
                      <a:lnTo>
                        <a:pt x="6" y="773"/>
                      </a:lnTo>
                      <a:lnTo>
                        <a:pt x="0" y="742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24" name="Group 32">
                <a:extLst>
                  <a:ext uri="{FF2B5EF4-FFF2-40B4-BE49-F238E27FC236}">
                    <a16:creationId xmlns:a16="http://schemas.microsoft.com/office/drawing/2014/main" id="{87563F1C-ABC4-9450-53C3-76ECE7D736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92" y="1103"/>
                <a:ext cx="2199" cy="2682"/>
                <a:chOff x="3592" y="1103"/>
                <a:chExt cx="2199" cy="2682"/>
              </a:xfrm>
            </p:grpSpPr>
            <p:sp>
              <p:nvSpPr>
                <p:cNvPr id="25" name="Freeform 33">
                  <a:extLst>
                    <a:ext uri="{FF2B5EF4-FFF2-40B4-BE49-F238E27FC236}">
                      <a16:creationId xmlns:a16="http://schemas.microsoft.com/office/drawing/2014/main" id="{4B023486-BE35-7D71-A547-E9CDB3B39F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92" y="1221"/>
                  <a:ext cx="1488" cy="1256"/>
                </a:xfrm>
                <a:custGeom>
                  <a:avLst/>
                  <a:gdLst>
                    <a:gd name="T0" fmla="*/ 119 w 1488"/>
                    <a:gd name="T1" fmla="*/ 235 h 1256"/>
                    <a:gd name="T2" fmla="*/ 96 w 1488"/>
                    <a:gd name="T3" fmla="*/ 165 h 1256"/>
                    <a:gd name="T4" fmla="*/ 213 w 1488"/>
                    <a:gd name="T5" fmla="*/ 106 h 1256"/>
                    <a:gd name="T6" fmla="*/ 266 w 1488"/>
                    <a:gd name="T7" fmla="*/ 61 h 1256"/>
                    <a:gd name="T8" fmla="*/ 357 w 1488"/>
                    <a:gd name="T9" fmla="*/ 52 h 1256"/>
                    <a:gd name="T10" fmla="*/ 642 w 1488"/>
                    <a:gd name="T11" fmla="*/ 54 h 1256"/>
                    <a:gd name="T12" fmla="*/ 786 w 1488"/>
                    <a:gd name="T13" fmla="*/ 77 h 1256"/>
                    <a:gd name="T14" fmla="*/ 731 w 1488"/>
                    <a:gd name="T15" fmla="*/ 74 h 1256"/>
                    <a:gd name="T16" fmla="*/ 694 w 1488"/>
                    <a:gd name="T17" fmla="*/ 2 h 1256"/>
                    <a:gd name="T18" fmla="*/ 765 w 1488"/>
                    <a:gd name="T19" fmla="*/ 0 h 1256"/>
                    <a:gd name="T20" fmla="*/ 820 w 1488"/>
                    <a:gd name="T21" fmla="*/ 32 h 1256"/>
                    <a:gd name="T22" fmla="*/ 905 w 1488"/>
                    <a:gd name="T23" fmla="*/ 84 h 1256"/>
                    <a:gd name="T24" fmla="*/ 889 w 1488"/>
                    <a:gd name="T25" fmla="*/ 27 h 1256"/>
                    <a:gd name="T26" fmla="*/ 1043 w 1488"/>
                    <a:gd name="T27" fmla="*/ 81 h 1256"/>
                    <a:gd name="T28" fmla="*/ 1045 w 1488"/>
                    <a:gd name="T29" fmla="*/ 104 h 1256"/>
                    <a:gd name="T30" fmla="*/ 999 w 1488"/>
                    <a:gd name="T31" fmla="*/ 160 h 1256"/>
                    <a:gd name="T32" fmla="*/ 960 w 1488"/>
                    <a:gd name="T33" fmla="*/ 253 h 1256"/>
                    <a:gd name="T34" fmla="*/ 1102 w 1488"/>
                    <a:gd name="T35" fmla="*/ 305 h 1256"/>
                    <a:gd name="T36" fmla="*/ 1107 w 1488"/>
                    <a:gd name="T37" fmla="*/ 386 h 1256"/>
                    <a:gd name="T38" fmla="*/ 1127 w 1488"/>
                    <a:gd name="T39" fmla="*/ 323 h 1256"/>
                    <a:gd name="T40" fmla="*/ 1127 w 1488"/>
                    <a:gd name="T41" fmla="*/ 205 h 1256"/>
                    <a:gd name="T42" fmla="*/ 1230 w 1488"/>
                    <a:gd name="T43" fmla="*/ 237 h 1256"/>
                    <a:gd name="T44" fmla="*/ 1295 w 1488"/>
                    <a:gd name="T45" fmla="*/ 203 h 1256"/>
                    <a:gd name="T46" fmla="*/ 1409 w 1488"/>
                    <a:gd name="T47" fmla="*/ 289 h 1256"/>
                    <a:gd name="T48" fmla="*/ 1487 w 1488"/>
                    <a:gd name="T49" fmla="*/ 363 h 1256"/>
                    <a:gd name="T50" fmla="*/ 1425 w 1488"/>
                    <a:gd name="T51" fmla="*/ 393 h 1256"/>
                    <a:gd name="T52" fmla="*/ 1317 w 1488"/>
                    <a:gd name="T53" fmla="*/ 418 h 1256"/>
                    <a:gd name="T54" fmla="*/ 1393 w 1488"/>
                    <a:gd name="T55" fmla="*/ 433 h 1256"/>
                    <a:gd name="T56" fmla="*/ 1425 w 1488"/>
                    <a:gd name="T57" fmla="*/ 501 h 1256"/>
                    <a:gd name="T58" fmla="*/ 1395 w 1488"/>
                    <a:gd name="T59" fmla="*/ 506 h 1256"/>
                    <a:gd name="T60" fmla="*/ 1352 w 1488"/>
                    <a:gd name="T61" fmla="*/ 533 h 1256"/>
                    <a:gd name="T62" fmla="*/ 1283 w 1488"/>
                    <a:gd name="T63" fmla="*/ 591 h 1256"/>
                    <a:gd name="T64" fmla="*/ 1276 w 1488"/>
                    <a:gd name="T65" fmla="*/ 679 h 1256"/>
                    <a:gd name="T66" fmla="*/ 1203 w 1488"/>
                    <a:gd name="T67" fmla="*/ 813 h 1256"/>
                    <a:gd name="T68" fmla="*/ 1224 w 1488"/>
                    <a:gd name="T69" fmla="*/ 925 h 1256"/>
                    <a:gd name="T70" fmla="*/ 1182 w 1488"/>
                    <a:gd name="T71" fmla="*/ 849 h 1256"/>
                    <a:gd name="T72" fmla="*/ 1111 w 1488"/>
                    <a:gd name="T73" fmla="*/ 815 h 1256"/>
                    <a:gd name="T74" fmla="*/ 1049 w 1488"/>
                    <a:gd name="T75" fmla="*/ 837 h 1256"/>
                    <a:gd name="T76" fmla="*/ 949 w 1488"/>
                    <a:gd name="T77" fmla="*/ 849 h 1256"/>
                    <a:gd name="T78" fmla="*/ 896 w 1488"/>
                    <a:gd name="T79" fmla="*/ 932 h 1256"/>
                    <a:gd name="T80" fmla="*/ 1013 w 1488"/>
                    <a:gd name="T81" fmla="*/ 1045 h 1256"/>
                    <a:gd name="T82" fmla="*/ 1031 w 1488"/>
                    <a:gd name="T83" fmla="*/ 982 h 1256"/>
                    <a:gd name="T84" fmla="*/ 1097 w 1488"/>
                    <a:gd name="T85" fmla="*/ 1027 h 1256"/>
                    <a:gd name="T86" fmla="*/ 1134 w 1488"/>
                    <a:gd name="T87" fmla="*/ 1090 h 1256"/>
                    <a:gd name="T88" fmla="*/ 1164 w 1488"/>
                    <a:gd name="T89" fmla="*/ 1147 h 1256"/>
                    <a:gd name="T90" fmla="*/ 1233 w 1488"/>
                    <a:gd name="T91" fmla="*/ 1232 h 1256"/>
                    <a:gd name="T92" fmla="*/ 1336 w 1488"/>
                    <a:gd name="T93" fmla="*/ 1230 h 1256"/>
                    <a:gd name="T94" fmla="*/ 1274 w 1488"/>
                    <a:gd name="T95" fmla="*/ 1241 h 1256"/>
                    <a:gd name="T96" fmla="*/ 1152 w 1488"/>
                    <a:gd name="T97" fmla="*/ 1228 h 1256"/>
                    <a:gd name="T98" fmla="*/ 1068 w 1488"/>
                    <a:gd name="T99" fmla="*/ 1151 h 1256"/>
                    <a:gd name="T100" fmla="*/ 1006 w 1488"/>
                    <a:gd name="T101" fmla="*/ 1122 h 1256"/>
                    <a:gd name="T102" fmla="*/ 907 w 1488"/>
                    <a:gd name="T103" fmla="*/ 1086 h 1256"/>
                    <a:gd name="T104" fmla="*/ 733 w 1488"/>
                    <a:gd name="T105" fmla="*/ 964 h 1256"/>
                    <a:gd name="T106" fmla="*/ 591 w 1488"/>
                    <a:gd name="T107" fmla="*/ 786 h 1256"/>
                    <a:gd name="T108" fmla="*/ 639 w 1488"/>
                    <a:gd name="T109" fmla="*/ 946 h 1256"/>
                    <a:gd name="T110" fmla="*/ 548 w 1488"/>
                    <a:gd name="T111" fmla="*/ 835 h 1256"/>
                    <a:gd name="T112" fmla="*/ 463 w 1488"/>
                    <a:gd name="T113" fmla="*/ 618 h 1256"/>
                    <a:gd name="T114" fmla="*/ 472 w 1488"/>
                    <a:gd name="T115" fmla="*/ 460 h 1256"/>
                    <a:gd name="T116" fmla="*/ 442 w 1488"/>
                    <a:gd name="T117" fmla="*/ 339 h 1256"/>
                    <a:gd name="T118" fmla="*/ 417 w 1488"/>
                    <a:gd name="T119" fmla="*/ 266 h 1256"/>
                    <a:gd name="T120" fmla="*/ 360 w 1488"/>
                    <a:gd name="T121" fmla="*/ 223 h 1256"/>
                    <a:gd name="T122" fmla="*/ 238 w 1488"/>
                    <a:gd name="T123" fmla="*/ 235 h 1256"/>
                    <a:gd name="T124" fmla="*/ 147 w 1488"/>
                    <a:gd name="T125" fmla="*/ 280 h 1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488" h="1256">
                      <a:moveTo>
                        <a:pt x="0" y="323"/>
                      </a:moveTo>
                      <a:lnTo>
                        <a:pt x="71" y="280"/>
                      </a:lnTo>
                      <a:lnTo>
                        <a:pt x="112" y="262"/>
                      </a:lnTo>
                      <a:lnTo>
                        <a:pt x="119" y="235"/>
                      </a:lnTo>
                      <a:lnTo>
                        <a:pt x="87" y="219"/>
                      </a:lnTo>
                      <a:lnTo>
                        <a:pt x="85" y="187"/>
                      </a:lnTo>
                      <a:lnTo>
                        <a:pt x="99" y="178"/>
                      </a:lnTo>
                      <a:lnTo>
                        <a:pt x="96" y="165"/>
                      </a:lnTo>
                      <a:lnTo>
                        <a:pt x="151" y="160"/>
                      </a:lnTo>
                      <a:lnTo>
                        <a:pt x="165" y="135"/>
                      </a:lnTo>
                      <a:lnTo>
                        <a:pt x="167" y="113"/>
                      </a:lnTo>
                      <a:lnTo>
                        <a:pt x="213" y="106"/>
                      </a:lnTo>
                      <a:lnTo>
                        <a:pt x="218" y="84"/>
                      </a:lnTo>
                      <a:lnTo>
                        <a:pt x="174" y="77"/>
                      </a:lnTo>
                      <a:lnTo>
                        <a:pt x="195" y="61"/>
                      </a:lnTo>
                      <a:lnTo>
                        <a:pt x="266" y="61"/>
                      </a:lnTo>
                      <a:lnTo>
                        <a:pt x="286" y="43"/>
                      </a:lnTo>
                      <a:lnTo>
                        <a:pt x="316" y="41"/>
                      </a:lnTo>
                      <a:lnTo>
                        <a:pt x="335" y="27"/>
                      </a:lnTo>
                      <a:lnTo>
                        <a:pt x="357" y="52"/>
                      </a:lnTo>
                      <a:lnTo>
                        <a:pt x="447" y="47"/>
                      </a:lnTo>
                      <a:lnTo>
                        <a:pt x="488" y="74"/>
                      </a:lnTo>
                      <a:lnTo>
                        <a:pt x="621" y="68"/>
                      </a:lnTo>
                      <a:lnTo>
                        <a:pt x="642" y="54"/>
                      </a:lnTo>
                      <a:lnTo>
                        <a:pt x="692" y="77"/>
                      </a:lnTo>
                      <a:lnTo>
                        <a:pt x="745" y="97"/>
                      </a:lnTo>
                      <a:lnTo>
                        <a:pt x="770" y="88"/>
                      </a:lnTo>
                      <a:lnTo>
                        <a:pt x="786" y="77"/>
                      </a:lnTo>
                      <a:lnTo>
                        <a:pt x="829" y="84"/>
                      </a:lnTo>
                      <a:lnTo>
                        <a:pt x="800" y="68"/>
                      </a:lnTo>
                      <a:lnTo>
                        <a:pt x="772" y="70"/>
                      </a:lnTo>
                      <a:lnTo>
                        <a:pt x="731" y="74"/>
                      </a:lnTo>
                      <a:lnTo>
                        <a:pt x="710" y="52"/>
                      </a:lnTo>
                      <a:lnTo>
                        <a:pt x="687" y="41"/>
                      </a:lnTo>
                      <a:lnTo>
                        <a:pt x="687" y="23"/>
                      </a:lnTo>
                      <a:lnTo>
                        <a:pt x="694" y="2"/>
                      </a:lnTo>
                      <a:lnTo>
                        <a:pt x="713" y="0"/>
                      </a:lnTo>
                      <a:lnTo>
                        <a:pt x="738" y="18"/>
                      </a:lnTo>
                      <a:lnTo>
                        <a:pt x="745" y="9"/>
                      </a:lnTo>
                      <a:lnTo>
                        <a:pt x="765" y="0"/>
                      </a:lnTo>
                      <a:lnTo>
                        <a:pt x="790" y="14"/>
                      </a:lnTo>
                      <a:lnTo>
                        <a:pt x="804" y="2"/>
                      </a:lnTo>
                      <a:lnTo>
                        <a:pt x="818" y="20"/>
                      </a:lnTo>
                      <a:lnTo>
                        <a:pt x="820" y="32"/>
                      </a:lnTo>
                      <a:lnTo>
                        <a:pt x="857" y="47"/>
                      </a:lnTo>
                      <a:lnTo>
                        <a:pt x="843" y="61"/>
                      </a:lnTo>
                      <a:lnTo>
                        <a:pt x="843" y="79"/>
                      </a:lnTo>
                      <a:lnTo>
                        <a:pt x="905" y="84"/>
                      </a:lnTo>
                      <a:lnTo>
                        <a:pt x="921" y="61"/>
                      </a:lnTo>
                      <a:lnTo>
                        <a:pt x="910" y="50"/>
                      </a:lnTo>
                      <a:lnTo>
                        <a:pt x="882" y="52"/>
                      </a:lnTo>
                      <a:lnTo>
                        <a:pt x="889" y="27"/>
                      </a:lnTo>
                      <a:lnTo>
                        <a:pt x="944" y="41"/>
                      </a:lnTo>
                      <a:lnTo>
                        <a:pt x="955" y="59"/>
                      </a:lnTo>
                      <a:lnTo>
                        <a:pt x="1001" y="59"/>
                      </a:lnTo>
                      <a:lnTo>
                        <a:pt x="1043" y="81"/>
                      </a:lnTo>
                      <a:lnTo>
                        <a:pt x="1065" y="77"/>
                      </a:lnTo>
                      <a:lnTo>
                        <a:pt x="1091" y="97"/>
                      </a:lnTo>
                      <a:lnTo>
                        <a:pt x="1065" y="124"/>
                      </a:lnTo>
                      <a:lnTo>
                        <a:pt x="1045" y="104"/>
                      </a:lnTo>
                      <a:lnTo>
                        <a:pt x="1031" y="111"/>
                      </a:lnTo>
                      <a:lnTo>
                        <a:pt x="1013" y="126"/>
                      </a:lnTo>
                      <a:lnTo>
                        <a:pt x="983" y="140"/>
                      </a:lnTo>
                      <a:lnTo>
                        <a:pt x="999" y="160"/>
                      </a:lnTo>
                      <a:lnTo>
                        <a:pt x="971" y="163"/>
                      </a:lnTo>
                      <a:lnTo>
                        <a:pt x="949" y="190"/>
                      </a:lnTo>
                      <a:lnTo>
                        <a:pt x="926" y="223"/>
                      </a:lnTo>
                      <a:lnTo>
                        <a:pt x="960" y="253"/>
                      </a:lnTo>
                      <a:lnTo>
                        <a:pt x="988" y="287"/>
                      </a:lnTo>
                      <a:lnTo>
                        <a:pt x="1036" y="291"/>
                      </a:lnTo>
                      <a:lnTo>
                        <a:pt x="1081" y="287"/>
                      </a:lnTo>
                      <a:lnTo>
                        <a:pt x="1102" y="305"/>
                      </a:lnTo>
                      <a:lnTo>
                        <a:pt x="1093" y="314"/>
                      </a:lnTo>
                      <a:lnTo>
                        <a:pt x="1079" y="332"/>
                      </a:lnTo>
                      <a:lnTo>
                        <a:pt x="1100" y="363"/>
                      </a:lnTo>
                      <a:lnTo>
                        <a:pt x="1107" y="386"/>
                      </a:lnTo>
                      <a:lnTo>
                        <a:pt x="1132" y="397"/>
                      </a:lnTo>
                      <a:lnTo>
                        <a:pt x="1166" y="377"/>
                      </a:lnTo>
                      <a:lnTo>
                        <a:pt x="1157" y="348"/>
                      </a:lnTo>
                      <a:lnTo>
                        <a:pt x="1127" y="323"/>
                      </a:lnTo>
                      <a:lnTo>
                        <a:pt x="1162" y="293"/>
                      </a:lnTo>
                      <a:lnTo>
                        <a:pt x="1132" y="244"/>
                      </a:lnTo>
                      <a:lnTo>
                        <a:pt x="1104" y="223"/>
                      </a:lnTo>
                      <a:lnTo>
                        <a:pt x="1127" y="205"/>
                      </a:lnTo>
                      <a:lnTo>
                        <a:pt x="1123" y="178"/>
                      </a:lnTo>
                      <a:lnTo>
                        <a:pt x="1139" y="163"/>
                      </a:lnTo>
                      <a:lnTo>
                        <a:pt x="1166" y="178"/>
                      </a:lnTo>
                      <a:lnTo>
                        <a:pt x="1230" y="237"/>
                      </a:lnTo>
                      <a:lnTo>
                        <a:pt x="1269" y="246"/>
                      </a:lnTo>
                      <a:lnTo>
                        <a:pt x="1281" y="230"/>
                      </a:lnTo>
                      <a:lnTo>
                        <a:pt x="1272" y="199"/>
                      </a:lnTo>
                      <a:lnTo>
                        <a:pt x="1295" y="203"/>
                      </a:lnTo>
                      <a:lnTo>
                        <a:pt x="1333" y="239"/>
                      </a:lnTo>
                      <a:lnTo>
                        <a:pt x="1340" y="260"/>
                      </a:lnTo>
                      <a:lnTo>
                        <a:pt x="1363" y="273"/>
                      </a:lnTo>
                      <a:lnTo>
                        <a:pt x="1409" y="289"/>
                      </a:lnTo>
                      <a:lnTo>
                        <a:pt x="1432" y="318"/>
                      </a:lnTo>
                      <a:lnTo>
                        <a:pt x="1466" y="339"/>
                      </a:lnTo>
                      <a:lnTo>
                        <a:pt x="1485" y="345"/>
                      </a:lnTo>
                      <a:lnTo>
                        <a:pt x="1487" y="363"/>
                      </a:lnTo>
                      <a:lnTo>
                        <a:pt x="1460" y="375"/>
                      </a:lnTo>
                      <a:lnTo>
                        <a:pt x="1443" y="361"/>
                      </a:lnTo>
                      <a:lnTo>
                        <a:pt x="1430" y="363"/>
                      </a:lnTo>
                      <a:lnTo>
                        <a:pt x="1425" y="393"/>
                      </a:lnTo>
                      <a:lnTo>
                        <a:pt x="1402" y="400"/>
                      </a:lnTo>
                      <a:lnTo>
                        <a:pt x="1377" y="384"/>
                      </a:lnTo>
                      <a:lnTo>
                        <a:pt x="1324" y="384"/>
                      </a:lnTo>
                      <a:lnTo>
                        <a:pt x="1317" y="418"/>
                      </a:lnTo>
                      <a:lnTo>
                        <a:pt x="1331" y="438"/>
                      </a:lnTo>
                      <a:lnTo>
                        <a:pt x="1352" y="427"/>
                      </a:lnTo>
                      <a:lnTo>
                        <a:pt x="1372" y="422"/>
                      </a:lnTo>
                      <a:lnTo>
                        <a:pt x="1393" y="433"/>
                      </a:lnTo>
                      <a:lnTo>
                        <a:pt x="1366" y="458"/>
                      </a:lnTo>
                      <a:lnTo>
                        <a:pt x="1393" y="481"/>
                      </a:lnTo>
                      <a:lnTo>
                        <a:pt x="1430" y="488"/>
                      </a:lnTo>
                      <a:lnTo>
                        <a:pt x="1425" y="501"/>
                      </a:lnTo>
                      <a:lnTo>
                        <a:pt x="1411" y="503"/>
                      </a:lnTo>
                      <a:lnTo>
                        <a:pt x="1377" y="580"/>
                      </a:lnTo>
                      <a:lnTo>
                        <a:pt x="1379" y="530"/>
                      </a:lnTo>
                      <a:lnTo>
                        <a:pt x="1395" y="506"/>
                      </a:lnTo>
                      <a:lnTo>
                        <a:pt x="1377" y="494"/>
                      </a:lnTo>
                      <a:lnTo>
                        <a:pt x="1356" y="510"/>
                      </a:lnTo>
                      <a:lnTo>
                        <a:pt x="1368" y="524"/>
                      </a:lnTo>
                      <a:lnTo>
                        <a:pt x="1352" y="533"/>
                      </a:lnTo>
                      <a:lnTo>
                        <a:pt x="1336" y="544"/>
                      </a:lnTo>
                      <a:lnTo>
                        <a:pt x="1338" y="578"/>
                      </a:lnTo>
                      <a:lnTo>
                        <a:pt x="1315" y="589"/>
                      </a:lnTo>
                      <a:lnTo>
                        <a:pt x="1283" y="591"/>
                      </a:lnTo>
                      <a:lnTo>
                        <a:pt x="1295" y="609"/>
                      </a:lnTo>
                      <a:lnTo>
                        <a:pt x="1283" y="630"/>
                      </a:lnTo>
                      <a:lnTo>
                        <a:pt x="1295" y="646"/>
                      </a:lnTo>
                      <a:lnTo>
                        <a:pt x="1276" y="679"/>
                      </a:lnTo>
                      <a:lnTo>
                        <a:pt x="1269" y="711"/>
                      </a:lnTo>
                      <a:lnTo>
                        <a:pt x="1242" y="729"/>
                      </a:lnTo>
                      <a:lnTo>
                        <a:pt x="1207" y="779"/>
                      </a:lnTo>
                      <a:lnTo>
                        <a:pt x="1203" y="813"/>
                      </a:lnTo>
                      <a:lnTo>
                        <a:pt x="1214" y="840"/>
                      </a:lnTo>
                      <a:lnTo>
                        <a:pt x="1230" y="874"/>
                      </a:lnTo>
                      <a:lnTo>
                        <a:pt x="1240" y="910"/>
                      </a:lnTo>
                      <a:lnTo>
                        <a:pt x="1224" y="925"/>
                      </a:lnTo>
                      <a:lnTo>
                        <a:pt x="1203" y="914"/>
                      </a:lnTo>
                      <a:lnTo>
                        <a:pt x="1207" y="896"/>
                      </a:lnTo>
                      <a:lnTo>
                        <a:pt x="1196" y="855"/>
                      </a:lnTo>
                      <a:lnTo>
                        <a:pt x="1182" y="849"/>
                      </a:lnTo>
                      <a:lnTo>
                        <a:pt x="1173" y="824"/>
                      </a:lnTo>
                      <a:lnTo>
                        <a:pt x="1155" y="824"/>
                      </a:lnTo>
                      <a:lnTo>
                        <a:pt x="1134" y="810"/>
                      </a:lnTo>
                      <a:lnTo>
                        <a:pt x="1111" y="815"/>
                      </a:lnTo>
                      <a:lnTo>
                        <a:pt x="1091" y="806"/>
                      </a:lnTo>
                      <a:lnTo>
                        <a:pt x="1065" y="817"/>
                      </a:lnTo>
                      <a:lnTo>
                        <a:pt x="1020" y="808"/>
                      </a:lnTo>
                      <a:lnTo>
                        <a:pt x="1049" y="837"/>
                      </a:lnTo>
                      <a:lnTo>
                        <a:pt x="1013" y="835"/>
                      </a:lnTo>
                      <a:lnTo>
                        <a:pt x="988" y="813"/>
                      </a:lnTo>
                      <a:lnTo>
                        <a:pt x="942" y="813"/>
                      </a:lnTo>
                      <a:lnTo>
                        <a:pt x="949" y="849"/>
                      </a:lnTo>
                      <a:lnTo>
                        <a:pt x="914" y="837"/>
                      </a:lnTo>
                      <a:lnTo>
                        <a:pt x="896" y="874"/>
                      </a:lnTo>
                      <a:lnTo>
                        <a:pt x="910" y="889"/>
                      </a:lnTo>
                      <a:lnTo>
                        <a:pt x="896" y="932"/>
                      </a:lnTo>
                      <a:lnTo>
                        <a:pt x="912" y="982"/>
                      </a:lnTo>
                      <a:lnTo>
                        <a:pt x="930" y="1016"/>
                      </a:lnTo>
                      <a:lnTo>
                        <a:pt x="951" y="1047"/>
                      </a:lnTo>
                      <a:lnTo>
                        <a:pt x="1013" y="1045"/>
                      </a:lnTo>
                      <a:lnTo>
                        <a:pt x="1038" y="1038"/>
                      </a:lnTo>
                      <a:lnTo>
                        <a:pt x="1043" y="1016"/>
                      </a:lnTo>
                      <a:lnTo>
                        <a:pt x="1029" y="998"/>
                      </a:lnTo>
                      <a:lnTo>
                        <a:pt x="1031" y="982"/>
                      </a:lnTo>
                      <a:lnTo>
                        <a:pt x="1070" y="986"/>
                      </a:lnTo>
                      <a:lnTo>
                        <a:pt x="1109" y="977"/>
                      </a:lnTo>
                      <a:lnTo>
                        <a:pt x="1109" y="998"/>
                      </a:lnTo>
                      <a:lnTo>
                        <a:pt x="1097" y="1027"/>
                      </a:lnTo>
                      <a:lnTo>
                        <a:pt x="1079" y="1050"/>
                      </a:lnTo>
                      <a:lnTo>
                        <a:pt x="1075" y="1081"/>
                      </a:lnTo>
                      <a:lnTo>
                        <a:pt x="1100" y="1095"/>
                      </a:lnTo>
                      <a:lnTo>
                        <a:pt x="1134" y="1090"/>
                      </a:lnTo>
                      <a:lnTo>
                        <a:pt x="1155" y="1102"/>
                      </a:lnTo>
                      <a:lnTo>
                        <a:pt x="1173" y="1097"/>
                      </a:lnTo>
                      <a:lnTo>
                        <a:pt x="1180" y="1117"/>
                      </a:lnTo>
                      <a:lnTo>
                        <a:pt x="1164" y="1147"/>
                      </a:lnTo>
                      <a:lnTo>
                        <a:pt x="1178" y="1165"/>
                      </a:lnTo>
                      <a:lnTo>
                        <a:pt x="1180" y="1201"/>
                      </a:lnTo>
                      <a:lnTo>
                        <a:pt x="1203" y="1226"/>
                      </a:lnTo>
                      <a:lnTo>
                        <a:pt x="1233" y="1232"/>
                      </a:lnTo>
                      <a:lnTo>
                        <a:pt x="1253" y="1226"/>
                      </a:lnTo>
                      <a:lnTo>
                        <a:pt x="1262" y="1228"/>
                      </a:lnTo>
                      <a:lnTo>
                        <a:pt x="1301" y="1228"/>
                      </a:lnTo>
                      <a:lnTo>
                        <a:pt x="1336" y="1230"/>
                      </a:lnTo>
                      <a:lnTo>
                        <a:pt x="1345" y="1214"/>
                      </a:lnTo>
                      <a:lnTo>
                        <a:pt x="1315" y="1241"/>
                      </a:lnTo>
                      <a:lnTo>
                        <a:pt x="1295" y="1239"/>
                      </a:lnTo>
                      <a:lnTo>
                        <a:pt x="1274" y="1241"/>
                      </a:lnTo>
                      <a:lnTo>
                        <a:pt x="1233" y="1255"/>
                      </a:lnTo>
                      <a:lnTo>
                        <a:pt x="1198" y="1237"/>
                      </a:lnTo>
                      <a:lnTo>
                        <a:pt x="1166" y="1226"/>
                      </a:lnTo>
                      <a:lnTo>
                        <a:pt x="1152" y="1228"/>
                      </a:lnTo>
                      <a:lnTo>
                        <a:pt x="1155" y="1212"/>
                      </a:lnTo>
                      <a:lnTo>
                        <a:pt x="1152" y="1187"/>
                      </a:lnTo>
                      <a:lnTo>
                        <a:pt x="1125" y="1165"/>
                      </a:lnTo>
                      <a:lnTo>
                        <a:pt x="1068" y="1151"/>
                      </a:lnTo>
                      <a:lnTo>
                        <a:pt x="1059" y="1142"/>
                      </a:lnTo>
                      <a:lnTo>
                        <a:pt x="1043" y="1144"/>
                      </a:lnTo>
                      <a:lnTo>
                        <a:pt x="1026" y="1133"/>
                      </a:lnTo>
                      <a:lnTo>
                        <a:pt x="1006" y="1122"/>
                      </a:lnTo>
                      <a:lnTo>
                        <a:pt x="978" y="1090"/>
                      </a:lnTo>
                      <a:lnTo>
                        <a:pt x="946" y="1081"/>
                      </a:lnTo>
                      <a:lnTo>
                        <a:pt x="928" y="1102"/>
                      </a:lnTo>
                      <a:lnTo>
                        <a:pt x="907" y="1086"/>
                      </a:lnTo>
                      <a:lnTo>
                        <a:pt x="882" y="1086"/>
                      </a:lnTo>
                      <a:lnTo>
                        <a:pt x="832" y="1074"/>
                      </a:lnTo>
                      <a:lnTo>
                        <a:pt x="740" y="1020"/>
                      </a:lnTo>
                      <a:lnTo>
                        <a:pt x="733" y="964"/>
                      </a:lnTo>
                      <a:lnTo>
                        <a:pt x="724" y="941"/>
                      </a:lnTo>
                      <a:lnTo>
                        <a:pt x="708" y="925"/>
                      </a:lnTo>
                      <a:lnTo>
                        <a:pt x="687" y="894"/>
                      </a:lnTo>
                      <a:lnTo>
                        <a:pt x="591" y="786"/>
                      </a:lnTo>
                      <a:lnTo>
                        <a:pt x="591" y="826"/>
                      </a:lnTo>
                      <a:lnTo>
                        <a:pt x="651" y="898"/>
                      </a:lnTo>
                      <a:lnTo>
                        <a:pt x="676" y="959"/>
                      </a:lnTo>
                      <a:lnTo>
                        <a:pt x="639" y="946"/>
                      </a:lnTo>
                      <a:lnTo>
                        <a:pt x="632" y="910"/>
                      </a:lnTo>
                      <a:lnTo>
                        <a:pt x="584" y="887"/>
                      </a:lnTo>
                      <a:lnTo>
                        <a:pt x="612" y="874"/>
                      </a:lnTo>
                      <a:lnTo>
                        <a:pt x="548" y="835"/>
                      </a:lnTo>
                      <a:lnTo>
                        <a:pt x="573" y="813"/>
                      </a:lnTo>
                      <a:lnTo>
                        <a:pt x="550" y="767"/>
                      </a:lnTo>
                      <a:lnTo>
                        <a:pt x="472" y="673"/>
                      </a:lnTo>
                      <a:lnTo>
                        <a:pt x="463" y="618"/>
                      </a:lnTo>
                      <a:lnTo>
                        <a:pt x="467" y="578"/>
                      </a:lnTo>
                      <a:lnTo>
                        <a:pt x="488" y="533"/>
                      </a:lnTo>
                      <a:lnTo>
                        <a:pt x="488" y="488"/>
                      </a:lnTo>
                      <a:lnTo>
                        <a:pt x="472" y="460"/>
                      </a:lnTo>
                      <a:lnTo>
                        <a:pt x="516" y="451"/>
                      </a:lnTo>
                      <a:lnTo>
                        <a:pt x="463" y="397"/>
                      </a:lnTo>
                      <a:lnTo>
                        <a:pt x="465" y="372"/>
                      </a:lnTo>
                      <a:lnTo>
                        <a:pt x="442" y="339"/>
                      </a:lnTo>
                      <a:lnTo>
                        <a:pt x="451" y="318"/>
                      </a:lnTo>
                      <a:lnTo>
                        <a:pt x="435" y="307"/>
                      </a:lnTo>
                      <a:lnTo>
                        <a:pt x="433" y="284"/>
                      </a:lnTo>
                      <a:lnTo>
                        <a:pt x="417" y="266"/>
                      </a:lnTo>
                      <a:lnTo>
                        <a:pt x="435" y="251"/>
                      </a:lnTo>
                      <a:lnTo>
                        <a:pt x="410" y="239"/>
                      </a:lnTo>
                      <a:lnTo>
                        <a:pt x="390" y="255"/>
                      </a:lnTo>
                      <a:lnTo>
                        <a:pt x="360" y="223"/>
                      </a:lnTo>
                      <a:lnTo>
                        <a:pt x="328" y="214"/>
                      </a:lnTo>
                      <a:lnTo>
                        <a:pt x="282" y="214"/>
                      </a:lnTo>
                      <a:lnTo>
                        <a:pt x="252" y="244"/>
                      </a:lnTo>
                      <a:lnTo>
                        <a:pt x="238" y="235"/>
                      </a:lnTo>
                      <a:lnTo>
                        <a:pt x="263" y="196"/>
                      </a:lnTo>
                      <a:lnTo>
                        <a:pt x="241" y="203"/>
                      </a:lnTo>
                      <a:lnTo>
                        <a:pt x="195" y="244"/>
                      </a:lnTo>
                      <a:lnTo>
                        <a:pt x="147" y="280"/>
                      </a:lnTo>
                      <a:lnTo>
                        <a:pt x="103" y="289"/>
                      </a:lnTo>
                      <a:lnTo>
                        <a:pt x="30" y="325"/>
                      </a:lnTo>
                      <a:lnTo>
                        <a:pt x="0" y="323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26" name="Freeform 34">
                  <a:extLst>
                    <a:ext uri="{FF2B5EF4-FFF2-40B4-BE49-F238E27FC236}">
                      <a16:creationId xmlns:a16="http://schemas.microsoft.com/office/drawing/2014/main" id="{9DBBB26E-6947-3178-702F-5978D908A6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56" y="1103"/>
                  <a:ext cx="506" cy="330"/>
                </a:xfrm>
                <a:custGeom>
                  <a:avLst/>
                  <a:gdLst>
                    <a:gd name="T0" fmla="*/ 0 w 506"/>
                    <a:gd name="T1" fmla="*/ 68 h 330"/>
                    <a:gd name="T2" fmla="*/ 11 w 506"/>
                    <a:gd name="T3" fmla="*/ 43 h 330"/>
                    <a:gd name="T4" fmla="*/ 11 w 506"/>
                    <a:gd name="T5" fmla="*/ 25 h 330"/>
                    <a:gd name="T6" fmla="*/ 30 w 506"/>
                    <a:gd name="T7" fmla="*/ 0 h 330"/>
                    <a:gd name="T8" fmla="*/ 121 w 506"/>
                    <a:gd name="T9" fmla="*/ 16 h 330"/>
                    <a:gd name="T10" fmla="*/ 279 w 506"/>
                    <a:gd name="T11" fmla="*/ 45 h 330"/>
                    <a:gd name="T12" fmla="*/ 340 w 506"/>
                    <a:gd name="T13" fmla="*/ 70 h 330"/>
                    <a:gd name="T14" fmla="*/ 423 w 506"/>
                    <a:gd name="T15" fmla="*/ 92 h 330"/>
                    <a:gd name="T16" fmla="*/ 464 w 506"/>
                    <a:gd name="T17" fmla="*/ 135 h 330"/>
                    <a:gd name="T18" fmla="*/ 505 w 506"/>
                    <a:gd name="T19" fmla="*/ 155 h 330"/>
                    <a:gd name="T20" fmla="*/ 489 w 506"/>
                    <a:gd name="T21" fmla="*/ 171 h 330"/>
                    <a:gd name="T22" fmla="*/ 489 w 506"/>
                    <a:gd name="T23" fmla="*/ 192 h 330"/>
                    <a:gd name="T24" fmla="*/ 473 w 506"/>
                    <a:gd name="T25" fmla="*/ 196 h 330"/>
                    <a:gd name="T26" fmla="*/ 459 w 506"/>
                    <a:gd name="T27" fmla="*/ 214 h 330"/>
                    <a:gd name="T28" fmla="*/ 473 w 506"/>
                    <a:gd name="T29" fmla="*/ 232 h 330"/>
                    <a:gd name="T30" fmla="*/ 471 w 506"/>
                    <a:gd name="T31" fmla="*/ 246 h 330"/>
                    <a:gd name="T32" fmla="*/ 455 w 506"/>
                    <a:gd name="T33" fmla="*/ 264 h 330"/>
                    <a:gd name="T34" fmla="*/ 457 w 506"/>
                    <a:gd name="T35" fmla="*/ 282 h 330"/>
                    <a:gd name="T36" fmla="*/ 484 w 506"/>
                    <a:gd name="T37" fmla="*/ 300 h 330"/>
                    <a:gd name="T38" fmla="*/ 487 w 506"/>
                    <a:gd name="T39" fmla="*/ 318 h 330"/>
                    <a:gd name="T40" fmla="*/ 480 w 506"/>
                    <a:gd name="T41" fmla="*/ 327 h 330"/>
                    <a:gd name="T42" fmla="*/ 452 w 506"/>
                    <a:gd name="T43" fmla="*/ 329 h 330"/>
                    <a:gd name="T44" fmla="*/ 432 w 506"/>
                    <a:gd name="T45" fmla="*/ 320 h 330"/>
                    <a:gd name="T46" fmla="*/ 409 w 506"/>
                    <a:gd name="T47" fmla="*/ 297 h 330"/>
                    <a:gd name="T48" fmla="*/ 400 w 506"/>
                    <a:gd name="T49" fmla="*/ 297 h 330"/>
                    <a:gd name="T50" fmla="*/ 388 w 506"/>
                    <a:gd name="T51" fmla="*/ 288 h 330"/>
                    <a:gd name="T52" fmla="*/ 377 w 506"/>
                    <a:gd name="T53" fmla="*/ 261 h 330"/>
                    <a:gd name="T54" fmla="*/ 363 w 506"/>
                    <a:gd name="T55" fmla="*/ 252 h 330"/>
                    <a:gd name="T56" fmla="*/ 334 w 506"/>
                    <a:gd name="T57" fmla="*/ 239 h 330"/>
                    <a:gd name="T58" fmla="*/ 308 w 506"/>
                    <a:gd name="T59" fmla="*/ 230 h 330"/>
                    <a:gd name="T60" fmla="*/ 272 w 506"/>
                    <a:gd name="T61" fmla="*/ 205 h 330"/>
                    <a:gd name="T62" fmla="*/ 256 w 506"/>
                    <a:gd name="T63" fmla="*/ 187 h 330"/>
                    <a:gd name="T64" fmla="*/ 258 w 506"/>
                    <a:gd name="T65" fmla="*/ 174 h 330"/>
                    <a:gd name="T66" fmla="*/ 274 w 506"/>
                    <a:gd name="T67" fmla="*/ 162 h 330"/>
                    <a:gd name="T68" fmla="*/ 260 w 506"/>
                    <a:gd name="T69" fmla="*/ 149 h 330"/>
                    <a:gd name="T70" fmla="*/ 247 w 506"/>
                    <a:gd name="T71" fmla="*/ 155 h 330"/>
                    <a:gd name="T72" fmla="*/ 224 w 506"/>
                    <a:gd name="T73" fmla="*/ 135 h 330"/>
                    <a:gd name="T74" fmla="*/ 219 w 506"/>
                    <a:gd name="T75" fmla="*/ 146 h 330"/>
                    <a:gd name="T76" fmla="*/ 199 w 506"/>
                    <a:gd name="T77" fmla="*/ 146 h 330"/>
                    <a:gd name="T78" fmla="*/ 194 w 506"/>
                    <a:gd name="T79" fmla="*/ 137 h 330"/>
                    <a:gd name="T80" fmla="*/ 194 w 506"/>
                    <a:gd name="T81" fmla="*/ 122 h 330"/>
                    <a:gd name="T82" fmla="*/ 185 w 506"/>
                    <a:gd name="T83" fmla="*/ 113 h 330"/>
                    <a:gd name="T84" fmla="*/ 171 w 506"/>
                    <a:gd name="T85" fmla="*/ 115 h 330"/>
                    <a:gd name="T86" fmla="*/ 153 w 506"/>
                    <a:gd name="T87" fmla="*/ 90 h 330"/>
                    <a:gd name="T88" fmla="*/ 139 w 506"/>
                    <a:gd name="T89" fmla="*/ 88 h 330"/>
                    <a:gd name="T90" fmla="*/ 119 w 506"/>
                    <a:gd name="T91" fmla="*/ 77 h 330"/>
                    <a:gd name="T92" fmla="*/ 75 w 506"/>
                    <a:gd name="T93" fmla="*/ 79 h 330"/>
                    <a:gd name="T94" fmla="*/ 32 w 506"/>
                    <a:gd name="T95" fmla="*/ 77 h 330"/>
                    <a:gd name="T96" fmla="*/ 0 w 506"/>
                    <a:gd name="T97" fmla="*/ 68 h 3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506" h="330">
                      <a:moveTo>
                        <a:pt x="0" y="68"/>
                      </a:moveTo>
                      <a:lnTo>
                        <a:pt x="11" y="43"/>
                      </a:lnTo>
                      <a:lnTo>
                        <a:pt x="11" y="25"/>
                      </a:lnTo>
                      <a:lnTo>
                        <a:pt x="30" y="0"/>
                      </a:lnTo>
                      <a:lnTo>
                        <a:pt x="121" y="16"/>
                      </a:lnTo>
                      <a:lnTo>
                        <a:pt x="279" y="45"/>
                      </a:lnTo>
                      <a:lnTo>
                        <a:pt x="340" y="70"/>
                      </a:lnTo>
                      <a:lnTo>
                        <a:pt x="423" y="92"/>
                      </a:lnTo>
                      <a:lnTo>
                        <a:pt x="464" y="135"/>
                      </a:lnTo>
                      <a:lnTo>
                        <a:pt x="505" y="155"/>
                      </a:lnTo>
                      <a:lnTo>
                        <a:pt x="489" y="171"/>
                      </a:lnTo>
                      <a:lnTo>
                        <a:pt x="489" y="192"/>
                      </a:lnTo>
                      <a:lnTo>
                        <a:pt x="473" y="196"/>
                      </a:lnTo>
                      <a:lnTo>
                        <a:pt x="459" y="214"/>
                      </a:lnTo>
                      <a:lnTo>
                        <a:pt x="473" y="232"/>
                      </a:lnTo>
                      <a:lnTo>
                        <a:pt x="471" y="246"/>
                      </a:lnTo>
                      <a:lnTo>
                        <a:pt x="455" y="264"/>
                      </a:lnTo>
                      <a:lnTo>
                        <a:pt x="457" y="282"/>
                      </a:lnTo>
                      <a:lnTo>
                        <a:pt x="484" y="300"/>
                      </a:lnTo>
                      <a:lnTo>
                        <a:pt x="487" y="318"/>
                      </a:lnTo>
                      <a:lnTo>
                        <a:pt x="480" y="327"/>
                      </a:lnTo>
                      <a:lnTo>
                        <a:pt x="452" y="329"/>
                      </a:lnTo>
                      <a:lnTo>
                        <a:pt x="432" y="320"/>
                      </a:lnTo>
                      <a:lnTo>
                        <a:pt x="409" y="297"/>
                      </a:lnTo>
                      <a:lnTo>
                        <a:pt x="400" y="297"/>
                      </a:lnTo>
                      <a:lnTo>
                        <a:pt x="388" y="288"/>
                      </a:lnTo>
                      <a:lnTo>
                        <a:pt x="377" y="261"/>
                      </a:lnTo>
                      <a:lnTo>
                        <a:pt x="363" y="252"/>
                      </a:lnTo>
                      <a:lnTo>
                        <a:pt x="334" y="239"/>
                      </a:lnTo>
                      <a:lnTo>
                        <a:pt x="308" y="230"/>
                      </a:lnTo>
                      <a:lnTo>
                        <a:pt x="272" y="205"/>
                      </a:lnTo>
                      <a:lnTo>
                        <a:pt x="256" y="187"/>
                      </a:lnTo>
                      <a:lnTo>
                        <a:pt x="258" y="174"/>
                      </a:lnTo>
                      <a:lnTo>
                        <a:pt x="274" y="162"/>
                      </a:lnTo>
                      <a:lnTo>
                        <a:pt x="260" y="149"/>
                      </a:lnTo>
                      <a:lnTo>
                        <a:pt x="247" y="155"/>
                      </a:lnTo>
                      <a:lnTo>
                        <a:pt x="224" y="135"/>
                      </a:lnTo>
                      <a:lnTo>
                        <a:pt x="219" y="146"/>
                      </a:lnTo>
                      <a:lnTo>
                        <a:pt x="199" y="146"/>
                      </a:lnTo>
                      <a:lnTo>
                        <a:pt x="194" y="137"/>
                      </a:lnTo>
                      <a:lnTo>
                        <a:pt x="194" y="122"/>
                      </a:lnTo>
                      <a:lnTo>
                        <a:pt x="185" y="113"/>
                      </a:lnTo>
                      <a:lnTo>
                        <a:pt x="171" y="115"/>
                      </a:lnTo>
                      <a:lnTo>
                        <a:pt x="153" y="90"/>
                      </a:lnTo>
                      <a:lnTo>
                        <a:pt x="139" y="88"/>
                      </a:lnTo>
                      <a:lnTo>
                        <a:pt x="119" y="77"/>
                      </a:lnTo>
                      <a:lnTo>
                        <a:pt x="75" y="79"/>
                      </a:lnTo>
                      <a:lnTo>
                        <a:pt x="32" y="77"/>
                      </a:lnTo>
                      <a:lnTo>
                        <a:pt x="0" y="68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27" name="Freeform 35">
                  <a:extLst>
                    <a:ext uri="{FF2B5EF4-FFF2-40B4-BE49-F238E27FC236}">
                      <a16:creationId xmlns:a16="http://schemas.microsoft.com/office/drawing/2014/main" id="{139FBA0F-75DD-9182-70FD-42294C4F20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4" y="1219"/>
                  <a:ext cx="322" cy="170"/>
                </a:xfrm>
                <a:custGeom>
                  <a:avLst/>
                  <a:gdLst>
                    <a:gd name="T0" fmla="*/ 11 w 322"/>
                    <a:gd name="T1" fmla="*/ 0 h 170"/>
                    <a:gd name="T2" fmla="*/ 0 w 322"/>
                    <a:gd name="T3" fmla="*/ 14 h 170"/>
                    <a:gd name="T4" fmla="*/ 0 w 322"/>
                    <a:gd name="T5" fmla="*/ 29 h 170"/>
                    <a:gd name="T6" fmla="*/ 23 w 322"/>
                    <a:gd name="T7" fmla="*/ 45 h 170"/>
                    <a:gd name="T8" fmla="*/ 36 w 322"/>
                    <a:gd name="T9" fmla="*/ 41 h 170"/>
                    <a:gd name="T10" fmla="*/ 41 w 322"/>
                    <a:gd name="T11" fmla="*/ 47 h 170"/>
                    <a:gd name="T12" fmla="*/ 54 w 322"/>
                    <a:gd name="T13" fmla="*/ 50 h 170"/>
                    <a:gd name="T14" fmla="*/ 63 w 322"/>
                    <a:gd name="T15" fmla="*/ 38 h 170"/>
                    <a:gd name="T16" fmla="*/ 95 w 322"/>
                    <a:gd name="T17" fmla="*/ 41 h 170"/>
                    <a:gd name="T18" fmla="*/ 99 w 322"/>
                    <a:gd name="T19" fmla="*/ 52 h 170"/>
                    <a:gd name="T20" fmla="*/ 111 w 322"/>
                    <a:gd name="T21" fmla="*/ 56 h 170"/>
                    <a:gd name="T22" fmla="*/ 138 w 322"/>
                    <a:gd name="T23" fmla="*/ 54 h 170"/>
                    <a:gd name="T24" fmla="*/ 147 w 322"/>
                    <a:gd name="T25" fmla="*/ 61 h 170"/>
                    <a:gd name="T26" fmla="*/ 161 w 322"/>
                    <a:gd name="T27" fmla="*/ 68 h 170"/>
                    <a:gd name="T28" fmla="*/ 172 w 322"/>
                    <a:gd name="T29" fmla="*/ 81 h 170"/>
                    <a:gd name="T30" fmla="*/ 172 w 322"/>
                    <a:gd name="T31" fmla="*/ 99 h 170"/>
                    <a:gd name="T32" fmla="*/ 163 w 322"/>
                    <a:gd name="T33" fmla="*/ 104 h 170"/>
                    <a:gd name="T34" fmla="*/ 167 w 322"/>
                    <a:gd name="T35" fmla="*/ 110 h 170"/>
                    <a:gd name="T36" fmla="*/ 154 w 322"/>
                    <a:gd name="T37" fmla="*/ 122 h 170"/>
                    <a:gd name="T38" fmla="*/ 154 w 322"/>
                    <a:gd name="T39" fmla="*/ 137 h 170"/>
                    <a:gd name="T40" fmla="*/ 174 w 322"/>
                    <a:gd name="T41" fmla="*/ 140 h 170"/>
                    <a:gd name="T42" fmla="*/ 185 w 322"/>
                    <a:gd name="T43" fmla="*/ 135 h 170"/>
                    <a:gd name="T44" fmla="*/ 190 w 322"/>
                    <a:gd name="T45" fmla="*/ 128 h 170"/>
                    <a:gd name="T46" fmla="*/ 197 w 322"/>
                    <a:gd name="T47" fmla="*/ 135 h 170"/>
                    <a:gd name="T48" fmla="*/ 208 w 322"/>
                    <a:gd name="T49" fmla="*/ 131 h 170"/>
                    <a:gd name="T50" fmla="*/ 233 w 322"/>
                    <a:gd name="T51" fmla="*/ 140 h 170"/>
                    <a:gd name="T52" fmla="*/ 249 w 322"/>
                    <a:gd name="T53" fmla="*/ 155 h 170"/>
                    <a:gd name="T54" fmla="*/ 253 w 322"/>
                    <a:gd name="T55" fmla="*/ 155 h 170"/>
                    <a:gd name="T56" fmla="*/ 255 w 322"/>
                    <a:gd name="T57" fmla="*/ 164 h 170"/>
                    <a:gd name="T58" fmla="*/ 271 w 322"/>
                    <a:gd name="T59" fmla="*/ 169 h 170"/>
                    <a:gd name="T60" fmla="*/ 289 w 322"/>
                    <a:gd name="T61" fmla="*/ 169 h 170"/>
                    <a:gd name="T62" fmla="*/ 278 w 322"/>
                    <a:gd name="T63" fmla="*/ 160 h 170"/>
                    <a:gd name="T64" fmla="*/ 283 w 322"/>
                    <a:gd name="T65" fmla="*/ 151 h 170"/>
                    <a:gd name="T66" fmla="*/ 296 w 322"/>
                    <a:gd name="T67" fmla="*/ 160 h 170"/>
                    <a:gd name="T68" fmla="*/ 312 w 322"/>
                    <a:gd name="T69" fmla="*/ 162 h 170"/>
                    <a:gd name="T70" fmla="*/ 314 w 322"/>
                    <a:gd name="T71" fmla="*/ 149 h 170"/>
                    <a:gd name="T72" fmla="*/ 298 w 322"/>
                    <a:gd name="T73" fmla="*/ 137 h 170"/>
                    <a:gd name="T74" fmla="*/ 287 w 322"/>
                    <a:gd name="T75" fmla="*/ 137 h 170"/>
                    <a:gd name="T76" fmla="*/ 271 w 322"/>
                    <a:gd name="T77" fmla="*/ 126 h 170"/>
                    <a:gd name="T78" fmla="*/ 287 w 322"/>
                    <a:gd name="T79" fmla="*/ 126 h 170"/>
                    <a:gd name="T80" fmla="*/ 298 w 322"/>
                    <a:gd name="T81" fmla="*/ 133 h 170"/>
                    <a:gd name="T82" fmla="*/ 321 w 322"/>
                    <a:gd name="T83" fmla="*/ 133 h 170"/>
                    <a:gd name="T84" fmla="*/ 316 w 322"/>
                    <a:gd name="T85" fmla="*/ 119 h 170"/>
                    <a:gd name="T86" fmla="*/ 296 w 322"/>
                    <a:gd name="T87" fmla="*/ 106 h 170"/>
                    <a:gd name="T88" fmla="*/ 283 w 322"/>
                    <a:gd name="T89" fmla="*/ 104 h 170"/>
                    <a:gd name="T90" fmla="*/ 262 w 322"/>
                    <a:gd name="T91" fmla="*/ 88 h 170"/>
                    <a:gd name="T92" fmla="*/ 237 w 322"/>
                    <a:gd name="T93" fmla="*/ 83 h 170"/>
                    <a:gd name="T94" fmla="*/ 217 w 322"/>
                    <a:gd name="T95" fmla="*/ 77 h 170"/>
                    <a:gd name="T96" fmla="*/ 201 w 322"/>
                    <a:gd name="T97" fmla="*/ 56 h 170"/>
                    <a:gd name="T98" fmla="*/ 190 w 322"/>
                    <a:gd name="T99" fmla="*/ 32 h 170"/>
                    <a:gd name="T100" fmla="*/ 174 w 322"/>
                    <a:gd name="T101" fmla="*/ 32 h 170"/>
                    <a:gd name="T102" fmla="*/ 170 w 322"/>
                    <a:gd name="T103" fmla="*/ 25 h 170"/>
                    <a:gd name="T104" fmla="*/ 161 w 322"/>
                    <a:gd name="T105" fmla="*/ 27 h 170"/>
                    <a:gd name="T106" fmla="*/ 145 w 322"/>
                    <a:gd name="T107" fmla="*/ 16 h 170"/>
                    <a:gd name="T108" fmla="*/ 118 w 322"/>
                    <a:gd name="T109" fmla="*/ 11 h 170"/>
                    <a:gd name="T110" fmla="*/ 106 w 322"/>
                    <a:gd name="T111" fmla="*/ 18 h 170"/>
                    <a:gd name="T112" fmla="*/ 81 w 322"/>
                    <a:gd name="T113" fmla="*/ 11 h 170"/>
                    <a:gd name="T114" fmla="*/ 66 w 322"/>
                    <a:gd name="T115" fmla="*/ 11 h 170"/>
                    <a:gd name="T116" fmla="*/ 59 w 322"/>
                    <a:gd name="T117" fmla="*/ 2 h 170"/>
                    <a:gd name="T118" fmla="*/ 52 w 322"/>
                    <a:gd name="T119" fmla="*/ 0 h 170"/>
                    <a:gd name="T120" fmla="*/ 41 w 322"/>
                    <a:gd name="T121" fmla="*/ 2 h 170"/>
                    <a:gd name="T122" fmla="*/ 11 w 322"/>
                    <a:gd name="T123" fmla="*/ 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322" h="170">
                      <a:moveTo>
                        <a:pt x="11" y="0"/>
                      </a:moveTo>
                      <a:lnTo>
                        <a:pt x="0" y="14"/>
                      </a:lnTo>
                      <a:lnTo>
                        <a:pt x="0" y="29"/>
                      </a:lnTo>
                      <a:lnTo>
                        <a:pt x="23" y="45"/>
                      </a:lnTo>
                      <a:lnTo>
                        <a:pt x="36" y="41"/>
                      </a:lnTo>
                      <a:lnTo>
                        <a:pt x="41" y="47"/>
                      </a:lnTo>
                      <a:lnTo>
                        <a:pt x="54" y="50"/>
                      </a:lnTo>
                      <a:lnTo>
                        <a:pt x="63" y="38"/>
                      </a:lnTo>
                      <a:lnTo>
                        <a:pt x="95" y="41"/>
                      </a:lnTo>
                      <a:lnTo>
                        <a:pt x="99" y="52"/>
                      </a:lnTo>
                      <a:lnTo>
                        <a:pt x="111" y="56"/>
                      </a:lnTo>
                      <a:lnTo>
                        <a:pt x="138" y="54"/>
                      </a:lnTo>
                      <a:lnTo>
                        <a:pt x="147" y="61"/>
                      </a:lnTo>
                      <a:lnTo>
                        <a:pt x="161" y="68"/>
                      </a:lnTo>
                      <a:lnTo>
                        <a:pt x="172" y="81"/>
                      </a:lnTo>
                      <a:lnTo>
                        <a:pt x="172" y="99"/>
                      </a:lnTo>
                      <a:lnTo>
                        <a:pt x="163" y="104"/>
                      </a:lnTo>
                      <a:lnTo>
                        <a:pt x="167" y="110"/>
                      </a:lnTo>
                      <a:lnTo>
                        <a:pt x="154" y="122"/>
                      </a:lnTo>
                      <a:lnTo>
                        <a:pt x="154" y="137"/>
                      </a:lnTo>
                      <a:lnTo>
                        <a:pt x="174" y="140"/>
                      </a:lnTo>
                      <a:lnTo>
                        <a:pt x="185" y="135"/>
                      </a:lnTo>
                      <a:lnTo>
                        <a:pt x="190" y="128"/>
                      </a:lnTo>
                      <a:lnTo>
                        <a:pt x="197" y="135"/>
                      </a:lnTo>
                      <a:lnTo>
                        <a:pt x="208" y="131"/>
                      </a:lnTo>
                      <a:lnTo>
                        <a:pt x="233" y="140"/>
                      </a:lnTo>
                      <a:lnTo>
                        <a:pt x="249" y="155"/>
                      </a:lnTo>
                      <a:lnTo>
                        <a:pt x="253" y="155"/>
                      </a:lnTo>
                      <a:lnTo>
                        <a:pt x="255" y="164"/>
                      </a:lnTo>
                      <a:lnTo>
                        <a:pt x="271" y="169"/>
                      </a:lnTo>
                      <a:lnTo>
                        <a:pt x="289" y="169"/>
                      </a:lnTo>
                      <a:lnTo>
                        <a:pt x="278" y="160"/>
                      </a:lnTo>
                      <a:lnTo>
                        <a:pt x="283" y="151"/>
                      </a:lnTo>
                      <a:lnTo>
                        <a:pt x="296" y="160"/>
                      </a:lnTo>
                      <a:lnTo>
                        <a:pt x="312" y="162"/>
                      </a:lnTo>
                      <a:lnTo>
                        <a:pt x="314" y="149"/>
                      </a:lnTo>
                      <a:lnTo>
                        <a:pt x="298" y="137"/>
                      </a:lnTo>
                      <a:lnTo>
                        <a:pt x="287" y="137"/>
                      </a:lnTo>
                      <a:lnTo>
                        <a:pt x="271" y="126"/>
                      </a:lnTo>
                      <a:lnTo>
                        <a:pt x="287" y="126"/>
                      </a:lnTo>
                      <a:lnTo>
                        <a:pt x="298" y="133"/>
                      </a:lnTo>
                      <a:lnTo>
                        <a:pt x="321" y="133"/>
                      </a:lnTo>
                      <a:lnTo>
                        <a:pt x="316" y="119"/>
                      </a:lnTo>
                      <a:lnTo>
                        <a:pt x="296" y="106"/>
                      </a:lnTo>
                      <a:lnTo>
                        <a:pt x="283" y="104"/>
                      </a:lnTo>
                      <a:lnTo>
                        <a:pt x="262" y="88"/>
                      </a:lnTo>
                      <a:lnTo>
                        <a:pt x="237" y="83"/>
                      </a:lnTo>
                      <a:lnTo>
                        <a:pt x="217" y="77"/>
                      </a:lnTo>
                      <a:lnTo>
                        <a:pt x="201" y="56"/>
                      </a:lnTo>
                      <a:lnTo>
                        <a:pt x="190" y="32"/>
                      </a:lnTo>
                      <a:lnTo>
                        <a:pt x="174" y="32"/>
                      </a:lnTo>
                      <a:lnTo>
                        <a:pt x="170" y="25"/>
                      </a:lnTo>
                      <a:lnTo>
                        <a:pt x="161" y="27"/>
                      </a:lnTo>
                      <a:lnTo>
                        <a:pt x="145" y="16"/>
                      </a:lnTo>
                      <a:lnTo>
                        <a:pt x="118" y="11"/>
                      </a:lnTo>
                      <a:lnTo>
                        <a:pt x="106" y="18"/>
                      </a:lnTo>
                      <a:lnTo>
                        <a:pt x="81" y="11"/>
                      </a:lnTo>
                      <a:lnTo>
                        <a:pt x="66" y="11"/>
                      </a:lnTo>
                      <a:lnTo>
                        <a:pt x="59" y="2"/>
                      </a:lnTo>
                      <a:lnTo>
                        <a:pt x="52" y="0"/>
                      </a:lnTo>
                      <a:lnTo>
                        <a:pt x="41" y="2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28" name="Freeform 36">
                  <a:extLst>
                    <a:ext uri="{FF2B5EF4-FFF2-40B4-BE49-F238E27FC236}">
                      <a16:creationId xmlns:a16="http://schemas.microsoft.com/office/drawing/2014/main" id="{C20083A7-67D9-1D0F-85F1-232CD79F3A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39" y="2164"/>
                  <a:ext cx="229" cy="79"/>
                </a:xfrm>
                <a:custGeom>
                  <a:avLst/>
                  <a:gdLst>
                    <a:gd name="T0" fmla="*/ 0 w 229"/>
                    <a:gd name="T1" fmla="*/ 39 h 79"/>
                    <a:gd name="T2" fmla="*/ 20 w 229"/>
                    <a:gd name="T3" fmla="*/ 16 h 79"/>
                    <a:gd name="T4" fmla="*/ 29 w 229"/>
                    <a:gd name="T5" fmla="*/ 16 h 79"/>
                    <a:gd name="T6" fmla="*/ 45 w 229"/>
                    <a:gd name="T7" fmla="*/ 5 h 79"/>
                    <a:gd name="T8" fmla="*/ 63 w 229"/>
                    <a:gd name="T9" fmla="*/ 5 h 79"/>
                    <a:gd name="T10" fmla="*/ 68 w 229"/>
                    <a:gd name="T11" fmla="*/ 2 h 79"/>
                    <a:gd name="T12" fmla="*/ 74 w 229"/>
                    <a:gd name="T13" fmla="*/ 0 h 79"/>
                    <a:gd name="T14" fmla="*/ 97 w 229"/>
                    <a:gd name="T15" fmla="*/ 14 h 79"/>
                    <a:gd name="T16" fmla="*/ 104 w 229"/>
                    <a:gd name="T17" fmla="*/ 23 h 79"/>
                    <a:gd name="T18" fmla="*/ 108 w 229"/>
                    <a:gd name="T19" fmla="*/ 18 h 79"/>
                    <a:gd name="T20" fmla="*/ 126 w 229"/>
                    <a:gd name="T21" fmla="*/ 28 h 79"/>
                    <a:gd name="T22" fmla="*/ 138 w 229"/>
                    <a:gd name="T23" fmla="*/ 28 h 79"/>
                    <a:gd name="T24" fmla="*/ 147 w 229"/>
                    <a:gd name="T25" fmla="*/ 34 h 79"/>
                    <a:gd name="T26" fmla="*/ 163 w 229"/>
                    <a:gd name="T27" fmla="*/ 39 h 79"/>
                    <a:gd name="T28" fmla="*/ 163 w 229"/>
                    <a:gd name="T29" fmla="*/ 50 h 79"/>
                    <a:gd name="T30" fmla="*/ 192 w 229"/>
                    <a:gd name="T31" fmla="*/ 50 h 79"/>
                    <a:gd name="T32" fmla="*/ 199 w 229"/>
                    <a:gd name="T33" fmla="*/ 62 h 79"/>
                    <a:gd name="T34" fmla="*/ 217 w 229"/>
                    <a:gd name="T35" fmla="*/ 62 h 79"/>
                    <a:gd name="T36" fmla="*/ 228 w 229"/>
                    <a:gd name="T37" fmla="*/ 76 h 79"/>
                    <a:gd name="T38" fmla="*/ 221 w 229"/>
                    <a:gd name="T39" fmla="*/ 78 h 79"/>
                    <a:gd name="T40" fmla="*/ 217 w 229"/>
                    <a:gd name="T41" fmla="*/ 73 h 79"/>
                    <a:gd name="T42" fmla="*/ 214 w 229"/>
                    <a:gd name="T43" fmla="*/ 71 h 79"/>
                    <a:gd name="T44" fmla="*/ 199 w 229"/>
                    <a:gd name="T45" fmla="*/ 73 h 79"/>
                    <a:gd name="T46" fmla="*/ 194 w 229"/>
                    <a:gd name="T47" fmla="*/ 76 h 79"/>
                    <a:gd name="T48" fmla="*/ 181 w 229"/>
                    <a:gd name="T49" fmla="*/ 78 h 79"/>
                    <a:gd name="T50" fmla="*/ 160 w 229"/>
                    <a:gd name="T51" fmla="*/ 78 h 79"/>
                    <a:gd name="T52" fmla="*/ 147 w 229"/>
                    <a:gd name="T53" fmla="*/ 78 h 79"/>
                    <a:gd name="T54" fmla="*/ 147 w 229"/>
                    <a:gd name="T55" fmla="*/ 71 h 79"/>
                    <a:gd name="T56" fmla="*/ 126 w 229"/>
                    <a:gd name="T57" fmla="*/ 53 h 79"/>
                    <a:gd name="T58" fmla="*/ 126 w 229"/>
                    <a:gd name="T59" fmla="*/ 41 h 79"/>
                    <a:gd name="T60" fmla="*/ 104 w 229"/>
                    <a:gd name="T61" fmla="*/ 41 h 79"/>
                    <a:gd name="T62" fmla="*/ 95 w 229"/>
                    <a:gd name="T63" fmla="*/ 34 h 79"/>
                    <a:gd name="T64" fmla="*/ 88 w 229"/>
                    <a:gd name="T65" fmla="*/ 41 h 79"/>
                    <a:gd name="T66" fmla="*/ 81 w 229"/>
                    <a:gd name="T67" fmla="*/ 32 h 79"/>
                    <a:gd name="T68" fmla="*/ 74 w 229"/>
                    <a:gd name="T69" fmla="*/ 32 h 79"/>
                    <a:gd name="T70" fmla="*/ 74 w 229"/>
                    <a:gd name="T71" fmla="*/ 21 h 79"/>
                    <a:gd name="T72" fmla="*/ 68 w 229"/>
                    <a:gd name="T73" fmla="*/ 16 h 79"/>
                    <a:gd name="T74" fmla="*/ 47 w 229"/>
                    <a:gd name="T75" fmla="*/ 18 h 79"/>
                    <a:gd name="T76" fmla="*/ 34 w 229"/>
                    <a:gd name="T77" fmla="*/ 32 h 79"/>
                    <a:gd name="T78" fmla="*/ 18 w 229"/>
                    <a:gd name="T79" fmla="*/ 34 h 79"/>
                    <a:gd name="T80" fmla="*/ 0 w 229"/>
                    <a:gd name="T81" fmla="*/ 39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29" h="79">
                      <a:moveTo>
                        <a:pt x="0" y="39"/>
                      </a:moveTo>
                      <a:lnTo>
                        <a:pt x="20" y="16"/>
                      </a:lnTo>
                      <a:lnTo>
                        <a:pt x="29" y="16"/>
                      </a:lnTo>
                      <a:lnTo>
                        <a:pt x="45" y="5"/>
                      </a:lnTo>
                      <a:lnTo>
                        <a:pt x="63" y="5"/>
                      </a:lnTo>
                      <a:lnTo>
                        <a:pt x="68" y="2"/>
                      </a:lnTo>
                      <a:lnTo>
                        <a:pt x="74" y="0"/>
                      </a:lnTo>
                      <a:lnTo>
                        <a:pt x="97" y="14"/>
                      </a:lnTo>
                      <a:lnTo>
                        <a:pt x="104" y="23"/>
                      </a:lnTo>
                      <a:lnTo>
                        <a:pt x="108" y="18"/>
                      </a:lnTo>
                      <a:lnTo>
                        <a:pt x="126" y="28"/>
                      </a:lnTo>
                      <a:lnTo>
                        <a:pt x="138" y="28"/>
                      </a:lnTo>
                      <a:lnTo>
                        <a:pt x="147" y="34"/>
                      </a:lnTo>
                      <a:lnTo>
                        <a:pt x="163" y="39"/>
                      </a:lnTo>
                      <a:lnTo>
                        <a:pt x="163" y="50"/>
                      </a:lnTo>
                      <a:lnTo>
                        <a:pt x="192" y="50"/>
                      </a:lnTo>
                      <a:lnTo>
                        <a:pt x="199" y="62"/>
                      </a:lnTo>
                      <a:lnTo>
                        <a:pt x="217" y="62"/>
                      </a:lnTo>
                      <a:lnTo>
                        <a:pt x="228" y="76"/>
                      </a:lnTo>
                      <a:lnTo>
                        <a:pt x="221" y="78"/>
                      </a:lnTo>
                      <a:lnTo>
                        <a:pt x="217" y="73"/>
                      </a:lnTo>
                      <a:lnTo>
                        <a:pt x="214" y="71"/>
                      </a:lnTo>
                      <a:lnTo>
                        <a:pt x="199" y="73"/>
                      </a:lnTo>
                      <a:lnTo>
                        <a:pt x="194" y="76"/>
                      </a:lnTo>
                      <a:lnTo>
                        <a:pt x="181" y="78"/>
                      </a:lnTo>
                      <a:lnTo>
                        <a:pt x="160" y="78"/>
                      </a:lnTo>
                      <a:lnTo>
                        <a:pt x="147" y="78"/>
                      </a:lnTo>
                      <a:lnTo>
                        <a:pt x="147" y="71"/>
                      </a:lnTo>
                      <a:lnTo>
                        <a:pt x="126" y="53"/>
                      </a:lnTo>
                      <a:lnTo>
                        <a:pt x="126" y="41"/>
                      </a:lnTo>
                      <a:lnTo>
                        <a:pt x="104" y="41"/>
                      </a:lnTo>
                      <a:lnTo>
                        <a:pt x="95" y="34"/>
                      </a:lnTo>
                      <a:lnTo>
                        <a:pt x="88" y="41"/>
                      </a:lnTo>
                      <a:lnTo>
                        <a:pt x="81" y="32"/>
                      </a:lnTo>
                      <a:lnTo>
                        <a:pt x="74" y="32"/>
                      </a:lnTo>
                      <a:lnTo>
                        <a:pt x="74" y="21"/>
                      </a:lnTo>
                      <a:lnTo>
                        <a:pt x="68" y="16"/>
                      </a:lnTo>
                      <a:lnTo>
                        <a:pt x="47" y="18"/>
                      </a:lnTo>
                      <a:lnTo>
                        <a:pt x="34" y="32"/>
                      </a:lnTo>
                      <a:lnTo>
                        <a:pt x="18" y="34"/>
                      </a:lnTo>
                      <a:lnTo>
                        <a:pt x="0" y="39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29" name="Freeform 37">
                  <a:extLst>
                    <a:ext uri="{FF2B5EF4-FFF2-40B4-BE49-F238E27FC236}">
                      <a16:creationId xmlns:a16="http://schemas.microsoft.com/office/drawing/2014/main" id="{635C1AB6-98AA-E578-F516-4A6E000583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39" y="2221"/>
                  <a:ext cx="151" cy="67"/>
                </a:xfrm>
                <a:custGeom>
                  <a:avLst/>
                  <a:gdLst>
                    <a:gd name="T0" fmla="*/ 0 w 151"/>
                    <a:gd name="T1" fmla="*/ 50 h 67"/>
                    <a:gd name="T2" fmla="*/ 14 w 151"/>
                    <a:gd name="T3" fmla="*/ 52 h 67"/>
                    <a:gd name="T4" fmla="*/ 47 w 151"/>
                    <a:gd name="T5" fmla="*/ 50 h 67"/>
                    <a:gd name="T6" fmla="*/ 61 w 151"/>
                    <a:gd name="T7" fmla="*/ 64 h 67"/>
                    <a:gd name="T8" fmla="*/ 80 w 151"/>
                    <a:gd name="T9" fmla="*/ 66 h 67"/>
                    <a:gd name="T10" fmla="*/ 89 w 151"/>
                    <a:gd name="T11" fmla="*/ 50 h 67"/>
                    <a:gd name="T12" fmla="*/ 84 w 151"/>
                    <a:gd name="T13" fmla="*/ 46 h 67"/>
                    <a:gd name="T14" fmla="*/ 94 w 151"/>
                    <a:gd name="T15" fmla="*/ 39 h 67"/>
                    <a:gd name="T16" fmla="*/ 113 w 151"/>
                    <a:gd name="T17" fmla="*/ 50 h 67"/>
                    <a:gd name="T18" fmla="*/ 127 w 151"/>
                    <a:gd name="T19" fmla="*/ 50 h 67"/>
                    <a:gd name="T20" fmla="*/ 127 w 151"/>
                    <a:gd name="T21" fmla="*/ 43 h 67"/>
                    <a:gd name="T22" fmla="*/ 136 w 151"/>
                    <a:gd name="T23" fmla="*/ 43 h 67"/>
                    <a:gd name="T24" fmla="*/ 150 w 151"/>
                    <a:gd name="T25" fmla="*/ 32 h 67"/>
                    <a:gd name="T26" fmla="*/ 141 w 151"/>
                    <a:gd name="T27" fmla="*/ 30 h 67"/>
                    <a:gd name="T28" fmla="*/ 141 w 151"/>
                    <a:gd name="T29" fmla="*/ 18 h 67"/>
                    <a:gd name="T30" fmla="*/ 141 w 151"/>
                    <a:gd name="T31" fmla="*/ 9 h 67"/>
                    <a:gd name="T32" fmla="*/ 120 w 151"/>
                    <a:gd name="T33" fmla="*/ 7 h 67"/>
                    <a:gd name="T34" fmla="*/ 103 w 151"/>
                    <a:gd name="T35" fmla="*/ 9 h 67"/>
                    <a:gd name="T36" fmla="*/ 89 w 151"/>
                    <a:gd name="T37" fmla="*/ 9 h 67"/>
                    <a:gd name="T38" fmla="*/ 68 w 151"/>
                    <a:gd name="T39" fmla="*/ 7 h 67"/>
                    <a:gd name="T40" fmla="*/ 52 w 151"/>
                    <a:gd name="T41" fmla="*/ 0 h 67"/>
                    <a:gd name="T42" fmla="*/ 47 w 151"/>
                    <a:gd name="T43" fmla="*/ 7 h 67"/>
                    <a:gd name="T44" fmla="*/ 45 w 151"/>
                    <a:gd name="T45" fmla="*/ 20 h 67"/>
                    <a:gd name="T46" fmla="*/ 28 w 151"/>
                    <a:gd name="T47" fmla="*/ 20 h 67"/>
                    <a:gd name="T48" fmla="*/ 23 w 151"/>
                    <a:gd name="T49" fmla="*/ 32 h 67"/>
                    <a:gd name="T50" fmla="*/ 14 w 151"/>
                    <a:gd name="T51" fmla="*/ 36 h 67"/>
                    <a:gd name="T52" fmla="*/ 0 w 151"/>
                    <a:gd name="T53" fmla="*/ 50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51" h="67">
                      <a:moveTo>
                        <a:pt x="0" y="50"/>
                      </a:moveTo>
                      <a:lnTo>
                        <a:pt x="14" y="52"/>
                      </a:lnTo>
                      <a:lnTo>
                        <a:pt x="47" y="50"/>
                      </a:lnTo>
                      <a:lnTo>
                        <a:pt x="61" y="64"/>
                      </a:lnTo>
                      <a:lnTo>
                        <a:pt x="80" y="66"/>
                      </a:lnTo>
                      <a:lnTo>
                        <a:pt x="89" y="50"/>
                      </a:lnTo>
                      <a:lnTo>
                        <a:pt x="84" y="46"/>
                      </a:lnTo>
                      <a:lnTo>
                        <a:pt x="94" y="39"/>
                      </a:lnTo>
                      <a:lnTo>
                        <a:pt x="113" y="50"/>
                      </a:lnTo>
                      <a:lnTo>
                        <a:pt x="127" y="50"/>
                      </a:lnTo>
                      <a:lnTo>
                        <a:pt x="127" y="43"/>
                      </a:lnTo>
                      <a:lnTo>
                        <a:pt x="136" y="43"/>
                      </a:lnTo>
                      <a:lnTo>
                        <a:pt x="150" y="32"/>
                      </a:lnTo>
                      <a:lnTo>
                        <a:pt x="141" y="30"/>
                      </a:lnTo>
                      <a:lnTo>
                        <a:pt x="141" y="18"/>
                      </a:lnTo>
                      <a:lnTo>
                        <a:pt x="141" y="9"/>
                      </a:lnTo>
                      <a:lnTo>
                        <a:pt x="120" y="7"/>
                      </a:lnTo>
                      <a:lnTo>
                        <a:pt x="103" y="9"/>
                      </a:lnTo>
                      <a:lnTo>
                        <a:pt x="89" y="9"/>
                      </a:lnTo>
                      <a:lnTo>
                        <a:pt x="68" y="7"/>
                      </a:lnTo>
                      <a:lnTo>
                        <a:pt x="52" y="0"/>
                      </a:lnTo>
                      <a:lnTo>
                        <a:pt x="47" y="7"/>
                      </a:lnTo>
                      <a:lnTo>
                        <a:pt x="45" y="20"/>
                      </a:lnTo>
                      <a:lnTo>
                        <a:pt x="28" y="20"/>
                      </a:lnTo>
                      <a:lnTo>
                        <a:pt x="23" y="32"/>
                      </a:lnTo>
                      <a:lnTo>
                        <a:pt x="14" y="36"/>
                      </a:lnTo>
                      <a:lnTo>
                        <a:pt x="0" y="50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0" name="Freeform 38">
                  <a:extLst>
                    <a:ext uri="{FF2B5EF4-FFF2-40B4-BE49-F238E27FC236}">
                      <a16:creationId xmlns:a16="http://schemas.microsoft.com/office/drawing/2014/main" id="{234BFEF9-3EC5-4FB6-1EE0-97C41AE566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45" y="2410"/>
                  <a:ext cx="946" cy="1375"/>
                </a:xfrm>
                <a:custGeom>
                  <a:avLst/>
                  <a:gdLst>
                    <a:gd name="T0" fmla="*/ 108 w 946"/>
                    <a:gd name="T1" fmla="*/ 23 h 1375"/>
                    <a:gd name="T2" fmla="*/ 179 w 946"/>
                    <a:gd name="T3" fmla="*/ 2 h 1375"/>
                    <a:gd name="T4" fmla="*/ 149 w 946"/>
                    <a:gd name="T5" fmla="*/ 47 h 1375"/>
                    <a:gd name="T6" fmla="*/ 179 w 946"/>
                    <a:gd name="T7" fmla="*/ 45 h 1375"/>
                    <a:gd name="T8" fmla="*/ 209 w 946"/>
                    <a:gd name="T9" fmla="*/ 43 h 1375"/>
                    <a:gd name="T10" fmla="*/ 251 w 946"/>
                    <a:gd name="T11" fmla="*/ 59 h 1375"/>
                    <a:gd name="T12" fmla="*/ 379 w 946"/>
                    <a:gd name="T13" fmla="*/ 84 h 1375"/>
                    <a:gd name="T14" fmla="*/ 439 w 946"/>
                    <a:gd name="T15" fmla="*/ 108 h 1375"/>
                    <a:gd name="T16" fmla="*/ 515 w 946"/>
                    <a:gd name="T17" fmla="*/ 122 h 1375"/>
                    <a:gd name="T18" fmla="*/ 625 w 946"/>
                    <a:gd name="T19" fmla="*/ 190 h 1375"/>
                    <a:gd name="T20" fmla="*/ 685 w 946"/>
                    <a:gd name="T21" fmla="*/ 273 h 1375"/>
                    <a:gd name="T22" fmla="*/ 920 w 946"/>
                    <a:gd name="T23" fmla="*/ 344 h 1375"/>
                    <a:gd name="T24" fmla="*/ 922 w 946"/>
                    <a:gd name="T25" fmla="*/ 459 h 1375"/>
                    <a:gd name="T26" fmla="*/ 862 w 946"/>
                    <a:gd name="T27" fmla="*/ 520 h 1375"/>
                    <a:gd name="T28" fmla="*/ 853 w 946"/>
                    <a:gd name="T29" fmla="*/ 608 h 1375"/>
                    <a:gd name="T30" fmla="*/ 819 w 946"/>
                    <a:gd name="T31" fmla="*/ 646 h 1375"/>
                    <a:gd name="T32" fmla="*/ 763 w 946"/>
                    <a:gd name="T33" fmla="*/ 712 h 1375"/>
                    <a:gd name="T34" fmla="*/ 683 w 946"/>
                    <a:gd name="T35" fmla="*/ 734 h 1375"/>
                    <a:gd name="T36" fmla="*/ 641 w 946"/>
                    <a:gd name="T37" fmla="*/ 802 h 1375"/>
                    <a:gd name="T38" fmla="*/ 632 w 946"/>
                    <a:gd name="T39" fmla="*/ 859 h 1375"/>
                    <a:gd name="T40" fmla="*/ 568 w 946"/>
                    <a:gd name="T41" fmla="*/ 911 h 1375"/>
                    <a:gd name="T42" fmla="*/ 529 w 946"/>
                    <a:gd name="T43" fmla="*/ 951 h 1375"/>
                    <a:gd name="T44" fmla="*/ 504 w 946"/>
                    <a:gd name="T45" fmla="*/ 972 h 1375"/>
                    <a:gd name="T46" fmla="*/ 490 w 946"/>
                    <a:gd name="T47" fmla="*/ 1026 h 1375"/>
                    <a:gd name="T48" fmla="*/ 425 w 946"/>
                    <a:gd name="T49" fmla="*/ 1049 h 1375"/>
                    <a:gd name="T50" fmla="*/ 375 w 946"/>
                    <a:gd name="T51" fmla="*/ 1071 h 1375"/>
                    <a:gd name="T52" fmla="*/ 372 w 946"/>
                    <a:gd name="T53" fmla="*/ 1123 h 1375"/>
                    <a:gd name="T54" fmla="*/ 324 w 946"/>
                    <a:gd name="T55" fmla="*/ 1164 h 1375"/>
                    <a:gd name="T56" fmla="*/ 354 w 946"/>
                    <a:gd name="T57" fmla="*/ 1200 h 1375"/>
                    <a:gd name="T58" fmla="*/ 306 w 946"/>
                    <a:gd name="T59" fmla="*/ 1234 h 1375"/>
                    <a:gd name="T60" fmla="*/ 281 w 946"/>
                    <a:gd name="T61" fmla="*/ 1293 h 1375"/>
                    <a:gd name="T62" fmla="*/ 345 w 946"/>
                    <a:gd name="T63" fmla="*/ 1374 h 1375"/>
                    <a:gd name="T64" fmla="*/ 269 w 946"/>
                    <a:gd name="T65" fmla="*/ 1333 h 1375"/>
                    <a:gd name="T66" fmla="*/ 221 w 946"/>
                    <a:gd name="T67" fmla="*/ 1261 h 1375"/>
                    <a:gd name="T68" fmla="*/ 216 w 946"/>
                    <a:gd name="T69" fmla="*/ 1071 h 1375"/>
                    <a:gd name="T70" fmla="*/ 209 w 946"/>
                    <a:gd name="T71" fmla="*/ 990 h 1375"/>
                    <a:gd name="T72" fmla="*/ 214 w 946"/>
                    <a:gd name="T73" fmla="*/ 902 h 1375"/>
                    <a:gd name="T74" fmla="*/ 223 w 946"/>
                    <a:gd name="T75" fmla="*/ 832 h 1375"/>
                    <a:gd name="T76" fmla="*/ 218 w 946"/>
                    <a:gd name="T77" fmla="*/ 719 h 1375"/>
                    <a:gd name="T78" fmla="*/ 225 w 946"/>
                    <a:gd name="T79" fmla="*/ 626 h 1375"/>
                    <a:gd name="T80" fmla="*/ 170 w 946"/>
                    <a:gd name="T81" fmla="*/ 563 h 1375"/>
                    <a:gd name="T82" fmla="*/ 85 w 946"/>
                    <a:gd name="T83" fmla="*/ 513 h 1375"/>
                    <a:gd name="T84" fmla="*/ 55 w 946"/>
                    <a:gd name="T85" fmla="*/ 436 h 1375"/>
                    <a:gd name="T86" fmla="*/ 16 w 946"/>
                    <a:gd name="T87" fmla="*/ 393 h 1375"/>
                    <a:gd name="T88" fmla="*/ 18 w 946"/>
                    <a:gd name="T89" fmla="*/ 321 h 1375"/>
                    <a:gd name="T90" fmla="*/ 9 w 946"/>
                    <a:gd name="T91" fmla="*/ 251 h 1375"/>
                    <a:gd name="T92" fmla="*/ 69 w 946"/>
                    <a:gd name="T93" fmla="*/ 113 h 1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946" h="1375">
                      <a:moveTo>
                        <a:pt x="74" y="61"/>
                      </a:moveTo>
                      <a:lnTo>
                        <a:pt x="85" y="45"/>
                      </a:lnTo>
                      <a:lnTo>
                        <a:pt x="108" y="23"/>
                      </a:lnTo>
                      <a:lnTo>
                        <a:pt x="143" y="9"/>
                      </a:lnTo>
                      <a:lnTo>
                        <a:pt x="161" y="0"/>
                      </a:lnTo>
                      <a:lnTo>
                        <a:pt x="179" y="2"/>
                      </a:lnTo>
                      <a:lnTo>
                        <a:pt x="175" y="14"/>
                      </a:lnTo>
                      <a:lnTo>
                        <a:pt x="154" y="25"/>
                      </a:lnTo>
                      <a:lnTo>
                        <a:pt x="149" y="47"/>
                      </a:lnTo>
                      <a:lnTo>
                        <a:pt x="154" y="66"/>
                      </a:lnTo>
                      <a:lnTo>
                        <a:pt x="172" y="66"/>
                      </a:lnTo>
                      <a:lnTo>
                        <a:pt x="179" y="45"/>
                      </a:lnTo>
                      <a:lnTo>
                        <a:pt x="184" y="25"/>
                      </a:lnTo>
                      <a:lnTo>
                        <a:pt x="195" y="32"/>
                      </a:lnTo>
                      <a:lnTo>
                        <a:pt x="209" y="43"/>
                      </a:lnTo>
                      <a:lnTo>
                        <a:pt x="232" y="38"/>
                      </a:lnTo>
                      <a:lnTo>
                        <a:pt x="246" y="47"/>
                      </a:lnTo>
                      <a:lnTo>
                        <a:pt x="251" y="59"/>
                      </a:lnTo>
                      <a:lnTo>
                        <a:pt x="285" y="54"/>
                      </a:lnTo>
                      <a:lnTo>
                        <a:pt x="354" y="47"/>
                      </a:lnTo>
                      <a:lnTo>
                        <a:pt x="379" y="84"/>
                      </a:lnTo>
                      <a:lnTo>
                        <a:pt x="423" y="102"/>
                      </a:lnTo>
                      <a:lnTo>
                        <a:pt x="421" y="118"/>
                      </a:lnTo>
                      <a:lnTo>
                        <a:pt x="439" y="108"/>
                      </a:lnTo>
                      <a:lnTo>
                        <a:pt x="460" y="108"/>
                      </a:lnTo>
                      <a:lnTo>
                        <a:pt x="485" y="124"/>
                      </a:lnTo>
                      <a:lnTo>
                        <a:pt x="515" y="122"/>
                      </a:lnTo>
                      <a:lnTo>
                        <a:pt x="540" y="124"/>
                      </a:lnTo>
                      <a:lnTo>
                        <a:pt x="582" y="154"/>
                      </a:lnTo>
                      <a:lnTo>
                        <a:pt x="625" y="190"/>
                      </a:lnTo>
                      <a:lnTo>
                        <a:pt x="644" y="231"/>
                      </a:lnTo>
                      <a:lnTo>
                        <a:pt x="632" y="262"/>
                      </a:lnTo>
                      <a:lnTo>
                        <a:pt x="685" y="273"/>
                      </a:lnTo>
                      <a:lnTo>
                        <a:pt x="773" y="289"/>
                      </a:lnTo>
                      <a:lnTo>
                        <a:pt x="862" y="307"/>
                      </a:lnTo>
                      <a:lnTo>
                        <a:pt x="920" y="344"/>
                      </a:lnTo>
                      <a:lnTo>
                        <a:pt x="945" y="377"/>
                      </a:lnTo>
                      <a:lnTo>
                        <a:pt x="945" y="420"/>
                      </a:lnTo>
                      <a:lnTo>
                        <a:pt x="922" y="459"/>
                      </a:lnTo>
                      <a:lnTo>
                        <a:pt x="897" y="479"/>
                      </a:lnTo>
                      <a:lnTo>
                        <a:pt x="881" y="493"/>
                      </a:lnTo>
                      <a:lnTo>
                        <a:pt x="862" y="520"/>
                      </a:lnTo>
                      <a:lnTo>
                        <a:pt x="860" y="545"/>
                      </a:lnTo>
                      <a:lnTo>
                        <a:pt x="862" y="576"/>
                      </a:lnTo>
                      <a:lnTo>
                        <a:pt x="853" y="608"/>
                      </a:lnTo>
                      <a:lnTo>
                        <a:pt x="839" y="615"/>
                      </a:lnTo>
                      <a:lnTo>
                        <a:pt x="835" y="633"/>
                      </a:lnTo>
                      <a:lnTo>
                        <a:pt x="819" y="646"/>
                      </a:lnTo>
                      <a:lnTo>
                        <a:pt x="816" y="662"/>
                      </a:lnTo>
                      <a:lnTo>
                        <a:pt x="796" y="680"/>
                      </a:lnTo>
                      <a:lnTo>
                        <a:pt x="763" y="712"/>
                      </a:lnTo>
                      <a:lnTo>
                        <a:pt x="736" y="721"/>
                      </a:lnTo>
                      <a:lnTo>
                        <a:pt x="717" y="719"/>
                      </a:lnTo>
                      <a:lnTo>
                        <a:pt x="683" y="734"/>
                      </a:lnTo>
                      <a:lnTo>
                        <a:pt x="648" y="771"/>
                      </a:lnTo>
                      <a:lnTo>
                        <a:pt x="641" y="784"/>
                      </a:lnTo>
                      <a:lnTo>
                        <a:pt x="641" y="802"/>
                      </a:lnTo>
                      <a:lnTo>
                        <a:pt x="648" y="823"/>
                      </a:lnTo>
                      <a:lnTo>
                        <a:pt x="632" y="843"/>
                      </a:lnTo>
                      <a:lnTo>
                        <a:pt x="632" y="859"/>
                      </a:lnTo>
                      <a:lnTo>
                        <a:pt x="605" y="877"/>
                      </a:lnTo>
                      <a:lnTo>
                        <a:pt x="584" y="890"/>
                      </a:lnTo>
                      <a:lnTo>
                        <a:pt x="568" y="911"/>
                      </a:lnTo>
                      <a:lnTo>
                        <a:pt x="561" y="931"/>
                      </a:lnTo>
                      <a:lnTo>
                        <a:pt x="538" y="956"/>
                      </a:lnTo>
                      <a:lnTo>
                        <a:pt x="529" y="951"/>
                      </a:lnTo>
                      <a:lnTo>
                        <a:pt x="510" y="951"/>
                      </a:lnTo>
                      <a:lnTo>
                        <a:pt x="487" y="960"/>
                      </a:lnTo>
                      <a:lnTo>
                        <a:pt x="504" y="972"/>
                      </a:lnTo>
                      <a:lnTo>
                        <a:pt x="504" y="994"/>
                      </a:lnTo>
                      <a:lnTo>
                        <a:pt x="501" y="1012"/>
                      </a:lnTo>
                      <a:lnTo>
                        <a:pt x="490" y="1026"/>
                      </a:lnTo>
                      <a:lnTo>
                        <a:pt x="460" y="1028"/>
                      </a:lnTo>
                      <a:lnTo>
                        <a:pt x="437" y="1035"/>
                      </a:lnTo>
                      <a:lnTo>
                        <a:pt x="425" y="1049"/>
                      </a:lnTo>
                      <a:lnTo>
                        <a:pt x="425" y="1071"/>
                      </a:lnTo>
                      <a:lnTo>
                        <a:pt x="398" y="1073"/>
                      </a:lnTo>
                      <a:lnTo>
                        <a:pt x="375" y="1071"/>
                      </a:lnTo>
                      <a:lnTo>
                        <a:pt x="368" y="1080"/>
                      </a:lnTo>
                      <a:lnTo>
                        <a:pt x="379" y="1089"/>
                      </a:lnTo>
                      <a:lnTo>
                        <a:pt x="372" y="1123"/>
                      </a:lnTo>
                      <a:lnTo>
                        <a:pt x="363" y="1153"/>
                      </a:lnTo>
                      <a:lnTo>
                        <a:pt x="333" y="1153"/>
                      </a:lnTo>
                      <a:lnTo>
                        <a:pt x="324" y="1164"/>
                      </a:lnTo>
                      <a:lnTo>
                        <a:pt x="326" y="1186"/>
                      </a:lnTo>
                      <a:lnTo>
                        <a:pt x="343" y="1186"/>
                      </a:lnTo>
                      <a:lnTo>
                        <a:pt x="354" y="1200"/>
                      </a:lnTo>
                      <a:lnTo>
                        <a:pt x="347" y="1223"/>
                      </a:lnTo>
                      <a:lnTo>
                        <a:pt x="331" y="1225"/>
                      </a:lnTo>
                      <a:lnTo>
                        <a:pt x="306" y="1234"/>
                      </a:lnTo>
                      <a:lnTo>
                        <a:pt x="299" y="1252"/>
                      </a:lnTo>
                      <a:lnTo>
                        <a:pt x="297" y="1279"/>
                      </a:lnTo>
                      <a:lnTo>
                        <a:pt x="281" y="1293"/>
                      </a:lnTo>
                      <a:lnTo>
                        <a:pt x="338" y="1338"/>
                      </a:lnTo>
                      <a:lnTo>
                        <a:pt x="354" y="1360"/>
                      </a:lnTo>
                      <a:lnTo>
                        <a:pt x="345" y="1374"/>
                      </a:lnTo>
                      <a:lnTo>
                        <a:pt x="320" y="1365"/>
                      </a:lnTo>
                      <a:lnTo>
                        <a:pt x="299" y="1347"/>
                      </a:lnTo>
                      <a:lnTo>
                        <a:pt x="269" y="1333"/>
                      </a:lnTo>
                      <a:lnTo>
                        <a:pt x="241" y="1311"/>
                      </a:lnTo>
                      <a:lnTo>
                        <a:pt x="223" y="1284"/>
                      </a:lnTo>
                      <a:lnTo>
                        <a:pt x="221" y="1261"/>
                      </a:lnTo>
                      <a:lnTo>
                        <a:pt x="225" y="1243"/>
                      </a:lnTo>
                      <a:lnTo>
                        <a:pt x="223" y="1096"/>
                      </a:lnTo>
                      <a:lnTo>
                        <a:pt x="216" y="1071"/>
                      </a:lnTo>
                      <a:lnTo>
                        <a:pt x="195" y="1044"/>
                      </a:lnTo>
                      <a:lnTo>
                        <a:pt x="195" y="1019"/>
                      </a:lnTo>
                      <a:lnTo>
                        <a:pt x="209" y="990"/>
                      </a:lnTo>
                      <a:lnTo>
                        <a:pt x="221" y="954"/>
                      </a:lnTo>
                      <a:lnTo>
                        <a:pt x="216" y="918"/>
                      </a:lnTo>
                      <a:lnTo>
                        <a:pt x="214" y="902"/>
                      </a:lnTo>
                      <a:lnTo>
                        <a:pt x="212" y="881"/>
                      </a:lnTo>
                      <a:lnTo>
                        <a:pt x="218" y="872"/>
                      </a:lnTo>
                      <a:lnTo>
                        <a:pt x="223" y="832"/>
                      </a:lnTo>
                      <a:lnTo>
                        <a:pt x="218" y="811"/>
                      </a:lnTo>
                      <a:lnTo>
                        <a:pt x="228" y="762"/>
                      </a:lnTo>
                      <a:lnTo>
                        <a:pt x="218" y="719"/>
                      </a:lnTo>
                      <a:lnTo>
                        <a:pt x="225" y="696"/>
                      </a:lnTo>
                      <a:lnTo>
                        <a:pt x="237" y="653"/>
                      </a:lnTo>
                      <a:lnTo>
                        <a:pt x="225" y="626"/>
                      </a:lnTo>
                      <a:lnTo>
                        <a:pt x="202" y="606"/>
                      </a:lnTo>
                      <a:lnTo>
                        <a:pt x="195" y="583"/>
                      </a:lnTo>
                      <a:lnTo>
                        <a:pt x="170" y="563"/>
                      </a:lnTo>
                      <a:lnTo>
                        <a:pt x="143" y="549"/>
                      </a:lnTo>
                      <a:lnTo>
                        <a:pt x="103" y="542"/>
                      </a:lnTo>
                      <a:lnTo>
                        <a:pt x="85" y="513"/>
                      </a:lnTo>
                      <a:lnTo>
                        <a:pt x="60" y="484"/>
                      </a:lnTo>
                      <a:lnTo>
                        <a:pt x="57" y="459"/>
                      </a:lnTo>
                      <a:lnTo>
                        <a:pt x="55" y="436"/>
                      </a:lnTo>
                      <a:lnTo>
                        <a:pt x="48" y="420"/>
                      </a:lnTo>
                      <a:lnTo>
                        <a:pt x="34" y="402"/>
                      </a:lnTo>
                      <a:lnTo>
                        <a:pt x="16" y="393"/>
                      </a:lnTo>
                      <a:lnTo>
                        <a:pt x="2" y="375"/>
                      </a:lnTo>
                      <a:lnTo>
                        <a:pt x="18" y="359"/>
                      </a:lnTo>
                      <a:lnTo>
                        <a:pt x="18" y="321"/>
                      </a:lnTo>
                      <a:lnTo>
                        <a:pt x="9" y="301"/>
                      </a:lnTo>
                      <a:lnTo>
                        <a:pt x="0" y="280"/>
                      </a:lnTo>
                      <a:lnTo>
                        <a:pt x="9" y="251"/>
                      </a:lnTo>
                      <a:lnTo>
                        <a:pt x="46" y="179"/>
                      </a:lnTo>
                      <a:lnTo>
                        <a:pt x="48" y="147"/>
                      </a:lnTo>
                      <a:lnTo>
                        <a:pt x="69" y="113"/>
                      </a:lnTo>
                      <a:lnTo>
                        <a:pt x="69" y="95"/>
                      </a:lnTo>
                      <a:lnTo>
                        <a:pt x="74" y="61"/>
                      </a:lnTo>
                    </a:path>
                  </a:pathLst>
                </a:custGeom>
                <a:solidFill>
                  <a:srgbClr val="DADAD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6" name="Group 21">
              <a:extLst>
                <a:ext uri="{FF2B5EF4-FFF2-40B4-BE49-F238E27FC236}">
                  <a16:creationId xmlns:a16="http://schemas.microsoft.com/office/drawing/2014/main" id="{E3948B7F-A54F-3640-1BBB-36978607CC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0" y="1086"/>
              <a:ext cx="5041" cy="2699"/>
              <a:chOff x="750" y="1086"/>
              <a:chExt cx="5041" cy="2699"/>
            </a:xfrm>
          </p:grpSpPr>
          <p:grpSp>
            <p:nvGrpSpPr>
              <p:cNvPr id="7" name="Group 11">
                <a:extLst>
                  <a:ext uri="{FF2B5EF4-FFF2-40B4-BE49-F238E27FC236}">
                    <a16:creationId xmlns:a16="http://schemas.microsoft.com/office/drawing/2014/main" id="{35B63EF1-3952-639D-D439-D5E2BF73B8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0" y="1086"/>
                <a:ext cx="2571" cy="2555"/>
                <a:chOff x="750" y="1086"/>
                <a:chExt cx="2571" cy="2555"/>
              </a:xfrm>
            </p:grpSpPr>
            <p:sp>
              <p:nvSpPr>
                <p:cNvPr id="15" name="Freeform 3">
                  <a:extLst>
                    <a:ext uri="{FF2B5EF4-FFF2-40B4-BE49-F238E27FC236}">
                      <a16:creationId xmlns:a16="http://schemas.microsoft.com/office/drawing/2014/main" id="{3D7A5971-EA9E-1CB4-0B7F-5ECECDB2AB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" y="1979"/>
                  <a:ext cx="1278" cy="1662"/>
                </a:xfrm>
                <a:custGeom>
                  <a:avLst/>
                  <a:gdLst>
                    <a:gd name="T0" fmla="*/ 976 w 1278"/>
                    <a:gd name="T1" fmla="*/ 268 h 1662"/>
                    <a:gd name="T2" fmla="*/ 1095 w 1278"/>
                    <a:gd name="T3" fmla="*/ 544 h 1662"/>
                    <a:gd name="T4" fmla="*/ 1143 w 1278"/>
                    <a:gd name="T5" fmla="*/ 614 h 1662"/>
                    <a:gd name="T6" fmla="*/ 1248 w 1278"/>
                    <a:gd name="T7" fmla="*/ 596 h 1662"/>
                    <a:gd name="T8" fmla="*/ 1275 w 1278"/>
                    <a:gd name="T9" fmla="*/ 663 h 1662"/>
                    <a:gd name="T10" fmla="*/ 1149 w 1278"/>
                    <a:gd name="T11" fmla="*/ 849 h 1662"/>
                    <a:gd name="T12" fmla="*/ 1047 w 1278"/>
                    <a:gd name="T13" fmla="*/ 1063 h 1662"/>
                    <a:gd name="T14" fmla="*/ 1061 w 1278"/>
                    <a:gd name="T15" fmla="*/ 1140 h 1662"/>
                    <a:gd name="T16" fmla="*/ 1061 w 1278"/>
                    <a:gd name="T17" fmla="*/ 1217 h 1662"/>
                    <a:gd name="T18" fmla="*/ 1015 w 1278"/>
                    <a:gd name="T19" fmla="*/ 1246 h 1662"/>
                    <a:gd name="T20" fmla="*/ 948 w 1278"/>
                    <a:gd name="T21" fmla="*/ 1351 h 1662"/>
                    <a:gd name="T22" fmla="*/ 923 w 1278"/>
                    <a:gd name="T23" fmla="*/ 1442 h 1662"/>
                    <a:gd name="T24" fmla="*/ 860 w 1278"/>
                    <a:gd name="T25" fmla="*/ 1566 h 1662"/>
                    <a:gd name="T26" fmla="*/ 825 w 1278"/>
                    <a:gd name="T27" fmla="*/ 1594 h 1662"/>
                    <a:gd name="T28" fmla="*/ 747 w 1278"/>
                    <a:gd name="T29" fmla="*/ 1656 h 1662"/>
                    <a:gd name="T30" fmla="*/ 653 w 1278"/>
                    <a:gd name="T31" fmla="*/ 1635 h 1662"/>
                    <a:gd name="T32" fmla="*/ 643 w 1278"/>
                    <a:gd name="T33" fmla="*/ 1576 h 1662"/>
                    <a:gd name="T34" fmla="*/ 601 w 1278"/>
                    <a:gd name="T35" fmla="*/ 1493 h 1662"/>
                    <a:gd name="T36" fmla="*/ 592 w 1278"/>
                    <a:gd name="T37" fmla="*/ 1424 h 1662"/>
                    <a:gd name="T38" fmla="*/ 580 w 1278"/>
                    <a:gd name="T39" fmla="*/ 1377 h 1662"/>
                    <a:gd name="T40" fmla="*/ 540 w 1278"/>
                    <a:gd name="T41" fmla="*/ 1326 h 1662"/>
                    <a:gd name="T42" fmla="*/ 515 w 1278"/>
                    <a:gd name="T43" fmla="*/ 1259 h 1662"/>
                    <a:gd name="T44" fmla="*/ 551 w 1278"/>
                    <a:gd name="T45" fmla="*/ 1145 h 1662"/>
                    <a:gd name="T46" fmla="*/ 534 w 1278"/>
                    <a:gd name="T47" fmla="*/ 985 h 1662"/>
                    <a:gd name="T48" fmla="*/ 477 w 1278"/>
                    <a:gd name="T49" fmla="*/ 905 h 1662"/>
                    <a:gd name="T50" fmla="*/ 469 w 1278"/>
                    <a:gd name="T51" fmla="*/ 779 h 1662"/>
                    <a:gd name="T52" fmla="*/ 387 w 1278"/>
                    <a:gd name="T53" fmla="*/ 732 h 1662"/>
                    <a:gd name="T54" fmla="*/ 281 w 1278"/>
                    <a:gd name="T55" fmla="*/ 745 h 1662"/>
                    <a:gd name="T56" fmla="*/ 61 w 1278"/>
                    <a:gd name="T57" fmla="*/ 645 h 1662"/>
                    <a:gd name="T58" fmla="*/ 10 w 1278"/>
                    <a:gd name="T59" fmla="*/ 482 h 1662"/>
                    <a:gd name="T60" fmla="*/ 50 w 1278"/>
                    <a:gd name="T61" fmla="*/ 366 h 1662"/>
                    <a:gd name="T62" fmla="*/ 124 w 1278"/>
                    <a:gd name="T63" fmla="*/ 240 h 1662"/>
                    <a:gd name="T64" fmla="*/ 232 w 1278"/>
                    <a:gd name="T65" fmla="*/ 144 h 1662"/>
                    <a:gd name="T66" fmla="*/ 314 w 1278"/>
                    <a:gd name="T67" fmla="*/ 44 h 1662"/>
                    <a:gd name="T68" fmla="*/ 389 w 1278"/>
                    <a:gd name="T69" fmla="*/ 70 h 1662"/>
                    <a:gd name="T70" fmla="*/ 471 w 1278"/>
                    <a:gd name="T71" fmla="*/ 26 h 1662"/>
                    <a:gd name="T72" fmla="*/ 528 w 1278"/>
                    <a:gd name="T73" fmla="*/ 5 h 1662"/>
                    <a:gd name="T74" fmla="*/ 572 w 1278"/>
                    <a:gd name="T75" fmla="*/ 57 h 1662"/>
                    <a:gd name="T76" fmla="*/ 659 w 1278"/>
                    <a:gd name="T77" fmla="*/ 139 h 1662"/>
                    <a:gd name="T78" fmla="*/ 720 w 1278"/>
                    <a:gd name="T79" fmla="*/ 101 h 1662"/>
                    <a:gd name="T80" fmla="*/ 812 w 1278"/>
                    <a:gd name="T81" fmla="*/ 129 h 1662"/>
                    <a:gd name="T82" fmla="*/ 913 w 1278"/>
                    <a:gd name="T83" fmla="*/ 126 h 16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278" h="1662">
                      <a:moveTo>
                        <a:pt x="955" y="199"/>
                      </a:moveTo>
                      <a:lnTo>
                        <a:pt x="976" y="268"/>
                      </a:lnTo>
                      <a:lnTo>
                        <a:pt x="1015" y="374"/>
                      </a:lnTo>
                      <a:lnTo>
                        <a:pt x="1095" y="544"/>
                      </a:lnTo>
                      <a:lnTo>
                        <a:pt x="1124" y="565"/>
                      </a:lnTo>
                      <a:lnTo>
                        <a:pt x="1143" y="614"/>
                      </a:lnTo>
                      <a:lnTo>
                        <a:pt x="1206" y="611"/>
                      </a:lnTo>
                      <a:lnTo>
                        <a:pt x="1248" y="596"/>
                      </a:lnTo>
                      <a:lnTo>
                        <a:pt x="1277" y="596"/>
                      </a:lnTo>
                      <a:lnTo>
                        <a:pt x="1275" y="663"/>
                      </a:lnTo>
                      <a:lnTo>
                        <a:pt x="1264" y="699"/>
                      </a:lnTo>
                      <a:lnTo>
                        <a:pt x="1149" y="849"/>
                      </a:lnTo>
                      <a:lnTo>
                        <a:pt x="1045" y="1003"/>
                      </a:lnTo>
                      <a:lnTo>
                        <a:pt x="1047" y="1063"/>
                      </a:lnTo>
                      <a:lnTo>
                        <a:pt x="1076" y="1106"/>
                      </a:lnTo>
                      <a:lnTo>
                        <a:pt x="1061" y="1140"/>
                      </a:lnTo>
                      <a:lnTo>
                        <a:pt x="1070" y="1184"/>
                      </a:lnTo>
                      <a:lnTo>
                        <a:pt x="1061" y="1217"/>
                      </a:lnTo>
                      <a:lnTo>
                        <a:pt x="1036" y="1246"/>
                      </a:lnTo>
                      <a:lnTo>
                        <a:pt x="1015" y="1246"/>
                      </a:lnTo>
                      <a:lnTo>
                        <a:pt x="980" y="1295"/>
                      </a:lnTo>
                      <a:lnTo>
                        <a:pt x="948" y="1351"/>
                      </a:lnTo>
                      <a:lnTo>
                        <a:pt x="955" y="1413"/>
                      </a:lnTo>
                      <a:lnTo>
                        <a:pt x="923" y="1442"/>
                      </a:lnTo>
                      <a:lnTo>
                        <a:pt x="894" y="1506"/>
                      </a:lnTo>
                      <a:lnTo>
                        <a:pt x="860" y="1566"/>
                      </a:lnTo>
                      <a:lnTo>
                        <a:pt x="842" y="1589"/>
                      </a:lnTo>
                      <a:lnTo>
                        <a:pt x="825" y="1594"/>
                      </a:lnTo>
                      <a:lnTo>
                        <a:pt x="796" y="1633"/>
                      </a:lnTo>
                      <a:lnTo>
                        <a:pt x="747" y="1656"/>
                      </a:lnTo>
                      <a:lnTo>
                        <a:pt x="687" y="1661"/>
                      </a:lnTo>
                      <a:lnTo>
                        <a:pt x="653" y="1635"/>
                      </a:lnTo>
                      <a:lnTo>
                        <a:pt x="649" y="1609"/>
                      </a:lnTo>
                      <a:lnTo>
                        <a:pt x="643" y="1576"/>
                      </a:lnTo>
                      <a:lnTo>
                        <a:pt x="620" y="1558"/>
                      </a:lnTo>
                      <a:lnTo>
                        <a:pt x="601" y="1493"/>
                      </a:lnTo>
                      <a:lnTo>
                        <a:pt x="595" y="1462"/>
                      </a:lnTo>
                      <a:lnTo>
                        <a:pt x="592" y="1424"/>
                      </a:lnTo>
                      <a:lnTo>
                        <a:pt x="582" y="1395"/>
                      </a:lnTo>
                      <a:lnTo>
                        <a:pt x="580" y="1377"/>
                      </a:lnTo>
                      <a:lnTo>
                        <a:pt x="561" y="1349"/>
                      </a:lnTo>
                      <a:lnTo>
                        <a:pt x="540" y="1326"/>
                      </a:lnTo>
                      <a:lnTo>
                        <a:pt x="525" y="1287"/>
                      </a:lnTo>
                      <a:lnTo>
                        <a:pt x="515" y="1259"/>
                      </a:lnTo>
                      <a:lnTo>
                        <a:pt x="519" y="1212"/>
                      </a:lnTo>
                      <a:lnTo>
                        <a:pt x="551" y="1145"/>
                      </a:lnTo>
                      <a:lnTo>
                        <a:pt x="557" y="1070"/>
                      </a:lnTo>
                      <a:lnTo>
                        <a:pt x="534" y="985"/>
                      </a:lnTo>
                      <a:lnTo>
                        <a:pt x="500" y="952"/>
                      </a:lnTo>
                      <a:lnTo>
                        <a:pt x="477" y="905"/>
                      </a:lnTo>
                      <a:lnTo>
                        <a:pt x="486" y="833"/>
                      </a:lnTo>
                      <a:lnTo>
                        <a:pt x="469" y="779"/>
                      </a:lnTo>
                      <a:lnTo>
                        <a:pt x="429" y="774"/>
                      </a:lnTo>
                      <a:lnTo>
                        <a:pt x="387" y="732"/>
                      </a:lnTo>
                      <a:lnTo>
                        <a:pt x="335" y="709"/>
                      </a:lnTo>
                      <a:lnTo>
                        <a:pt x="281" y="745"/>
                      </a:lnTo>
                      <a:lnTo>
                        <a:pt x="138" y="735"/>
                      </a:lnTo>
                      <a:lnTo>
                        <a:pt x="61" y="645"/>
                      </a:lnTo>
                      <a:lnTo>
                        <a:pt x="0" y="524"/>
                      </a:lnTo>
                      <a:lnTo>
                        <a:pt x="10" y="482"/>
                      </a:lnTo>
                      <a:lnTo>
                        <a:pt x="38" y="451"/>
                      </a:lnTo>
                      <a:lnTo>
                        <a:pt x="50" y="366"/>
                      </a:lnTo>
                      <a:lnTo>
                        <a:pt x="69" y="304"/>
                      </a:lnTo>
                      <a:lnTo>
                        <a:pt x="124" y="240"/>
                      </a:lnTo>
                      <a:lnTo>
                        <a:pt x="180" y="211"/>
                      </a:lnTo>
                      <a:lnTo>
                        <a:pt x="232" y="144"/>
                      </a:lnTo>
                      <a:lnTo>
                        <a:pt x="245" y="116"/>
                      </a:lnTo>
                      <a:lnTo>
                        <a:pt x="314" y="44"/>
                      </a:lnTo>
                      <a:lnTo>
                        <a:pt x="358" y="72"/>
                      </a:lnTo>
                      <a:lnTo>
                        <a:pt x="389" y="70"/>
                      </a:lnTo>
                      <a:lnTo>
                        <a:pt x="427" y="31"/>
                      </a:lnTo>
                      <a:lnTo>
                        <a:pt x="471" y="26"/>
                      </a:lnTo>
                      <a:lnTo>
                        <a:pt x="500" y="36"/>
                      </a:lnTo>
                      <a:lnTo>
                        <a:pt x="528" y="5"/>
                      </a:lnTo>
                      <a:lnTo>
                        <a:pt x="563" y="0"/>
                      </a:lnTo>
                      <a:lnTo>
                        <a:pt x="572" y="57"/>
                      </a:lnTo>
                      <a:lnTo>
                        <a:pt x="595" y="98"/>
                      </a:lnTo>
                      <a:lnTo>
                        <a:pt x="659" y="139"/>
                      </a:lnTo>
                      <a:lnTo>
                        <a:pt x="714" y="147"/>
                      </a:lnTo>
                      <a:lnTo>
                        <a:pt x="720" y="101"/>
                      </a:lnTo>
                      <a:lnTo>
                        <a:pt x="762" y="101"/>
                      </a:lnTo>
                      <a:lnTo>
                        <a:pt x="812" y="129"/>
                      </a:lnTo>
                      <a:lnTo>
                        <a:pt x="867" y="144"/>
                      </a:lnTo>
                      <a:lnTo>
                        <a:pt x="913" y="126"/>
                      </a:lnTo>
                      <a:lnTo>
                        <a:pt x="955" y="199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grpSp>
              <p:nvGrpSpPr>
                <p:cNvPr id="16" name="Group 8">
                  <a:extLst>
                    <a:ext uri="{FF2B5EF4-FFF2-40B4-BE49-F238E27FC236}">
                      <a16:creationId xmlns:a16="http://schemas.microsoft.com/office/drawing/2014/main" id="{5968A81F-E93F-E096-B465-2193F7510BB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7" y="1086"/>
                  <a:ext cx="566" cy="573"/>
                  <a:chOff x="837" y="1086"/>
                  <a:chExt cx="566" cy="573"/>
                </a:xfrm>
              </p:grpSpPr>
              <p:grpSp>
                <p:nvGrpSpPr>
                  <p:cNvPr id="19" name="Group 6">
                    <a:extLst>
                      <a:ext uri="{FF2B5EF4-FFF2-40B4-BE49-F238E27FC236}">
                        <a16:creationId xmlns:a16="http://schemas.microsoft.com/office/drawing/2014/main" id="{74AF8B0E-A5B7-272F-1C67-8FA0B143C59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62" y="1444"/>
                    <a:ext cx="175" cy="215"/>
                    <a:chOff x="1062" y="1444"/>
                    <a:chExt cx="175" cy="215"/>
                  </a:xfrm>
                </p:grpSpPr>
                <p:sp>
                  <p:nvSpPr>
                    <p:cNvPr id="21" name="Freeform 4">
                      <a:extLst>
                        <a:ext uri="{FF2B5EF4-FFF2-40B4-BE49-F238E27FC236}">
                          <a16:creationId xmlns:a16="http://schemas.microsoft.com/office/drawing/2014/main" id="{93ABCB61-413A-514B-2BF3-538DBE8CBA7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62" y="1521"/>
                      <a:ext cx="83" cy="123"/>
                    </a:xfrm>
                    <a:custGeom>
                      <a:avLst/>
                      <a:gdLst>
                        <a:gd name="T0" fmla="*/ 19 w 83"/>
                        <a:gd name="T1" fmla="*/ 37 h 123"/>
                        <a:gd name="T2" fmla="*/ 25 w 83"/>
                        <a:gd name="T3" fmla="*/ 24 h 123"/>
                        <a:gd name="T4" fmla="*/ 40 w 83"/>
                        <a:gd name="T5" fmla="*/ 24 h 123"/>
                        <a:gd name="T6" fmla="*/ 61 w 83"/>
                        <a:gd name="T7" fmla="*/ 0 h 123"/>
                        <a:gd name="T8" fmla="*/ 67 w 83"/>
                        <a:gd name="T9" fmla="*/ 16 h 123"/>
                        <a:gd name="T10" fmla="*/ 78 w 83"/>
                        <a:gd name="T11" fmla="*/ 16 h 123"/>
                        <a:gd name="T12" fmla="*/ 82 w 83"/>
                        <a:gd name="T13" fmla="*/ 24 h 123"/>
                        <a:gd name="T14" fmla="*/ 76 w 83"/>
                        <a:gd name="T15" fmla="*/ 37 h 123"/>
                        <a:gd name="T16" fmla="*/ 67 w 83"/>
                        <a:gd name="T17" fmla="*/ 42 h 123"/>
                        <a:gd name="T18" fmla="*/ 67 w 83"/>
                        <a:gd name="T19" fmla="*/ 53 h 123"/>
                        <a:gd name="T20" fmla="*/ 65 w 83"/>
                        <a:gd name="T21" fmla="*/ 58 h 123"/>
                        <a:gd name="T22" fmla="*/ 63 w 83"/>
                        <a:gd name="T23" fmla="*/ 66 h 123"/>
                        <a:gd name="T24" fmla="*/ 67 w 83"/>
                        <a:gd name="T25" fmla="*/ 77 h 123"/>
                        <a:gd name="T26" fmla="*/ 61 w 83"/>
                        <a:gd name="T27" fmla="*/ 88 h 123"/>
                        <a:gd name="T28" fmla="*/ 55 w 83"/>
                        <a:gd name="T29" fmla="*/ 93 h 123"/>
                        <a:gd name="T30" fmla="*/ 48 w 83"/>
                        <a:gd name="T31" fmla="*/ 93 h 123"/>
                        <a:gd name="T32" fmla="*/ 46 w 83"/>
                        <a:gd name="T33" fmla="*/ 95 h 123"/>
                        <a:gd name="T34" fmla="*/ 44 w 83"/>
                        <a:gd name="T35" fmla="*/ 103 h 123"/>
                        <a:gd name="T36" fmla="*/ 34 w 83"/>
                        <a:gd name="T37" fmla="*/ 106 h 123"/>
                        <a:gd name="T38" fmla="*/ 32 w 83"/>
                        <a:gd name="T39" fmla="*/ 103 h 123"/>
                        <a:gd name="T40" fmla="*/ 23 w 83"/>
                        <a:gd name="T41" fmla="*/ 111 h 123"/>
                        <a:gd name="T42" fmla="*/ 21 w 83"/>
                        <a:gd name="T43" fmla="*/ 114 h 123"/>
                        <a:gd name="T44" fmla="*/ 11 w 83"/>
                        <a:gd name="T45" fmla="*/ 122 h 123"/>
                        <a:gd name="T46" fmla="*/ 6 w 83"/>
                        <a:gd name="T47" fmla="*/ 122 h 123"/>
                        <a:gd name="T48" fmla="*/ 4 w 83"/>
                        <a:gd name="T49" fmla="*/ 117 h 123"/>
                        <a:gd name="T50" fmla="*/ 2 w 83"/>
                        <a:gd name="T51" fmla="*/ 103 h 123"/>
                        <a:gd name="T52" fmla="*/ 0 w 83"/>
                        <a:gd name="T53" fmla="*/ 101 h 123"/>
                        <a:gd name="T54" fmla="*/ 0 w 83"/>
                        <a:gd name="T55" fmla="*/ 90 h 123"/>
                        <a:gd name="T56" fmla="*/ 6 w 83"/>
                        <a:gd name="T57" fmla="*/ 85 h 123"/>
                        <a:gd name="T58" fmla="*/ 13 w 83"/>
                        <a:gd name="T59" fmla="*/ 80 h 123"/>
                        <a:gd name="T60" fmla="*/ 17 w 83"/>
                        <a:gd name="T61" fmla="*/ 69 h 123"/>
                        <a:gd name="T62" fmla="*/ 23 w 83"/>
                        <a:gd name="T63" fmla="*/ 69 h 123"/>
                        <a:gd name="T64" fmla="*/ 27 w 83"/>
                        <a:gd name="T65" fmla="*/ 72 h 123"/>
                        <a:gd name="T66" fmla="*/ 34 w 83"/>
                        <a:gd name="T67" fmla="*/ 69 h 123"/>
                        <a:gd name="T68" fmla="*/ 27 w 83"/>
                        <a:gd name="T69" fmla="*/ 66 h 123"/>
                        <a:gd name="T70" fmla="*/ 19 w 83"/>
                        <a:gd name="T71" fmla="*/ 37 h 12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</a:cxnLst>
                      <a:rect l="0" t="0" r="r" b="b"/>
                      <a:pathLst>
                        <a:path w="83" h="123">
                          <a:moveTo>
                            <a:pt x="19" y="37"/>
                          </a:moveTo>
                          <a:lnTo>
                            <a:pt x="25" y="24"/>
                          </a:lnTo>
                          <a:lnTo>
                            <a:pt x="40" y="24"/>
                          </a:lnTo>
                          <a:lnTo>
                            <a:pt x="61" y="0"/>
                          </a:lnTo>
                          <a:lnTo>
                            <a:pt x="67" y="16"/>
                          </a:lnTo>
                          <a:lnTo>
                            <a:pt x="78" y="16"/>
                          </a:lnTo>
                          <a:lnTo>
                            <a:pt x="82" y="24"/>
                          </a:lnTo>
                          <a:lnTo>
                            <a:pt x="76" y="37"/>
                          </a:lnTo>
                          <a:lnTo>
                            <a:pt x="67" y="42"/>
                          </a:lnTo>
                          <a:lnTo>
                            <a:pt x="67" y="53"/>
                          </a:lnTo>
                          <a:lnTo>
                            <a:pt x="65" y="58"/>
                          </a:lnTo>
                          <a:lnTo>
                            <a:pt x="63" y="66"/>
                          </a:lnTo>
                          <a:lnTo>
                            <a:pt x="67" y="77"/>
                          </a:lnTo>
                          <a:lnTo>
                            <a:pt x="61" y="88"/>
                          </a:lnTo>
                          <a:lnTo>
                            <a:pt x="55" y="93"/>
                          </a:lnTo>
                          <a:lnTo>
                            <a:pt x="48" y="93"/>
                          </a:lnTo>
                          <a:lnTo>
                            <a:pt x="46" y="95"/>
                          </a:lnTo>
                          <a:lnTo>
                            <a:pt x="44" y="103"/>
                          </a:lnTo>
                          <a:lnTo>
                            <a:pt x="34" y="106"/>
                          </a:lnTo>
                          <a:lnTo>
                            <a:pt x="32" y="103"/>
                          </a:lnTo>
                          <a:lnTo>
                            <a:pt x="23" y="111"/>
                          </a:lnTo>
                          <a:lnTo>
                            <a:pt x="21" y="114"/>
                          </a:lnTo>
                          <a:lnTo>
                            <a:pt x="11" y="122"/>
                          </a:lnTo>
                          <a:lnTo>
                            <a:pt x="6" y="122"/>
                          </a:lnTo>
                          <a:lnTo>
                            <a:pt x="4" y="117"/>
                          </a:lnTo>
                          <a:lnTo>
                            <a:pt x="2" y="103"/>
                          </a:lnTo>
                          <a:lnTo>
                            <a:pt x="0" y="101"/>
                          </a:lnTo>
                          <a:lnTo>
                            <a:pt x="0" y="90"/>
                          </a:lnTo>
                          <a:lnTo>
                            <a:pt x="6" y="85"/>
                          </a:lnTo>
                          <a:lnTo>
                            <a:pt x="13" y="80"/>
                          </a:lnTo>
                          <a:lnTo>
                            <a:pt x="17" y="69"/>
                          </a:lnTo>
                          <a:lnTo>
                            <a:pt x="23" y="69"/>
                          </a:lnTo>
                          <a:lnTo>
                            <a:pt x="27" y="72"/>
                          </a:lnTo>
                          <a:lnTo>
                            <a:pt x="34" y="69"/>
                          </a:lnTo>
                          <a:lnTo>
                            <a:pt x="27" y="66"/>
                          </a:lnTo>
                          <a:lnTo>
                            <a:pt x="19" y="37"/>
                          </a:lnTo>
                        </a:path>
                      </a:pathLst>
                    </a:custGeom>
                    <a:solidFill>
                      <a:srgbClr val="EAEAEA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71842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22" name="Freeform 5">
                      <a:extLst>
                        <a:ext uri="{FF2B5EF4-FFF2-40B4-BE49-F238E27FC236}">
                          <a16:creationId xmlns:a16="http://schemas.microsoft.com/office/drawing/2014/main" id="{3914BB80-6CE8-264D-8E15-A90015200AF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38" y="1444"/>
                      <a:ext cx="99" cy="215"/>
                    </a:xfrm>
                    <a:custGeom>
                      <a:avLst/>
                      <a:gdLst>
                        <a:gd name="T0" fmla="*/ 38 w 99"/>
                        <a:gd name="T1" fmla="*/ 23 h 215"/>
                        <a:gd name="T2" fmla="*/ 60 w 99"/>
                        <a:gd name="T3" fmla="*/ 21 h 215"/>
                        <a:gd name="T4" fmla="*/ 69 w 99"/>
                        <a:gd name="T5" fmla="*/ 13 h 215"/>
                        <a:gd name="T6" fmla="*/ 79 w 99"/>
                        <a:gd name="T7" fmla="*/ 5 h 215"/>
                        <a:gd name="T8" fmla="*/ 98 w 99"/>
                        <a:gd name="T9" fmla="*/ 3 h 215"/>
                        <a:gd name="T10" fmla="*/ 92 w 99"/>
                        <a:gd name="T11" fmla="*/ 21 h 215"/>
                        <a:gd name="T12" fmla="*/ 83 w 99"/>
                        <a:gd name="T13" fmla="*/ 26 h 215"/>
                        <a:gd name="T14" fmla="*/ 71 w 99"/>
                        <a:gd name="T15" fmla="*/ 41 h 215"/>
                        <a:gd name="T16" fmla="*/ 85 w 99"/>
                        <a:gd name="T17" fmla="*/ 41 h 215"/>
                        <a:gd name="T18" fmla="*/ 98 w 99"/>
                        <a:gd name="T19" fmla="*/ 41 h 215"/>
                        <a:gd name="T20" fmla="*/ 90 w 99"/>
                        <a:gd name="T21" fmla="*/ 59 h 215"/>
                        <a:gd name="T22" fmla="*/ 75 w 99"/>
                        <a:gd name="T23" fmla="*/ 67 h 215"/>
                        <a:gd name="T24" fmla="*/ 73 w 99"/>
                        <a:gd name="T25" fmla="*/ 80 h 215"/>
                        <a:gd name="T26" fmla="*/ 85 w 99"/>
                        <a:gd name="T27" fmla="*/ 98 h 215"/>
                        <a:gd name="T28" fmla="*/ 92 w 99"/>
                        <a:gd name="T29" fmla="*/ 116 h 215"/>
                        <a:gd name="T30" fmla="*/ 98 w 99"/>
                        <a:gd name="T31" fmla="*/ 139 h 215"/>
                        <a:gd name="T32" fmla="*/ 94 w 99"/>
                        <a:gd name="T33" fmla="*/ 168 h 215"/>
                        <a:gd name="T34" fmla="*/ 83 w 99"/>
                        <a:gd name="T35" fmla="*/ 180 h 215"/>
                        <a:gd name="T36" fmla="*/ 92 w 99"/>
                        <a:gd name="T37" fmla="*/ 201 h 215"/>
                        <a:gd name="T38" fmla="*/ 69 w 99"/>
                        <a:gd name="T39" fmla="*/ 201 h 215"/>
                        <a:gd name="T40" fmla="*/ 56 w 99"/>
                        <a:gd name="T41" fmla="*/ 199 h 215"/>
                        <a:gd name="T42" fmla="*/ 38 w 99"/>
                        <a:gd name="T43" fmla="*/ 206 h 215"/>
                        <a:gd name="T44" fmla="*/ 27 w 99"/>
                        <a:gd name="T45" fmla="*/ 209 h 215"/>
                        <a:gd name="T46" fmla="*/ 15 w 99"/>
                        <a:gd name="T47" fmla="*/ 211 h 215"/>
                        <a:gd name="T48" fmla="*/ 4 w 99"/>
                        <a:gd name="T49" fmla="*/ 204 h 215"/>
                        <a:gd name="T50" fmla="*/ 0 w 99"/>
                        <a:gd name="T51" fmla="*/ 191 h 215"/>
                        <a:gd name="T52" fmla="*/ 10 w 99"/>
                        <a:gd name="T53" fmla="*/ 178 h 215"/>
                        <a:gd name="T54" fmla="*/ 25 w 99"/>
                        <a:gd name="T55" fmla="*/ 175 h 215"/>
                        <a:gd name="T56" fmla="*/ 17 w 99"/>
                        <a:gd name="T57" fmla="*/ 168 h 215"/>
                        <a:gd name="T58" fmla="*/ 17 w 99"/>
                        <a:gd name="T59" fmla="*/ 155 h 215"/>
                        <a:gd name="T60" fmla="*/ 29 w 99"/>
                        <a:gd name="T61" fmla="*/ 147 h 215"/>
                        <a:gd name="T62" fmla="*/ 40 w 99"/>
                        <a:gd name="T63" fmla="*/ 144 h 215"/>
                        <a:gd name="T64" fmla="*/ 46 w 99"/>
                        <a:gd name="T65" fmla="*/ 121 h 215"/>
                        <a:gd name="T66" fmla="*/ 52 w 99"/>
                        <a:gd name="T67" fmla="*/ 98 h 215"/>
                        <a:gd name="T68" fmla="*/ 42 w 99"/>
                        <a:gd name="T69" fmla="*/ 83 h 215"/>
                        <a:gd name="T70" fmla="*/ 21 w 99"/>
                        <a:gd name="T71" fmla="*/ 77 h 215"/>
                        <a:gd name="T72" fmla="*/ 31 w 99"/>
                        <a:gd name="T73" fmla="*/ 31 h 2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</a:cxnLst>
                      <a:rect l="0" t="0" r="r" b="b"/>
                      <a:pathLst>
                        <a:path w="99" h="215">
                          <a:moveTo>
                            <a:pt x="31" y="31"/>
                          </a:moveTo>
                          <a:lnTo>
                            <a:pt x="38" y="23"/>
                          </a:lnTo>
                          <a:lnTo>
                            <a:pt x="56" y="26"/>
                          </a:lnTo>
                          <a:lnTo>
                            <a:pt x="60" y="21"/>
                          </a:lnTo>
                          <a:lnTo>
                            <a:pt x="65" y="13"/>
                          </a:lnTo>
                          <a:lnTo>
                            <a:pt x="69" y="13"/>
                          </a:lnTo>
                          <a:lnTo>
                            <a:pt x="73" y="10"/>
                          </a:lnTo>
                          <a:lnTo>
                            <a:pt x="79" y="5"/>
                          </a:lnTo>
                          <a:lnTo>
                            <a:pt x="88" y="0"/>
                          </a:lnTo>
                          <a:lnTo>
                            <a:pt x="98" y="3"/>
                          </a:lnTo>
                          <a:lnTo>
                            <a:pt x="96" y="13"/>
                          </a:lnTo>
                          <a:lnTo>
                            <a:pt x="92" y="21"/>
                          </a:lnTo>
                          <a:lnTo>
                            <a:pt x="88" y="23"/>
                          </a:lnTo>
                          <a:lnTo>
                            <a:pt x="83" y="26"/>
                          </a:lnTo>
                          <a:lnTo>
                            <a:pt x="71" y="31"/>
                          </a:lnTo>
                          <a:lnTo>
                            <a:pt x="71" y="41"/>
                          </a:lnTo>
                          <a:lnTo>
                            <a:pt x="73" y="46"/>
                          </a:lnTo>
                          <a:lnTo>
                            <a:pt x="85" y="41"/>
                          </a:lnTo>
                          <a:lnTo>
                            <a:pt x="96" y="36"/>
                          </a:lnTo>
                          <a:lnTo>
                            <a:pt x="98" y="41"/>
                          </a:lnTo>
                          <a:lnTo>
                            <a:pt x="98" y="57"/>
                          </a:lnTo>
                          <a:lnTo>
                            <a:pt x="90" y="59"/>
                          </a:lnTo>
                          <a:lnTo>
                            <a:pt x="81" y="59"/>
                          </a:lnTo>
                          <a:lnTo>
                            <a:pt x="75" y="67"/>
                          </a:lnTo>
                          <a:lnTo>
                            <a:pt x="73" y="72"/>
                          </a:lnTo>
                          <a:lnTo>
                            <a:pt x="73" y="80"/>
                          </a:lnTo>
                          <a:lnTo>
                            <a:pt x="79" y="90"/>
                          </a:lnTo>
                          <a:lnTo>
                            <a:pt x="85" y="98"/>
                          </a:lnTo>
                          <a:lnTo>
                            <a:pt x="90" y="106"/>
                          </a:lnTo>
                          <a:lnTo>
                            <a:pt x="92" y="116"/>
                          </a:lnTo>
                          <a:lnTo>
                            <a:pt x="94" y="126"/>
                          </a:lnTo>
                          <a:lnTo>
                            <a:pt x="98" y="139"/>
                          </a:lnTo>
                          <a:lnTo>
                            <a:pt x="98" y="157"/>
                          </a:lnTo>
                          <a:lnTo>
                            <a:pt x="94" y="168"/>
                          </a:lnTo>
                          <a:lnTo>
                            <a:pt x="85" y="175"/>
                          </a:lnTo>
                          <a:lnTo>
                            <a:pt x="83" y="180"/>
                          </a:lnTo>
                          <a:lnTo>
                            <a:pt x="88" y="191"/>
                          </a:lnTo>
                          <a:lnTo>
                            <a:pt x="92" y="201"/>
                          </a:lnTo>
                          <a:lnTo>
                            <a:pt x="79" y="201"/>
                          </a:lnTo>
                          <a:lnTo>
                            <a:pt x="69" y="201"/>
                          </a:lnTo>
                          <a:lnTo>
                            <a:pt x="65" y="199"/>
                          </a:lnTo>
                          <a:lnTo>
                            <a:pt x="56" y="199"/>
                          </a:lnTo>
                          <a:lnTo>
                            <a:pt x="46" y="201"/>
                          </a:lnTo>
                          <a:lnTo>
                            <a:pt x="38" y="206"/>
                          </a:lnTo>
                          <a:lnTo>
                            <a:pt x="31" y="206"/>
                          </a:lnTo>
                          <a:lnTo>
                            <a:pt x="27" y="209"/>
                          </a:lnTo>
                          <a:lnTo>
                            <a:pt x="17" y="214"/>
                          </a:lnTo>
                          <a:lnTo>
                            <a:pt x="15" y="211"/>
                          </a:lnTo>
                          <a:lnTo>
                            <a:pt x="10" y="206"/>
                          </a:lnTo>
                          <a:lnTo>
                            <a:pt x="4" y="204"/>
                          </a:lnTo>
                          <a:lnTo>
                            <a:pt x="0" y="201"/>
                          </a:lnTo>
                          <a:lnTo>
                            <a:pt x="0" y="191"/>
                          </a:lnTo>
                          <a:lnTo>
                            <a:pt x="4" y="178"/>
                          </a:lnTo>
                          <a:lnTo>
                            <a:pt x="10" y="178"/>
                          </a:lnTo>
                          <a:lnTo>
                            <a:pt x="17" y="175"/>
                          </a:lnTo>
                          <a:lnTo>
                            <a:pt x="25" y="175"/>
                          </a:lnTo>
                          <a:lnTo>
                            <a:pt x="25" y="173"/>
                          </a:lnTo>
                          <a:lnTo>
                            <a:pt x="17" y="168"/>
                          </a:lnTo>
                          <a:lnTo>
                            <a:pt x="17" y="160"/>
                          </a:lnTo>
                          <a:lnTo>
                            <a:pt x="17" y="155"/>
                          </a:lnTo>
                          <a:lnTo>
                            <a:pt x="25" y="150"/>
                          </a:lnTo>
                          <a:lnTo>
                            <a:pt x="29" y="147"/>
                          </a:lnTo>
                          <a:lnTo>
                            <a:pt x="33" y="144"/>
                          </a:lnTo>
                          <a:lnTo>
                            <a:pt x="40" y="144"/>
                          </a:lnTo>
                          <a:lnTo>
                            <a:pt x="44" y="142"/>
                          </a:lnTo>
                          <a:lnTo>
                            <a:pt x="46" y="121"/>
                          </a:lnTo>
                          <a:lnTo>
                            <a:pt x="52" y="106"/>
                          </a:lnTo>
                          <a:lnTo>
                            <a:pt x="52" y="98"/>
                          </a:lnTo>
                          <a:lnTo>
                            <a:pt x="38" y="95"/>
                          </a:lnTo>
                          <a:lnTo>
                            <a:pt x="42" y="83"/>
                          </a:lnTo>
                          <a:lnTo>
                            <a:pt x="31" y="75"/>
                          </a:lnTo>
                          <a:lnTo>
                            <a:pt x="21" y="77"/>
                          </a:lnTo>
                          <a:lnTo>
                            <a:pt x="33" y="59"/>
                          </a:lnTo>
                          <a:lnTo>
                            <a:pt x="31" y="31"/>
                          </a:lnTo>
                        </a:path>
                      </a:pathLst>
                    </a:custGeom>
                    <a:solidFill>
                      <a:srgbClr val="EAEAEA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71842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sp>
                <p:nvSpPr>
                  <p:cNvPr id="20" name="Freeform 7">
                    <a:extLst>
                      <a:ext uri="{FF2B5EF4-FFF2-40B4-BE49-F238E27FC236}">
                        <a16:creationId xmlns:a16="http://schemas.microsoft.com/office/drawing/2014/main" id="{07C8B05D-418D-981D-5A68-A3ED27D4B86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37" y="1086"/>
                    <a:ext cx="566" cy="360"/>
                  </a:xfrm>
                  <a:custGeom>
                    <a:avLst/>
                    <a:gdLst>
                      <a:gd name="T0" fmla="*/ 36 w 566"/>
                      <a:gd name="T1" fmla="*/ 351 h 360"/>
                      <a:gd name="T2" fmla="*/ 57 w 566"/>
                      <a:gd name="T3" fmla="*/ 325 h 360"/>
                      <a:gd name="T4" fmla="*/ 69 w 566"/>
                      <a:gd name="T5" fmla="*/ 318 h 360"/>
                      <a:gd name="T6" fmla="*/ 88 w 566"/>
                      <a:gd name="T7" fmla="*/ 310 h 360"/>
                      <a:gd name="T8" fmla="*/ 103 w 566"/>
                      <a:gd name="T9" fmla="*/ 310 h 360"/>
                      <a:gd name="T10" fmla="*/ 115 w 566"/>
                      <a:gd name="T11" fmla="*/ 300 h 360"/>
                      <a:gd name="T12" fmla="*/ 130 w 566"/>
                      <a:gd name="T13" fmla="*/ 284 h 360"/>
                      <a:gd name="T14" fmla="*/ 144 w 566"/>
                      <a:gd name="T15" fmla="*/ 276 h 360"/>
                      <a:gd name="T16" fmla="*/ 159 w 566"/>
                      <a:gd name="T17" fmla="*/ 269 h 360"/>
                      <a:gd name="T18" fmla="*/ 176 w 566"/>
                      <a:gd name="T19" fmla="*/ 258 h 360"/>
                      <a:gd name="T20" fmla="*/ 197 w 566"/>
                      <a:gd name="T21" fmla="*/ 253 h 360"/>
                      <a:gd name="T22" fmla="*/ 230 w 566"/>
                      <a:gd name="T23" fmla="*/ 258 h 360"/>
                      <a:gd name="T24" fmla="*/ 257 w 566"/>
                      <a:gd name="T25" fmla="*/ 248 h 360"/>
                      <a:gd name="T26" fmla="*/ 272 w 566"/>
                      <a:gd name="T27" fmla="*/ 222 h 360"/>
                      <a:gd name="T28" fmla="*/ 291 w 566"/>
                      <a:gd name="T29" fmla="*/ 201 h 360"/>
                      <a:gd name="T30" fmla="*/ 303 w 566"/>
                      <a:gd name="T31" fmla="*/ 183 h 360"/>
                      <a:gd name="T32" fmla="*/ 314 w 566"/>
                      <a:gd name="T33" fmla="*/ 168 h 360"/>
                      <a:gd name="T34" fmla="*/ 339 w 566"/>
                      <a:gd name="T35" fmla="*/ 152 h 360"/>
                      <a:gd name="T36" fmla="*/ 335 w 566"/>
                      <a:gd name="T37" fmla="*/ 173 h 360"/>
                      <a:gd name="T38" fmla="*/ 354 w 566"/>
                      <a:gd name="T39" fmla="*/ 183 h 360"/>
                      <a:gd name="T40" fmla="*/ 370 w 566"/>
                      <a:gd name="T41" fmla="*/ 176 h 360"/>
                      <a:gd name="T42" fmla="*/ 377 w 566"/>
                      <a:gd name="T43" fmla="*/ 160 h 360"/>
                      <a:gd name="T44" fmla="*/ 383 w 566"/>
                      <a:gd name="T45" fmla="*/ 145 h 360"/>
                      <a:gd name="T46" fmla="*/ 393 w 566"/>
                      <a:gd name="T47" fmla="*/ 129 h 360"/>
                      <a:gd name="T48" fmla="*/ 425 w 566"/>
                      <a:gd name="T49" fmla="*/ 129 h 360"/>
                      <a:gd name="T50" fmla="*/ 456 w 566"/>
                      <a:gd name="T51" fmla="*/ 103 h 360"/>
                      <a:gd name="T52" fmla="*/ 488 w 566"/>
                      <a:gd name="T53" fmla="*/ 85 h 360"/>
                      <a:gd name="T54" fmla="*/ 521 w 566"/>
                      <a:gd name="T55" fmla="*/ 41 h 360"/>
                      <a:gd name="T56" fmla="*/ 550 w 566"/>
                      <a:gd name="T57" fmla="*/ 21 h 360"/>
                      <a:gd name="T58" fmla="*/ 540 w 566"/>
                      <a:gd name="T59" fmla="*/ 0 h 360"/>
                      <a:gd name="T60" fmla="*/ 490 w 566"/>
                      <a:gd name="T61" fmla="*/ 13 h 360"/>
                      <a:gd name="T62" fmla="*/ 456 w 566"/>
                      <a:gd name="T63" fmla="*/ 26 h 360"/>
                      <a:gd name="T64" fmla="*/ 421 w 566"/>
                      <a:gd name="T65" fmla="*/ 34 h 360"/>
                      <a:gd name="T66" fmla="*/ 377 w 566"/>
                      <a:gd name="T67" fmla="*/ 54 h 360"/>
                      <a:gd name="T68" fmla="*/ 339 w 566"/>
                      <a:gd name="T69" fmla="*/ 67 h 360"/>
                      <a:gd name="T70" fmla="*/ 299 w 566"/>
                      <a:gd name="T71" fmla="*/ 85 h 360"/>
                      <a:gd name="T72" fmla="*/ 272 w 566"/>
                      <a:gd name="T73" fmla="*/ 111 h 360"/>
                      <a:gd name="T74" fmla="*/ 249 w 566"/>
                      <a:gd name="T75" fmla="*/ 129 h 360"/>
                      <a:gd name="T76" fmla="*/ 203 w 566"/>
                      <a:gd name="T77" fmla="*/ 160 h 360"/>
                      <a:gd name="T78" fmla="*/ 157 w 566"/>
                      <a:gd name="T79" fmla="*/ 199 h 360"/>
                      <a:gd name="T80" fmla="*/ 117 w 566"/>
                      <a:gd name="T81" fmla="*/ 227 h 360"/>
                      <a:gd name="T82" fmla="*/ 86 w 566"/>
                      <a:gd name="T83" fmla="*/ 266 h 360"/>
                      <a:gd name="T84" fmla="*/ 52 w 566"/>
                      <a:gd name="T85" fmla="*/ 292 h 360"/>
                      <a:gd name="T86" fmla="*/ 0 w 566"/>
                      <a:gd name="T87" fmla="*/ 359 h 36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566" h="360">
                        <a:moveTo>
                          <a:pt x="0" y="359"/>
                        </a:moveTo>
                        <a:lnTo>
                          <a:pt x="36" y="351"/>
                        </a:lnTo>
                        <a:lnTo>
                          <a:pt x="48" y="336"/>
                        </a:lnTo>
                        <a:lnTo>
                          <a:pt x="57" y="325"/>
                        </a:lnTo>
                        <a:lnTo>
                          <a:pt x="61" y="318"/>
                        </a:lnTo>
                        <a:lnTo>
                          <a:pt x="69" y="318"/>
                        </a:lnTo>
                        <a:lnTo>
                          <a:pt x="77" y="310"/>
                        </a:lnTo>
                        <a:lnTo>
                          <a:pt x="88" y="310"/>
                        </a:lnTo>
                        <a:lnTo>
                          <a:pt x="94" y="310"/>
                        </a:lnTo>
                        <a:lnTo>
                          <a:pt x="103" y="310"/>
                        </a:lnTo>
                        <a:lnTo>
                          <a:pt x="107" y="310"/>
                        </a:lnTo>
                        <a:lnTo>
                          <a:pt x="115" y="300"/>
                        </a:lnTo>
                        <a:lnTo>
                          <a:pt x="119" y="292"/>
                        </a:lnTo>
                        <a:lnTo>
                          <a:pt x="130" y="284"/>
                        </a:lnTo>
                        <a:lnTo>
                          <a:pt x="138" y="282"/>
                        </a:lnTo>
                        <a:lnTo>
                          <a:pt x="144" y="276"/>
                        </a:lnTo>
                        <a:lnTo>
                          <a:pt x="153" y="274"/>
                        </a:lnTo>
                        <a:lnTo>
                          <a:pt x="159" y="269"/>
                        </a:lnTo>
                        <a:lnTo>
                          <a:pt x="167" y="263"/>
                        </a:lnTo>
                        <a:lnTo>
                          <a:pt x="176" y="258"/>
                        </a:lnTo>
                        <a:lnTo>
                          <a:pt x="186" y="251"/>
                        </a:lnTo>
                        <a:lnTo>
                          <a:pt x="197" y="253"/>
                        </a:lnTo>
                        <a:lnTo>
                          <a:pt x="213" y="258"/>
                        </a:lnTo>
                        <a:lnTo>
                          <a:pt x="230" y="258"/>
                        </a:lnTo>
                        <a:lnTo>
                          <a:pt x="249" y="251"/>
                        </a:lnTo>
                        <a:lnTo>
                          <a:pt x="257" y="248"/>
                        </a:lnTo>
                        <a:lnTo>
                          <a:pt x="264" y="232"/>
                        </a:lnTo>
                        <a:lnTo>
                          <a:pt x="272" y="222"/>
                        </a:lnTo>
                        <a:lnTo>
                          <a:pt x="287" y="209"/>
                        </a:lnTo>
                        <a:lnTo>
                          <a:pt x="291" y="201"/>
                        </a:lnTo>
                        <a:lnTo>
                          <a:pt x="291" y="191"/>
                        </a:lnTo>
                        <a:lnTo>
                          <a:pt x="303" y="183"/>
                        </a:lnTo>
                        <a:lnTo>
                          <a:pt x="310" y="176"/>
                        </a:lnTo>
                        <a:lnTo>
                          <a:pt x="314" y="168"/>
                        </a:lnTo>
                        <a:lnTo>
                          <a:pt x="318" y="168"/>
                        </a:lnTo>
                        <a:lnTo>
                          <a:pt x="339" y="152"/>
                        </a:lnTo>
                        <a:lnTo>
                          <a:pt x="339" y="168"/>
                        </a:lnTo>
                        <a:lnTo>
                          <a:pt x="335" y="173"/>
                        </a:lnTo>
                        <a:lnTo>
                          <a:pt x="339" y="181"/>
                        </a:lnTo>
                        <a:lnTo>
                          <a:pt x="354" y="183"/>
                        </a:lnTo>
                        <a:lnTo>
                          <a:pt x="362" y="183"/>
                        </a:lnTo>
                        <a:lnTo>
                          <a:pt x="370" y="176"/>
                        </a:lnTo>
                        <a:lnTo>
                          <a:pt x="377" y="168"/>
                        </a:lnTo>
                        <a:lnTo>
                          <a:pt x="377" y="160"/>
                        </a:lnTo>
                        <a:lnTo>
                          <a:pt x="383" y="152"/>
                        </a:lnTo>
                        <a:lnTo>
                          <a:pt x="383" y="145"/>
                        </a:lnTo>
                        <a:lnTo>
                          <a:pt x="389" y="134"/>
                        </a:lnTo>
                        <a:lnTo>
                          <a:pt x="393" y="129"/>
                        </a:lnTo>
                        <a:lnTo>
                          <a:pt x="404" y="129"/>
                        </a:lnTo>
                        <a:lnTo>
                          <a:pt x="425" y="129"/>
                        </a:lnTo>
                        <a:lnTo>
                          <a:pt x="442" y="119"/>
                        </a:lnTo>
                        <a:lnTo>
                          <a:pt x="456" y="103"/>
                        </a:lnTo>
                        <a:lnTo>
                          <a:pt x="473" y="98"/>
                        </a:lnTo>
                        <a:lnTo>
                          <a:pt x="488" y="85"/>
                        </a:lnTo>
                        <a:lnTo>
                          <a:pt x="498" y="65"/>
                        </a:lnTo>
                        <a:lnTo>
                          <a:pt x="521" y="41"/>
                        </a:lnTo>
                        <a:lnTo>
                          <a:pt x="536" y="31"/>
                        </a:lnTo>
                        <a:lnTo>
                          <a:pt x="550" y="21"/>
                        </a:lnTo>
                        <a:lnTo>
                          <a:pt x="565" y="8"/>
                        </a:lnTo>
                        <a:lnTo>
                          <a:pt x="540" y="0"/>
                        </a:lnTo>
                        <a:lnTo>
                          <a:pt x="515" y="0"/>
                        </a:lnTo>
                        <a:lnTo>
                          <a:pt x="490" y="13"/>
                        </a:lnTo>
                        <a:lnTo>
                          <a:pt x="477" y="21"/>
                        </a:lnTo>
                        <a:lnTo>
                          <a:pt x="456" y="26"/>
                        </a:lnTo>
                        <a:lnTo>
                          <a:pt x="433" y="28"/>
                        </a:lnTo>
                        <a:lnTo>
                          <a:pt x="421" y="34"/>
                        </a:lnTo>
                        <a:lnTo>
                          <a:pt x="393" y="46"/>
                        </a:lnTo>
                        <a:lnTo>
                          <a:pt x="377" y="54"/>
                        </a:lnTo>
                        <a:lnTo>
                          <a:pt x="360" y="62"/>
                        </a:lnTo>
                        <a:lnTo>
                          <a:pt x="339" y="67"/>
                        </a:lnTo>
                        <a:lnTo>
                          <a:pt x="318" y="75"/>
                        </a:lnTo>
                        <a:lnTo>
                          <a:pt x="299" y="85"/>
                        </a:lnTo>
                        <a:lnTo>
                          <a:pt x="285" y="98"/>
                        </a:lnTo>
                        <a:lnTo>
                          <a:pt x="272" y="111"/>
                        </a:lnTo>
                        <a:lnTo>
                          <a:pt x="259" y="121"/>
                        </a:lnTo>
                        <a:lnTo>
                          <a:pt x="249" y="129"/>
                        </a:lnTo>
                        <a:lnTo>
                          <a:pt x="226" y="145"/>
                        </a:lnTo>
                        <a:lnTo>
                          <a:pt x="203" y="160"/>
                        </a:lnTo>
                        <a:lnTo>
                          <a:pt x="176" y="176"/>
                        </a:lnTo>
                        <a:lnTo>
                          <a:pt x="157" y="199"/>
                        </a:lnTo>
                        <a:lnTo>
                          <a:pt x="136" y="217"/>
                        </a:lnTo>
                        <a:lnTo>
                          <a:pt x="117" y="227"/>
                        </a:lnTo>
                        <a:lnTo>
                          <a:pt x="98" y="251"/>
                        </a:lnTo>
                        <a:lnTo>
                          <a:pt x="86" y="266"/>
                        </a:lnTo>
                        <a:lnTo>
                          <a:pt x="69" y="282"/>
                        </a:lnTo>
                        <a:lnTo>
                          <a:pt x="52" y="292"/>
                        </a:lnTo>
                        <a:lnTo>
                          <a:pt x="36" y="302"/>
                        </a:lnTo>
                        <a:lnTo>
                          <a:pt x="0" y="359"/>
                        </a:lnTo>
                      </a:path>
                    </a:pathLst>
                  </a:custGeom>
                  <a:solidFill>
                    <a:srgbClr val="EAEAE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71842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17" name="Freeform 9">
                  <a:extLst>
                    <a:ext uri="{FF2B5EF4-FFF2-40B4-BE49-F238E27FC236}">
                      <a16:creationId xmlns:a16="http://schemas.microsoft.com/office/drawing/2014/main" id="{D039D166-1B02-F2D1-FA22-32CEE4D4F6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" y="3116"/>
                  <a:ext cx="169" cy="349"/>
                </a:xfrm>
                <a:custGeom>
                  <a:avLst/>
                  <a:gdLst>
                    <a:gd name="T0" fmla="*/ 32 w 169"/>
                    <a:gd name="T1" fmla="*/ 108 h 349"/>
                    <a:gd name="T2" fmla="*/ 27 w 169"/>
                    <a:gd name="T3" fmla="*/ 178 h 349"/>
                    <a:gd name="T4" fmla="*/ 13 w 169"/>
                    <a:gd name="T5" fmla="*/ 222 h 349"/>
                    <a:gd name="T6" fmla="*/ 0 w 169"/>
                    <a:gd name="T7" fmla="*/ 263 h 349"/>
                    <a:gd name="T8" fmla="*/ 0 w 169"/>
                    <a:gd name="T9" fmla="*/ 294 h 349"/>
                    <a:gd name="T10" fmla="*/ 4 w 169"/>
                    <a:gd name="T11" fmla="*/ 320 h 349"/>
                    <a:gd name="T12" fmla="*/ 19 w 169"/>
                    <a:gd name="T13" fmla="*/ 343 h 349"/>
                    <a:gd name="T14" fmla="*/ 32 w 169"/>
                    <a:gd name="T15" fmla="*/ 345 h 349"/>
                    <a:gd name="T16" fmla="*/ 42 w 169"/>
                    <a:gd name="T17" fmla="*/ 345 h 349"/>
                    <a:gd name="T18" fmla="*/ 55 w 169"/>
                    <a:gd name="T19" fmla="*/ 348 h 349"/>
                    <a:gd name="T20" fmla="*/ 61 w 169"/>
                    <a:gd name="T21" fmla="*/ 330 h 349"/>
                    <a:gd name="T22" fmla="*/ 67 w 169"/>
                    <a:gd name="T23" fmla="*/ 284 h 349"/>
                    <a:gd name="T24" fmla="*/ 86 w 169"/>
                    <a:gd name="T25" fmla="*/ 253 h 349"/>
                    <a:gd name="T26" fmla="*/ 90 w 169"/>
                    <a:gd name="T27" fmla="*/ 206 h 349"/>
                    <a:gd name="T28" fmla="*/ 99 w 169"/>
                    <a:gd name="T29" fmla="*/ 188 h 349"/>
                    <a:gd name="T30" fmla="*/ 107 w 169"/>
                    <a:gd name="T31" fmla="*/ 175 h 349"/>
                    <a:gd name="T32" fmla="*/ 113 w 169"/>
                    <a:gd name="T33" fmla="*/ 142 h 349"/>
                    <a:gd name="T34" fmla="*/ 126 w 169"/>
                    <a:gd name="T35" fmla="*/ 121 h 349"/>
                    <a:gd name="T36" fmla="*/ 134 w 169"/>
                    <a:gd name="T37" fmla="*/ 106 h 349"/>
                    <a:gd name="T38" fmla="*/ 143 w 169"/>
                    <a:gd name="T39" fmla="*/ 93 h 349"/>
                    <a:gd name="T40" fmla="*/ 143 w 169"/>
                    <a:gd name="T41" fmla="*/ 85 h 349"/>
                    <a:gd name="T42" fmla="*/ 162 w 169"/>
                    <a:gd name="T43" fmla="*/ 67 h 349"/>
                    <a:gd name="T44" fmla="*/ 164 w 169"/>
                    <a:gd name="T45" fmla="*/ 39 h 349"/>
                    <a:gd name="T46" fmla="*/ 168 w 169"/>
                    <a:gd name="T47" fmla="*/ 21 h 349"/>
                    <a:gd name="T48" fmla="*/ 151 w 169"/>
                    <a:gd name="T49" fmla="*/ 13 h 349"/>
                    <a:gd name="T50" fmla="*/ 141 w 169"/>
                    <a:gd name="T51" fmla="*/ 0 h 349"/>
                    <a:gd name="T52" fmla="*/ 126 w 169"/>
                    <a:gd name="T53" fmla="*/ 13 h 349"/>
                    <a:gd name="T54" fmla="*/ 113 w 169"/>
                    <a:gd name="T55" fmla="*/ 44 h 349"/>
                    <a:gd name="T56" fmla="*/ 99 w 169"/>
                    <a:gd name="T57" fmla="*/ 64 h 349"/>
                    <a:gd name="T58" fmla="*/ 86 w 169"/>
                    <a:gd name="T59" fmla="*/ 82 h 349"/>
                    <a:gd name="T60" fmla="*/ 80 w 169"/>
                    <a:gd name="T61" fmla="*/ 82 h 349"/>
                    <a:gd name="T62" fmla="*/ 67 w 169"/>
                    <a:gd name="T63" fmla="*/ 93 h 349"/>
                    <a:gd name="T64" fmla="*/ 61 w 169"/>
                    <a:gd name="T65" fmla="*/ 103 h 349"/>
                    <a:gd name="T66" fmla="*/ 32 w 169"/>
                    <a:gd name="T67" fmla="*/ 108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69" h="349">
                      <a:moveTo>
                        <a:pt x="32" y="108"/>
                      </a:moveTo>
                      <a:lnTo>
                        <a:pt x="27" y="178"/>
                      </a:lnTo>
                      <a:lnTo>
                        <a:pt x="13" y="222"/>
                      </a:lnTo>
                      <a:lnTo>
                        <a:pt x="0" y="263"/>
                      </a:lnTo>
                      <a:lnTo>
                        <a:pt x="0" y="294"/>
                      </a:lnTo>
                      <a:lnTo>
                        <a:pt x="4" y="320"/>
                      </a:lnTo>
                      <a:lnTo>
                        <a:pt x="19" y="343"/>
                      </a:lnTo>
                      <a:lnTo>
                        <a:pt x="32" y="345"/>
                      </a:lnTo>
                      <a:lnTo>
                        <a:pt x="42" y="345"/>
                      </a:lnTo>
                      <a:lnTo>
                        <a:pt x="55" y="348"/>
                      </a:lnTo>
                      <a:lnTo>
                        <a:pt x="61" y="330"/>
                      </a:lnTo>
                      <a:lnTo>
                        <a:pt x="67" y="284"/>
                      </a:lnTo>
                      <a:lnTo>
                        <a:pt x="86" y="253"/>
                      </a:lnTo>
                      <a:lnTo>
                        <a:pt x="90" y="206"/>
                      </a:lnTo>
                      <a:lnTo>
                        <a:pt x="99" y="188"/>
                      </a:lnTo>
                      <a:lnTo>
                        <a:pt x="107" y="175"/>
                      </a:lnTo>
                      <a:lnTo>
                        <a:pt x="113" y="142"/>
                      </a:lnTo>
                      <a:lnTo>
                        <a:pt x="126" y="121"/>
                      </a:lnTo>
                      <a:lnTo>
                        <a:pt x="134" y="106"/>
                      </a:lnTo>
                      <a:lnTo>
                        <a:pt x="143" y="93"/>
                      </a:lnTo>
                      <a:lnTo>
                        <a:pt x="143" y="85"/>
                      </a:lnTo>
                      <a:lnTo>
                        <a:pt x="162" y="67"/>
                      </a:lnTo>
                      <a:lnTo>
                        <a:pt x="164" y="39"/>
                      </a:lnTo>
                      <a:lnTo>
                        <a:pt x="168" y="21"/>
                      </a:lnTo>
                      <a:lnTo>
                        <a:pt x="151" y="13"/>
                      </a:lnTo>
                      <a:lnTo>
                        <a:pt x="141" y="0"/>
                      </a:lnTo>
                      <a:lnTo>
                        <a:pt x="126" y="13"/>
                      </a:lnTo>
                      <a:lnTo>
                        <a:pt x="113" y="44"/>
                      </a:lnTo>
                      <a:lnTo>
                        <a:pt x="99" y="64"/>
                      </a:lnTo>
                      <a:lnTo>
                        <a:pt x="86" y="82"/>
                      </a:lnTo>
                      <a:lnTo>
                        <a:pt x="80" y="82"/>
                      </a:lnTo>
                      <a:lnTo>
                        <a:pt x="67" y="93"/>
                      </a:lnTo>
                      <a:lnTo>
                        <a:pt x="61" y="103"/>
                      </a:lnTo>
                      <a:lnTo>
                        <a:pt x="32" y="108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8" name="Freeform 10">
                  <a:extLst>
                    <a:ext uri="{FF2B5EF4-FFF2-40B4-BE49-F238E27FC236}">
                      <a16:creationId xmlns:a16="http://schemas.microsoft.com/office/drawing/2014/main" id="{0C8E3FA0-7359-1614-7215-DDD641DA5A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1" y="1121"/>
                  <a:ext cx="2290" cy="1653"/>
                </a:xfrm>
                <a:custGeom>
                  <a:avLst/>
                  <a:gdLst>
                    <a:gd name="T0" fmla="*/ 134 w 2290"/>
                    <a:gd name="T1" fmla="*/ 693 h 1653"/>
                    <a:gd name="T2" fmla="*/ 153 w 2290"/>
                    <a:gd name="T3" fmla="*/ 572 h 1653"/>
                    <a:gd name="T4" fmla="*/ 230 w 2290"/>
                    <a:gd name="T5" fmla="*/ 503 h 1653"/>
                    <a:gd name="T6" fmla="*/ 318 w 2290"/>
                    <a:gd name="T7" fmla="*/ 469 h 1653"/>
                    <a:gd name="T8" fmla="*/ 343 w 2290"/>
                    <a:gd name="T9" fmla="*/ 399 h 1653"/>
                    <a:gd name="T10" fmla="*/ 457 w 2290"/>
                    <a:gd name="T11" fmla="*/ 338 h 1653"/>
                    <a:gd name="T12" fmla="*/ 530 w 2290"/>
                    <a:gd name="T13" fmla="*/ 250 h 1653"/>
                    <a:gd name="T14" fmla="*/ 496 w 2290"/>
                    <a:gd name="T15" fmla="*/ 206 h 1653"/>
                    <a:gd name="T16" fmla="*/ 503 w 2290"/>
                    <a:gd name="T17" fmla="*/ 165 h 1653"/>
                    <a:gd name="T18" fmla="*/ 429 w 2290"/>
                    <a:gd name="T19" fmla="*/ 224 h 1653"/>
                    <a:gd name="T20" fmla="*/ 406 w 2290"/>
                    <a:gd name="T21" fmla="*/ 343 h 1653"/>
                    <a:gd name="T22" fmla="*/ 356 w 2290"/>
                    <a:gd name="T23" fmla="*/ 379 h 1653"/>
                    <a:gd name="T24" fmla="*/ 331 w 2290"/>
                    <a:gd name="T25" fmla="*/ 317 h 1653"/>
                    <a:gd name="T26" fmla="*/ 262 w 2290"/>
                    <a:gd name="T27" fmla="*/ 345 h 1653"/>
                    <a:gd name="T28" fmla="*/ 243 w 2290"/>
                    <a:gd name="T29" fmla="*/ 299 h 1653"/>
                    <a:gd name="T30" fmla="*/ 245 w 2290"/>
                    <a:gd name="T31" fmla="*/ 253 h 1653"/>
                    <a:gd name="T32" fmla="*/ 318 w 2290"/>
                    <a:gd name="T33" fmla="*/ 222 h 1653"/>
                    <a:gd name="T34" fmla="*/ 366 w 2290"/>
                    <a:gd name="T35" fmla="*/ 142 h 1653"/>
                    <a:gd name="T36" fmla="*/ 444 w 2290"/>
                    <a:gd name="T37" fmla="*/ 49 h 1653"/>
                    <a:gd name="T38" fmla="*/ 551 w 2290"/>
                    <a:gd name="T39" fmla="*/ 23 h 1653"/>
                    <a:gd name="T40" fmla="*/ 691 w 2290"/>
                    <a:gd name="T41" fmla="*/ 95 h 1653"/>
                    <a:gd name="T42" fmla="*/ 641 w 2290"/>
                    <a:gd name="T43" fmla="*/ 206 h 1653"/>
                    <a:gd name="T44" fmla="*/ 691 w 2290"/>
                    <a:gd name="T45" fmla="*/ 263 h 1653"/>
                    <a:gd name="T46" fmla="*/ 735 w 2290"/>
                    <a:gd name="T47" fmla="*/ 198 h 1653"/>
                    <a:gd name="T48" fmla="*/ 926 w 2290"/>
                    <a:gd name="T49" fmla="*/ 173 h 1653"/>
                    <a:gd name="T50" fmla="*/ 1156 w 2290"/>
                    <a:gd name="T51" fmla="*/ 31 h 1653"/>
                    <a:gd name="T52" fmla="*/ 1514 w 2290"/>
                    <a:gd name="T53" fmla="*/ 95 h 1653"/>
                    <a:gd name="T54" fmla="*/ 2159 w 2290"/>
                    <a:gd name="T55" fmla="*/ 209 h 1653"/>
                    <a:gd name="T56" fmla="*/ 2216 w 2290"/>
                    <a:gd name="T57" fmla="*/ 276 h 1653"/>
                    <a:gd name="T58" fmla="*/ 2237 w 2290"/>
                    <a:gd name="T59" fmla="*/ 500 h 1653"/>
                    <a:gd name="T60" fmla="*/ 2048 w 2290"/>
                    <a:gd name="T61" fmla="*/ 320 h 1653"/>
                    <a:gd name="T62" fmla="*/ 1899 w 2290"/>
                    <a:gd name="T63" fmla="*/ 402 h 1653"/>
                    <a:gd name="T64" fmla="*/ 2105 w 2290"/>
                    <a:gd name="T65" fmla="*/ 716 h 1653"/>
                    <a:gd name="T66" fmla="*/ 2021 w 2290"/>
                    <a:gd name="T67" fmla="*/ 850 h 1653"/>
                    <a:gd name="T68" fmla="*/ 2157 w 2290"/>
                    <a:gd name="T69" fmla="*/ 1157 h 1653"/>
                    <a:gd name="T70" fmla="*/ 2019 w 2290"/>
                    <a:gd name="T71" fmla="*/ 1317 h 1653"/>
                    <a:gd name="T72" fmla="*/ 1983 w 2290"/>
                    <a:gd name="T73" fmla="*/ 1441 h 1653"/>
                    <a:gd name="T74" fmla="*/ 1975 w 2290"/>
                    <a:gd name="T75" fmla="*/ 1562 h 1653"/>
                    <a:gd name="T76" fmla="*/ 1927 w 2290"/>
                    <a:gd name="T77" fmla="*/ 1557 h 1653"/>
                    <a:gd name="T78" fmla="*/ 1786 w 2290"/>
                    <a:gd name="T79" fmla="*/ 1304 h 1653"/>
                    <a:gd name="T80" fmla="*/ 1585 w 2290"/>
                    <a:gd name="T81" fmla="*/ 1296 h 1653"/>
                    <a:gd name="T82" fmla="*/ 1464 w 2290"/>
                    <a:gd name="T83" fmla="*/ 1443 h 1653"/>
                    <a:gd name="T84" fmla="*/ 1215 w 2290"/>
                    <a:gd name="T85" fmla="*/ 1121 h 1653"/>
                    <a:gd name="T86" fmla="*/ 886 w 2290"/>
                    <a:gd name="T87" fmla="*/ 1008 h 1653"/>
                    <a:gd name="T88" fmla="*/ 1135 w 2290"/>
                    <a:gd name="T89" fmla="*/ 1209 h 1653"/>
                    <a:gd name="T90" fmla="*/ 844 w 2290"/>
                    <a:gd name="T91" fmla="*/ 1389 h 1653"/>
                    <a:gd name="T92" fmla="*/ 769 w 2290"/>
                    <a:gd name="T93" fmla="*/ 1219 h 1653"/>
                    <a:gd name="T94" fmla="*/ 647 w 2290"/>
                    <a:gd name="T95" fmla="*/ 1021 h 1653"/>
                    <a:gd name="T96" fmla="*/ 578 w 2290"/>
                    <a:gd name="T97" fmla="*/ 874 h 1653"/>
                    <a:gd name="T98" fmla="*/ 545 w 2290"/>
                    <a:gd name="T99" fmla="*/ 807 h 1653"/>
                    <a:gd name="T100" fmla="*/ 501 w 2290"/>
                    <a:gd name="T101" fmla="*/ 768 h 1653"/>
                    <a:gd name="T102" fmla="*/ 484 w 2290"/>
                    <a:gd name="T103" fmla="*/ 840 h 1653"/>
                    <a:gd name="T104" fmla="*/ 423 w 2290"/>
                    <a:gd name="T105" fmla="*/ 727 h 1653"/>
                    <a:gd name="T106" fmla="*/ 354 w 2290"/>
                    <a:gd name="T107" fmla="*/ 686 h 1653"/>
                    <a:gd name="T108" fmla="*/ 427 w 2290"/>
                    <a:gd name="T109" fmla="*/ 783 h 1653"/>
                    <a:gd name="T110" fmla="*/ 396 w 2290"/>
                    <a:gd name="T111" fmla="*/ 807 h 1653"/>
                    <a:gd name="T112" fmla="*/ 337 w 2290"/>
                    <a:gd name="T113" fmla="*/ 742 h 1653"/>
                    <a:gd name="T114" fmla="*/ 270 w 2290"/>
                    <a:gd name="T115" fmla="*/ 696 h 1653"/>
                    <a:gd name="T116" fmla="*/ 182 w 2290"/>
                    <a:gd name="T117" fmla="*/ 755 h 1653"/>
                    <a:gd name="T118" fmla="*/ 163 w 2290"/>
                    <a:gd name="T119" fmla="*/ 822 h 1653"/>
                    <a:gd name="T120" fmla="*/ 103 w 2290"/>
                    <a:gd name="T121" fmla="*/ 871 h 1653"/>
                    <a:gd name="T122" fmla="*/ 13 w 2290"/>
                    <a:gd name="T123" fmla="*/ 840 h 16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290" h="1653">
                      <a:moveTo>
                        <a:pt x="0" y="742"/>
                      </a:moveTo>
                      <a:lnTo>
                        <a:pt x="21" y="719"/>
                      </a:lnTo>
                      <a:lnTo>
                        <a:pt x="34" y="701"/>
                      </a:lnTo>
                      <a:lnTo>
                        <a:pt x="61" y="701"/>
                      </a:lnTo>
                      <a:lnTo>
                        <a:pt x="90" y="706"/>
                      </a:lnTo>
                      <a:lnTo>
                        <a:pt x="111" y="696"/>
                      </a:lnTo>
                      <a:lnTo>
                        <a:pt x="134" y="693"/>
                      </a:lnTo>
                      <a:lnTo>
                        <a:pt x="136" y="662"/>
                      </a:lnTo>
                      <a:lnTo>
                        <a:pt x="149" y="642"/>
                      </a:lnTo>
                      <a:lnTo>
                        <a:pt x="117" y="619"/>
                      </a:lnTo>
                      <a:lnTo>
                        <a:pt x="113" y="600"/>
                      </a:lnTo>
                      <a:lnTo>
                        <a:pt x="115" y="575"/>
                      </a:lnTo>
                      <a:lnTo>
                        <a:pt x="138" y="575"/>
                      </a:lnTo>
                      <a:lnTo>
                        <a:pt x="153" y="572"/>
                      </a:lnTo>
                      <a:lnTo>
                        <a:pt x="155" y="575"/>
                      </a:lnTo>
                      <a:lnTo>
                        <a:pt x="172" y="559"/>
                      </a:lnTo>
                      <a:lnTo>
                        <a:pt x="188" y="552"/>
                      </a:lnTo>
                      <a:lnTo>
                        <a:pt x="195" y="552"/>
                      </a:lnTo>
                      <a:lnTo>
                        <a:pt x="205" y="536"/>
                      </a:lnTo>
                      <a:lnTo>
                        <a:pt x="218" y="531"/>
                      </a:lnTo>
                      <a:lnTo>
                        <a:pt x="230" y="503"/>
                      </a:lnTo>
                      <a:lnTo>
                        <a:pt x="239" y="510"/>
                      </a:lnTo>
                      <a:lnTo>
                        <a:pt x="255" y="492"/>
                      </a:lnTo>
                      <a:lnTo>
                        <a:pt x="258" y="492"/>
                      </a:lnTo>
                      <a:lnTo>
                        <a:pt x="279" y="472"/>
                      </a:lnTo>
                      <a:lnTo>
                        <a:pt x="291" y="469"/>
                      </a:lnTo>
                      <a:lnTo>
                        <a:pt x="308" y="469"/>
                      </a:lnTo>
                      <a:lnTo>
                        <a:pt x="318" y="469"/>
                      </a:lnTo>
                      <a:lnTo>
                        <a:pt x="310" y="443"/>
                      </a:lnTo>
                      <a:lnTo>
                        <a:pt x="306" y="423"/>
                      </a:lnTo>
                      <a:lnTo>
                        <a:pt x="302" y="379"/>
                      </a:lnTo>
                      <a:lnTo>
                        <a:pt x="327" y="376"/>
                      </a:lnTo>
                      <a:lnTo>
                        <a:pt x="339" y="369"/>
                      </a:lnTo>
                      <a:lnTo>
                        <a:pt x="333" y="387"/>
                      </a:lnTo>
                      <a:lnTo>
                        <a:pt x="343" y="399"/>
                      </a:lnTo>
                      <a:lnTo>
                        <a:pt x="354" y="415"/>
                      </a:lnTo>
                      <a:lnTo>
                        <a:pt x="360" y="425"/>
                      </a:lnTo>
                      <a:lnTo>
                        <a:pt x="390" y="423"/>
                      </a:lnTo>
                      <a:lnTo>
                        <a:pt x="415" y="384"/>
                      </a:lnTo>
                      <a:lnTo>
                        <a:pt x="434" y="366"/>
                      </a:lnTo>
                      <a:lnTo>
                        <a:pt x="444" y="353"/>
                      </a:lnTo>
                      <a:lnTo>
                        <a:pt x="457" y="338"/>
                      </a:lnTo>
                      <a:lnTo>
                        <a:pt x="469" y="317"/>
                      </a:lnTo>
                      <a:lnTo>
                        <a:pt x="480" y="325"/>
                      </a:lnTo>
                      <a:lnTo>
                        <a:pt x="480" y="312"/>
                      </a:lnTo>
                      <a:lnTo>
                        <a:pt x="486" y="304"/>
                      </a:lnTo>
                      <a:lnTo>
                        <a:pt x="505" y="309"/>
                      </a:lnTo>
                      <a:lnTo>
                        <a:pt x="536" y="343"/>
                      </a:lnTo>
                      <a:lnTo>
                        <a:pt x="530" y="250"/>
                      </a:lnTo>
                      <a:lnTo>
                        <a:pt x="503" y="291"/>
                      </a:lnTo>
                      <a:lnTo>
                        <a:pt x="482" y="289"/>
                      </a:lnTo>
                      <a:lnTo>
                        <a:pt x="475" y="263"/>
                      </a:lnTo>
                      <a:lnTo>
                        <a:pt x="475" y="250"/>
                      </a:lnTo>
                      <a:lnTo>
                        <a:pt x="469" y="242"/>
                      </a:lnTo>
                      <a:lnTo>
                        <a:pt x="486" y="222"/>
                      </a:lnTo>
                      <a:lnTo>
                        <a:pt x="496" y="206"/>
                      </a:lnTo>
                      <a:lnTo>
                        <a:pt x="507" y="201"/>
                      </a:lnTo>
                      <a:lnTo>
                        <a:pt x="515" y="198"/>
                      </a:lnTo>
                      <a:lnTo>
                        <a:pt x="521" y="186"/>
                      </a:lnTo>
                      <a:lnTo>
                        <a:pt x="530" y="183"/>
                      </a:lnTo>
                      <a:lnTo>
                        <a:pt x="540" y="183"/>
                      </a:lnTo>
                      <a:lnTo>
                        <a:pt x="521" y="160"/>
                      </a:lnTo>
                      <a:lnTo>
                        <a:pt x="503" y="165"/>
                      </a:lnTo>
                      <a:lnTo>
                        <a:pt x="490" y="165"/>
                      </a:lnTo>
                      <a:lnTo>
                        <a:pt x="480" y="157"/>
                      </a:lnTo>
                      <a:lnTo>
                        <a:pt x="480" y="173"/>
                      </a:lnTo>
                      <a:lnTo>
                        <a:pt x="469" y="188"/>
                      </a:lnTo>
                      <a:lnTo>
                        <a:pt x="454" y="214"/>
                      </a:lnTo>
                      <a:lnTo>
                        <a:pt x="440" y="224"/>
                      </a:lnTo>
                      <a:lnTo>
                        <a:pt x="429" y="224"/>
                      </a:lnTo>
                      <a:lnTo>
                        <a:pt x="425" y="242"/>
                      </a:lnTo>
                      <a:lnTo>
                        <a:pt x="425" y="250"/>
                      </a:lnTo>
                      <a:lnTo>
                        <a:pt x="417" y="258"/>
                      </a:lnTo>
                      <a:lnTo>
                        <a:pt x="427" y="289"/>
                      </a:lnTo>
                      <a:lnTo>
                        <a:pt x="434" y="304"/>
                      </a:lnTo>
                      <a:lnTo>
                        <a:pt x="421" y="327"/>
                      </a:lnTo>
                      <a:lnTo>
                        <a:pt x="406" y="343"/>
                      </a:lnTo>
                      <a:lnTo>
                        <a:pt x="402" y="366"/>
                      </a:lnTo>
                      <a:lnTo>
                        <a:pt x="394" y="384"/>
                      </a:lnTo>
                      <a:lnTo>
                        <a:pt x="385" y="384"/>
                      </a:lnTo>
                      <a:lnTo>
                        <a:pt x="373" y="387"/>
                      </a:lnTo>
                      <a:lnTo>
                        <a:pt x="360" y="394"/>
                      </a:lnTo>
                      <a:lnTo>
                        <a:pt x="356" y="392"/>
                      </a:lnTo>
                      <a:lnTo>
                        <a:pt x="356" y="379"/>
                      </a:lnTo>
                      <a:lnTo>
                        <a:pt x="354" y="358"/>
                      </a:lnTo>
                      <a:lnTo>
                        <a:pt x="343" y="358"/>
                      </a:lnTo>
                      <a:lnTo>
                        <a:pt x="337" y="345"/>
                      </a:lnTo>
                      <a:lnTo>
                        <a:pt x="339" y="327"/>
                      </a:lnTo>
                      <a:lnTo>
                        <a:pt x="341" y="317"/>
                      </a:lnTo>
                      <a:lnTo>
                        <a:pt x="339" y="312"/>
                      </a:lnTo>
                      <a:lnTo>
                        <a:pt x="331" y="317"/>
                      </a:lnTo>
                      <a:lnTo>
                        <a:pt x="327" y="317"/>
                      </a:lnTo>
                      <a:lnTo>
                        <a:pt x="320" y="314"/>
                      </a:lnTo>
                      <a:lnTo>
                        <a:pt x="316" y="312"/>
                      </a:lnTo>
                      <a:lnTo>
                        <a:pt x="306" y="322"/>
                      </a:lnTo>
                      <a:lnTo>
                        <a:pt x="295" y="335"/>
                      </a:lnTo>
                      <a:lnTo>
                        <a:pt x="285" y="348"/>
                      </a:lnTo>
                      <a:lnTo>
                        <a:pt x="262" y="345"/>
                      </a:lnTo>
                      <a:lnTo>
                        <a:pt x="247" y="343"/>
                      </a:lnTo>
                      <a:lnTo>
                        <a:pt x="237" y="330"/>
                      </a:lnTo>
                      <a:lnTo>
                        <a:pt x="237" y="322"/>
                      </a:lnTo>
                      <a:lnTo>
                        <a:pt x="243" y="312"/>
                      </a:lnTo>
                      <a:lnTo>
                        <a:pt x="251" y="304"/>
                      </a:lnTo>
                      <a:lnTo>
                        <a:pt x="258" y="294"/>
                      </a:lnTo>
                      <a:lnTo>
                        <a:pt x="243" y="299"/>
                      </a:lnTo>
                      <a:lnTo>
                        <a:pt x="237" y="286"/>
                      </a:lnTo>
                      <a:lnTo>
                        <a:pt x="237" y="278"/>
                      </a:lnTo>
                      <a:lnTo>
                        <a:pt x="258" y="276"/>
                      </a:lnTo>
                      <a:lnTo>
                        <a:pt x="276" y="273"/>
                      </a:lnTo>
                      <a:lnTo>
                        <a:pt x="264" y="265"/>
                      </a:lnTo>
                      <a:lnTo>
                        <a:pt x="245" y="268"/>
                      </a:lnTo>
                      <a:lnTo>
                        <a:pt x="245" y="253"/>
                      </a:lnTo>
                      <a:lnTo>
                        <a:pt x="253" y="242"/>
                      </a:lnTo>
                      <a:lnTo>
                        <a:pt x="272" y="232"/>
                      </a:lnTo>
                      <a:lnTo>
                        <a:pt x="279" y="222"/>
                      </a:lnTo>
                      <a:lnTo>
                        <a:pt x="285" y="216"/>
                      </a:lnTo>
                      <a:lnTo>
                        <a:pt x="299" y="214"/>
                      </a:lnTo>
                      <a:lnTo>
                        <a:pt x="312" y="216"/>
                      </a:lnTo>
                      <a:lnTo>
                        <a:pt x="318" y="222"/>
                      </a:lnTo>
                      <a:lnTo>
                        <a:pt x="329" y="214"/>
                      </a:lnTo>
                      <a:lnTo>
                        <a:pt x="318" y="211"/>
                      </a:lnTo>
                      <a:lnTo>
                        <a:pt x="318" y="191"/>
                      </a:lnTo>
                      <a:lnTo>
                        <a:pt x="346" y="168"/>
                      </a:lnTo>
                      <a:lnTo>
                        <a:pt x="360" y="152"/>
                      </a:lnTo>
                      <a:lnTo>
                        <a:pt x="369" y="149"/>
                      </a:lnTo>
                      <a:lnTo>
                        <a:pt x="366" y="142"/>
                      </a:lnTo>
                      <a:lnTo>
                        <a:pt x="379" y="126"/>
                      </a:lnTo>
                      <a:lnTo>
                        <a:pt x="394" y="103"/>
                      </a:lnTo>
                      <a:lnTo>
                        <a:pt x="410" y="93"/>
                      </a:lnTo>
                      <a:lnTo>
                        <a:pt x="398" y="82"/>
                      </a:lnTo>
                      <a:lnTo>
                        <a:pt x="431" y="59"/>
                      </a:lnTo>
                      <a:lnTo>
                        <a:pt x="446" y="62"/>
                      </a:lnTo>
                      <a:lnTo>
                        <a:pt x="444" y="49"/>
                      </a:lnTo>
                      <a:lnTo>
                        <a:pt x="473" y="46"/>
                      </a:lnTo>
                      <a:lnTo>
                        <a:pt x="528" y="5"/>
                      </a:lnTo>
                      <a:lnTo>
                        <a:pt x="536" y="0"/>
                      </a:lnTo>
                      <a:lnTo>
                        <a:pt x="526" y="31"/>
                      </a:lnTo>
                      <a:lnTo>
                        <a:pt x="538" y="15"/>
                      </a:lnTo>
                      <a:lnTo>
                        <a:pt x="553" y="10"/>
                      </a:lnTo>
                      <a:lnTo>
                        <a:pt x="551" y="23"/>
                      </a:lnTo>
                      <a:lnTo>
                        <a:pt x="593" y="8"/>
                      </a:lnTo>
                      <a:lnTo>
                        <a:pt x="612" y="21"/>
                      </a:lnTo>
                      <a:lnTo>
                        <a:pt x="584" y="34"/>
                      </a:lnTo>
                      <a:lnTo>
                        <a:pt x="595" y="49"/>
                      </a:lnTo>
                      <a:lnTo>
                        <a:pt x="635" y="46"/>
                      </a:lnTo>
                      <a:lnTo>
                        <a:pt x="695" y="70"/>
                      </a:lnTo>
                      <a:lnTo>
                        <a:pt x="691" y="95"/>
                      </a:lnTo>
                      <a:lnTo>
                        <a:pt x="666" y="119"/>
                      </a:lnTo>
                      <a:lnTo>
                        <a:pt x="628" y="131"/>
                      </a:lnTo>
                      <a:lnTo>
                        <a:pt x="622" y="157"/>
                      </a:lnTo>
                      <a:lnTo>
                        <a:pt x="624" y="183"/>
                      </a:lnTo>
                      <a:lnTo>
                        <a:pt x="635" y="188"/>
                      </a:lnTo>
                      <a:lnTo>
                        <a:pt x="637" y="201"/>
                      </a:lnTo>
                      <a:lnTo>
                        <a:pt x="641" y="206"/>
                      </a:lnTo>
                      <a:lnTo>
                        <a:pt x="649" y="211"/>
                      </a:lnTo>
                      <a:lnTo>
                        <a:pt x="651" y="227"/>
                      </a:lnTo>
                      <a:lnTo>
                        <a:pt x="664" y="245"/>
                      </a:lnTo>
                      <a:lnTo>
                        <a:pt x="664" y="253"/>
                      </a:lnTo>
                      <a:lnTo>
                        <a:pt x="676" y="253"/>
                      </a:lnTo>
                      <a:lnTo>
                        <a:pt x="681" y="258"/>
                      </a:lnTo>
                      <a:lnTo>
                        <a:pt x="691" y="263"/>
                      </a:lnTo>
                      <a:lnTo>
                        <a:pt x="697" y="255"/>
                      </a:lnTo>
                      <a:lnTo>
                        <a:pt x="704" y="242"/>
                      </a:lnTo>
                      <a:lnTo>
                        <a:pt x="708" y="235"/>
                      </a:lnTo>
                      <a:lnTo>
                        <a:pt x="718" y="240"/>
                      </a:lnTo>
                      <a:lnTo>
                        <a:pt x="731" y="222"/>
                      </a:lnTo>
                      <a:lnTo>
                        <a:pt x="731" y="209"/>
                      </a:lnTo>
                      <a:lnTo>
                        <a:pt x="735" y="198"/>
                      </a:lnTo>
                      <a:lnTo>
                        <a:pt x="737" y="191"/>
                      </a:lnTo>
                      <a:lnTo>
                        <a:pt x="762" y="183"/>
                      </a:lnTo>
                      <a:lnTo>
                        <a:pt x="783" y="175"/>
                      </a:lnTo>
                      <a:lnTo>
                        <a:pt x="810" y="165"/>
                      </a:lnTo>
                      <a:lnTo>
                        <a:pt x="842" y="173"/>
                      </a:lnTo>
                      <a:lnTo>
                        <a:pt x="873" y="173"/>
                      </a:lnTo>
                      <a:lnTo>
                        <a:pt x="926" y="173"/>
                      </a:lnTo>
                      <a:lnTo>
                        <a:pt x="934" y="111"/>
                      </a:lnTo>
                      <a:lnTo>
                        <a:pt x="963" y="113"/>
                      </a:lnTo>
                      <a:lnTo>
                        <a:pt x="984" y="160"/>
                      </a:lnTo>
                      <a:lnTo>
                        <a:pt x="988" y="121"/>
                      </a:lnTo>
                      <a:lnTo>
                        <a:pt x="1085" y="8"/>
                      </a:lnTo>
                      <a:lnTo>
                        <a:pt x="1123" y="8"/>
                      </a:lnTo>
                      <a:lnTo>
                        <a:pt x="1156" y="31"/>
                      </a:lnTo>
                      <a:lnTo>
                        <a:pt x="1200" y="28"/>
                      </a:lnTo>
                      <a:lnTo>
                        <a:pt x="1259" y="70"/>
                      </a:lnTo>
                      <a:lnTo>
                        <a:pt x="1326" y="93"/>
                      </a:lnTo>
                      <a:lnTo>
                        <a:pt x="1374" y="88"/>
                      </a:lnTo>
                      <a:lnTo>
                        <a:pt x="1437" y="113"/>
                      </a:lnTo>
                      <a:lnTo>
                        <a:pt x="1489" y="113"/>
                      </a:lnTo>
                      <a:lnTo>
                        <a:pt x="1514" y="95"/>
                      </a:lnTo>
                      <a:lnTo>
                        <a:pt x="1573" y="95"/>
                      </a:lnTo>
                      <a:lnTo>
                        <a:pt x="1604" y="116"/>
                      </a:lnTo>
                      <a:lnTo>
                        <a:pt x="1684" y="116"/>
                      </a:lnTo>
                      <a:lnTo>
                        <a:pt x="1751" y="149"/>
                      </a:lnTo>
                      <a:lnTo>
                        <a:pt x="1870" y="144"/>
                      </a:lnTo>
                      <a:lnTo>
                        <a:pt x="2065" y="160"/>
                      </a:lnTo>
                      <a:lnTo>
                        <a:pt x="2159" y="209"/>
                      </a:lnTo>
                      <a:lnTo>
                        <a:pt x="2239" y="240"/>
                      </a:lnTo>
                      <a:lnTo>
                        <a:pt x="2289" y="265"/>
                      </a:lnTo>
                      <a:lnTo>
                        <a:pt x="2274" y="273"/>
                      </a:lnTo>
                      <a:lnTo>
                        <a:pt x="2239" y="253"/>
                      </a:lnTo>
                      <a:lnTo>
                        <a:pt x="2157" y="245"/>
                      </a:lnTo>
                      <a:lnTo>
                        <a:pt x="2180" y="265"/>
                      </a:lnTo>
                      <a:lnTo>
                        <a:pt x="2216" y="276"/>
                      </a:lnTo>
                      <a:lnTo>
                        <a:pt x="2205" y="309"/>
                      </a:lnTo>
                      <a:lnTo>
                        <a:pt x="2168" y="330"/>
                      </a:lnTo>
                      <a:lnTo>
                        <a:pt x="2155" y="363"/>
                      </a:lnTo>
                      <a:lnTo>
                        <a:pt x="2205" y="394"/>
                      </a:lnTo>
                      <a:lnTo>
                        <a:pt x="2241" y="436"/>
                      </a:lnTo>
                      <a:lnTo>
                        <a:pt x="2260" y="495"/>
                      </a:lnTo>
                      <a:lnTo>
                        <a:pt x="2237" y="500"/>
                      </a:lnTo>
                      <a:lnTo>
                        <a:pt x="2186" y="482"/>
                      </a:lnTo>
                      <a:lnTo>
                        <a:pt x="2134" y="438"/>
                      </a:lnTo>
                      <a:lnTo>
                        <a:pt x="2113" y="415"/>
                      </a:lnTo>
                      <a:lnTo>
                        <a:pt x="2101" y="384"/>
                      </a:lnTo>
                      <a:lnTo>
                        <a:pt x="2088" y="338"/>
                      </a:lnTo>
                      <a:lnTo>
                        <a:pt x="2067" y="322"/>
                      </a:lnTo>
                      <a:lnTo>
                        <a:pt x="2048" y="320"/>
                      </a:lnTo>
                      <a:lnTo>
                        <a:pt x="2031" y="325"/>
                      </a:lnTo>
                      <a:lnTo>
                        <a:pt x="2050" y="361"/>
                      </a:lnTo>
                      <a:lnTo>
                        <a:pt x="2000" y="366"/>
                      </a:lnTo>
                      <a:lnTo>
                        <a:pt x="1977" y="348"/>
                      </a:lnTo>
                      <a:lnTo>
                        <a:pt x="1933" y="358"/>
                      </a:lnTo>
                      <a:lnTo>
                        <a:pt x="1899" y="387"/>
                      </a:lnTo>
                      <a:lnTo>
                        <a:pt x="1899" y="402"/>
                      </a:lnTo>
                      <a:lnTo>
                        <a:pt x="1912" y="428"/>
                      </a:lnTo>
                      <a:lnTo>
                        <a:pt x="1964" y="436"/>
                      </a:lnTo>
                      <a:lnTo>
                        <a:pt x="2006" y="466"/>
                      </a:lnTo>
                      <a:lnTo>
                        <a:pt x="2077" y="552"/>
                      </a:lnTo>
                      <a:lnTo>
                        <a:pt x="2107" y="608"/>
                      </a:lnTo>
                      <a:lnTo>
                        <a:pt x="2111" y="668"/>
                      </a:lnTo>
                      <a:lnTo>
                        <a:pt x="2105" y="716"/>
                      </a:lnTo>
                      <a:lnTo>
                        <a:pt x="2088" y="716"/>
                      </a:lnTo>
                      <a:lnTo>
                        <a:pt x="2069" y="698"/>
                      </a:lnTo>
                      <a:lnTo>
                        <a:pt x="2042" y="722"/>
                      </a:lnTo>
                      <a:lnTo>
                        <a:pt x="2015" y="742"/>
                      </a:lnTo>
                      <a:lnTo>
                        <a:pt x="2010" y="776"/>
                      </a:lnTo>
                      <a:lnTo>
                        <a:pt x="2040" y="817"/>
                      </a:lnTo>
                      <a:lnTo>
                        <a:pt x="2021" y="850"/>
                      </a:lnTo>
                      <a:lnTo>
                        <a:pt x="2015" y="907"/>
                      </a:lnTo>
                      <a:lnTo>
                        <a:pt x="2050" y="943"/>
                      </a:lnTo>
                      <a:lnTo>
                        <a:pt x="2090" y="954"/>
                      </a:lnTo>
                      <a:lnTo>
                        <a:pt x="2132" y="992"/>
                      </a:lnTo>
                      <a:lnTo>
                        <a:pt x="2168" y="1044"/>
                      </a:lnTo>
                      <a:lnTo>
                        <a:pt x="2170" y="1121"/>
                      </a:lnTo>
                      <a:lnTo>
                        <a:pt x="2157" y="1157"/>
                      </a:lnTo>
                      <a:lnTo>
                        <a:pt x="2119" y="1188"/>
                      </a:lnTo>
                      <a:lnTo>
                        <a:pt x="2073" y="1204"/>
                      </a:lnTo>
                      <a:lnTo>
                        <a:pt x="2044" y="1227"/>
                      </a:lnTo>
                      <a:lnTo>
                        <a:pt x="2027" y="1214"/>
                      </a:lnTo>
                      <a:lnTo>
                        <a:pt x="2013" y="1227"/>
                      </a:lnTo>
                      <a:lnTo>
                        <a:pt x="2008" y="1283"/>
                      </a:lnTo>
                      <a:lnTo>
                        <a:pt x="2019" y="1317"/>
                      </a:lnTo>
                      <a:lnTo>
                        <a:pt x="2065" y="1356"/>
                      </a:lnTo>
                      <a:lnTo>
                        <a:pt x="2084" y="1394"/>
                      </a:lnTo>
                      <a:lnTo>
                        <a:pt x="2098" y="1415"/>
                      </a:lnTo>
                      <a:lnTo>
                        <a:pt x="2094" y="1456"/>
                      </a:lnTo>
                      <a:lnTo>
                        <a:pt x="2065" y="1490"/>
                      </a:lnTo>
                      <a:lnTo>
                        <a:pt x="2034" y="1490"/>
                      </a:lnTo>
                      <a:lnTo>
                        <a:pt x="1983" y="1441"/>
                      </a:lnTo>
                      <a:lnTo>
                        <a:pt x="1948" y="1423"/>
                      </a:lnTo>
                      <a:lnTo>
                        <a:pt x="1933" y="1412"/>
                      </a:lnTo>
                      <a:lnTo>
                        <a:pt x="1918" y="1438"/>
                      </a:lnTo>
                      <a:lnTo>
                        <a:pt x="1923" y="1474"/>
                      </a:lnTo>
                      <a:lnTo>
                        <a:pt x="1935" y="1503"/>
                      </a:lnTo>
                      <a:lnTo>
                        <a:pt x="1943" y="1546"/>
                      </a:lnTo>
                      <a:lnTo>
                        <a:pt x="1975" y="1562"/>
                      </a:lnTo>
                      <a:lnTo>
                        <a:pt x="1964" y="1585"/>
                      </a:lnTo>
                      <a:lnTo>
                        <a:pt x="1966" y="1618"/>
                      </a:lnTo>
                      <a:lnTo>
                        <a:pt x="1977" y="1652"/>
                      </a:lnTo>
                      <a:lnTo>
                        <a:pt x="1956" y="1649"/>
                      </a:lnTo>
                      <a:lnTo>
                        <a:pt x="1933" y="1611"/>
                      </a:lnTo>
                      <a:lnTo>
                        <a:pt x="1935" y="1570"/>
                      </a:lnTo>
                      <a:lnTo>
                        <a:pt x="1927" y="1557"/>
                      </a:lnTo>
                      <a:lnTo>
                        <a:pt x="1918" y="1510"/>
                      </a:lnTo>
                      <a:lnTo>
                        <a:pt x="1908" y="1497"/>
                      </a:lnTo>
                      <a:lnTo>
                        <a:pt x="1904" y="1433"/>
                      </a:lnTo>
                      <a:lnTo>
                        <a:pt x="1889" y="1394"/>
                      </a:lnTo>
                      <a:lnTo>
                        <a:pt x="1864" y="1358"/>
                      </a:lnTo>
                      <a:lnTo>
                        <a:pt x="1818" y="1338"/>
                      </a:lnTo>
                      <a:lnTo>
                        <a:pt x="1786" y="1304"/>
                      </a:lnTo>
                      <a:lnTo>
                        <a:pt x="1774" y="1278"/>
                      </a:lnTo>
                      <a:lnTo>
                        <a:pt x="1751" y="1250"/>
                      </a:lnTo>
                      <a:lnTo>
                        <a:pt x="1715" y="1186"/>
                      </a:lnTo>
                      <a:lnTo>
                        <a:pt x="1684" y="1191"/>
                      </a:lnTo>
                      <a:lnTo>
                        <a:pt x="1642" y="1222"/>
                      </a:lnTo>
                      <a:lnTo>
                        <a:pt x="1623" y="1247"/>
                      </a:lnTo>
                      <a:lnTo>
                        <a:pt x="1585" y="1296"/>
                      </a:lnTo>
                      <a:lnTo>
                        <a:pt x="1558" y="1348"/>
                      </a:lnTo>
                      <a:lnTo>
                        <a:pt x="1548" y="1366"/>
                      </a:lnTo>
                      <a:lnTo>
                        <a:pt x="1558" y="1425"/>
                      </a:lnTo>
                      <a:lnTo>
                        <a:pt x="1556" y="1484"/>
                      </a:lnTo>
                      <a:lnTo>
                        <a:pt x="1523" y="1526"/>
                      </a:lnTo>
                      <a:lnTo>
                        <a:pt x="1504" y="1528"/>
                      </a:lnTo>
                      <a:lnTo>
                        <a:pt x="1464" y="1443"/>
                      </a:lnTo>
                      <a:lnTo>
                        <a:pt x="1432" y="1384"/>
                      </a:lnTo>
                      <a:lnTo>
                        <a:pt x="1370" y="1271"/>
                      </a:lnTo>
                      <a:lnTo>
                        <a:pt x="1368" y="1227"/>
                      </a:lnTo>
                      <a:lnTo>
                        <a:pt x="1353" y="1206"/>
                      </a:lnTo>
                      <a:lnTo>
                        <a:pt x="1342" y="1234"/>
                      </a:lnTo>
                      <a:lnTo>
                        <a:pt x="1288" y="1170"/>
                      </a:lnTo>
                      <a:lnTo>
                        <a:pt x="1215" y="1121"/>
                      </a:lnTo>
                      <a:lnTo>
                        <a:pt x="1169" y="1131"/>
                      </a:lnTo>
                      <a:lnTo>
                        <a:pt x="1102" y="1126"/>
                      </a:lnTo>
                      <a:lnTo>
                        <a:pt x="1070" y="1090"/>
                      </a:lnTo>
                      <a:lnTo>
                        <a:pt x="1035" y="1095"/>
                      </a:lnTo>
                      <a:lnTo>
                        <a:pt x="984" y="1080"/>
                      </a:lnTo>
                      <a:lnTo>
                        <a:pt x="880" y="959"/>
                      </a:lnTo>
                      <a:lnTo>
                        <a:pt x="886" y="1008"/>
                      </a:lnTo>
                      <a:lnTo>
                        <a:pt x="917" y="1077"/>
                      </a:lnTo>
                      <a:lnTo>
                        <a:pt x="953" y="1126"/>
                      </a:lnTo>
                      <a:lnTo>
                        <a:pt x="991" y="1152"/>
                      </a:lnTo>
                      <a:lnTo>
                        <a:pt x="1032" y="1131"/>
                      </a:lnTo>
                      <a:lnTo>
                        <a:pt x="1066" y="1131"/>
                      </a:lnTo>
                      <a:lnTo>
                        <a:pt x="1110" y="1175"/>
                      </a:lnTo>
                      <a:lnTo>
                        <a:pt x="1135" y="1209"/>
                      </a:lnTo>
                      <a:lnTo>
                        <a:pt x="1131" y="1229"/>
                      </a:lnTo>
                      <a:lnTo>
                        <a:pt x="1055" y="1325"/>
                      </a:lnTo>
                      <a:lnTo>
                        <a:pt x="1005" y="1361"/>
                      </a:lnTo>
                      <a:lnTo>
                        <a:pt x="901" y="1407"/>
                      </a:lnTo>
                      <a:lnTo>
                        <a:pt x="869" y="1423"/>
                      </a:lnTo>
                      <a:lnTo>
                        <a:pt x="850" y="1407"/>
                      </a:lnTo>
                      <a:lnTo>
                        <a:pt x="844" y="1389"/>
                      </a:lnTo>
                      <a:lnTo>
                        <a:pt x="842" y="1361"/>
                      </a:lnTo>
                      <a:lnTo>
                        <a:pt x="834" y="1332"/>
                      </a:lnTo>
                      <a:lnTo>
                        <a:pt x="819" y="1309"/>
                      </a:lnTo>
                      <a:lnTo>
                        <a:pt x="806" y="1289"/>
                      </a:lnTo>
                      <a:lnTo>
                        <a:pt x="787" y="1260"/>
                      </a:lnTo>
                      <a:lnTo>
                        <a:pt x="777" y="1242"/>
                      </a:lnTo>
                      <a:lnTo>
                        <a:pt x="769" y="1219"/>
                      </a:lnTo>
                      <a:lnTo>
                        <a:pt x="754" y="1198"/>
                      </a:lnTo>
                      <a:lnTo>
                        <a:pt x="731" y="1147"/>
                      </a:lnTo>
                      <a:lnTo>
                        <a:pt x="718" y="1126"/>
                      </a:lnTo>
                      <a:lnTo>
                        <a:pt x="702" y="1098"/>
                      </a:lnTo>
                      <a:lnTo>
                        <a:pt x="674" y="1059"/>
                      </a:lnTo>
                      <a:lnTo>
                        <a:pt x="660" y="1036"/>
                      </a:lnTo>
                      <a:lnTo>
                        <a:pt x="647" y="1021"/>
                      </a:lnTo>
                      <a:lnTo>
                        <a:pt x="632" y="987"/>
                      </a:lnTo>
                      <a:lnTo>
                        <a:pt x="676" y="956"/>
                      </a:lnTo>
                      <a:lnTo>
                        <a:pt x="695" y="889"/>
                      </a:lnTo>
                      <a:lnTo>
                        <a:pt x="653" y="871"/>
                      </a:lnTo>
                      <a:lnTo>
                        <a:pt x="597" y="881"/>
                      </a:lnTo>
                      <a:lnTo>
                        <a:pt x="584" y="874"/>
                      </a:lnTo>
                      <a:lnTo>
                        <a:pt x="578" y="874"/>
                      </a:lnTo>
                      <a:lnTo>
                        <a:pt x="570" y="874"/>
                      </a:lnTo>
                      <a:lnTo>
                        <a:pt x="563" y="874"/>
                      </a:lnTo>
                      <a:lnTo>
                        <a:pt x="561" y="861"/>
                      </a:lnTo>
                      <a:lnTo>
                        <a:pt x="557" y="850"/>
                      </a:lnTo>
                      <a:lnTo>
                        <a:pt x="557" y="830"/>
                      </a:lnTo>
                      <a:lnTo>
                        <a:pt x="547" y="820"/>
                      </a:lnTo>
                      <a:lnTo>
                        <a:pt x="545" y="807"/>
                      </a:lnTo>
                      <a:lnTo>
                        <a:pt x="538" y="804"/>
                      </a:lnTo>
                      <a:lnTo>
                        <a:pt x="532" y="794"/>
                      </a:lnTo>
                      <a:lnTo>
                        <a:pt x="530" y="783"/>
                      </a:lnTo>
                      <a:lnTo>
                        <a:pt x="526" y="773"/>
                      </a:lnTo>
                      <a:lnTo>
                        <a:pt x="521" y="768"/>
                      </a:lnTo>
                      <a:lnTo>
                        <a:pt x="509" y="768"/>
                      </a:lnTo>
                      <a:lnTo>
                        <a:pt x="501" y="768"/>
                      </a:lnTo>
                      <a:lnTo>
                        <a:pt x="496" y="768"/>
                      </a:lnTo>
                      <a:lnTo>
                        <a:pt x="494" y="781"/>
                      </a:lnTo>
                      <a:lnTo>
                        <a:pt x="494" y="794"/>
                      </a:lnTo>
                      <a:lnTo>
                        <a:pt x="494" y="809"/>
                      </a:lnTo>
                      <a:lnTo>
                        <a:pt x="494" y="825"/>
                      </a:lnTo>
                      <a:lnTo>
                        <a:pt x="494" y="835"/>
                      </a:lnTo>
                      <a:lnTo>
                        <a:pt x="484" y="840"/>
                      </a:lnTo>
                      <a:lnTo>
                        <a:pt x="475" y="850"/>
                      </a:lnTo>
                      <a:lnTo>
                        <a:pt x="463" y="835"/>
                      </a:lnTo>
                      <a:lnTo>
                        <a:pt x="454" y="814"/>
                      </a:lnTo>
                      <a:lnTo>
                        <a:pt x="457" y="791"/>
                      </a:lnTo>
                      <a:lnTo>
                        <a:pt x="444" y="760"/>
                      </a:lnTo>
                      <a:lnTo>
                        <a:pt x="438" y="740"/>
                      </a:lnTo>
                      <a:lnTo>
                        <a:pt x="423" y="727"/>
                      </a:lnTo>
                      <a:lnTo>
                        <a:pt x="406" y="714"/>
                      </a:lnTo>
                      <a:lnTo>
                        <a:pt x="398" y="696"/>
                      </a:lnTo>
                      <a:lnTo>
                        <a:pt x="392" y="683"/>
                      </a:lnTo>
                      <a:lnTo>
                        <a:pt x="377" y="680"/>
                      </a:lnTo>
                      <a:lnTo>
                        <a:pt x="373" y="673"/>
                      </a:lnTo>
                      <a:lnTo>
                        <a:pt x="362" y="673"/>
                      </a:lnTo>
                      <a:lnTo>
                        <a:pt x="354" y="686"/>
                      </a:lnTo>
                      <a:lnTo>
                        <a:pt x="346" y="696"/>
                      </a:lnTo>
                      <a:lnTo>
                        <a:pt x="364" y="709"/>
                      </a:lnTo>
                      <a:lnTo>
                        <a:pt x="375" y="727"/>
                      </a:lnTo>
                      <a:lnTo>
                        <a:pt x="394" y="750"/>
                      </a:lnTo>
                      <a:lnTo>
                        <a:pt x="402" y="760"/>
                      </a:lnTo>
                      <a:lnTo>
                        <a:pt x="417" y="768"/>
                      </a:lnTo>
                      <a:lnTo>
                        <a:pt x="427" y="783"/>
                      </a:lnTo>
                      <a:lnTo>
                        <a:pt x="415" y="802"/>
                      </a:lnTo>
                      <a:lnTo>
                        <a:pt x="413" y="794"/>
                      </a:lnTo>
                      <a:lnTo>
                        <a:pt x="413" y="783"/>
                      </a:lnTo>
                      <a:lnTo>
                        <a:pt x="406" y="807"/>
                      </a:lnTo>
                      <a:lnTo>
                        <a:pt x="404" y="827"/>
                      </a:lnTo>
                      <a:lnTo>
                        <a:pt x="392" y="832"/>
                      </a:lnTo>
                      <a:lnTo>
                        <a:pt x="396" y="807"/>
                      </a:lnTo>
                      <a:lnTo>
                        <a:pt x="394" y="794"/>
                      </a:lnTo>
                      <a:lnTo>
                        <a:pt x="379" y="786"/>
                      </a:lnTo>
                      <a:lnTo>
                        <a:pt x="373" y="781"/>
                      </a:lnTo>
                      <a:lnTo>
                        <a:pt x="366" y="771"/>
                      </a:lnTo>
                      <a:lnTo>
                        <a:pt x="354" y="765"/>
                      </a:lnTo>
                      <a:lnTo>
                        <a:pt x="346" y="758"/>
                      </a:lnTo>
                      <a:lnTo>
                        <a:pt x="337" y="742"/>
                      </a:lnTo>
                      <a:lnTo>
                        <a:pt x="327" y="735"/>
                      </a:lnTo>
                      <a:lnTo>
                        <a:pt x="320" y="719"/>
                      </a:lnTo>
                      <a:lnTo>
                        <a:pt x="318" y="706"/>
                      </a:lnTo>
                      <a:lnTo>
                        <a:pt x="310" y="701"/>
                      </a:lnTo>
                      <a:lnTo>
                        <a:pt x="302" y="693"/>
                      </a:lnTo>
                      <a:lnTo>
                        <a:pt x="285" y="693"/>
                      </a:lnTo>
                      <a:lnTo>
                        <a:pt x="270" y="696"/>
                      </a:lnTo>
                      <a:lnTo>
                        <a:pt x="253" y="693"/>
                      </a:lnTo>
                      <a:lnTo>
                        <a:pt x="224" y="696"/>
                      </a:lnTo>
                      <a:lnTo>
                        <a:pt x="203" y="698"/>
                      </a:lnTo>
                      <a:lnTo>
                        <a:pt x="197" y="704"/>
                      </a:lnTo>
                      <a:lnTo>
                        <a:pt x="195" y="719"/>
                      </a:lnTo>
                      <a:lnTo>
                        <a:pt x="195" y="737"/>
                      </a:lnTo>
                      <a:lnTo>
                        <a:pt x="182" y="755"/>
                      </a:lnTo>
                      <a:lnTo>
                        <a:pt x="174" y="763"/>
                      </a:lnTo>
                      <a:lnTo>
                        <a:pt x="170" y="768"/>
                      </a:lnTo>
                      <a:lnTo>
                        <a:pt x="163" y="781"/>
                      </a:lnTo>
                      <a:lnTo>
                        <a:pt x="159" y="791"/>
                      </a:lnTo>
                      <a:lnTo>
                        <a:pt x="165" y="799"/>
                      </a:lnTo>
                      <a:lnTo>
                        <a:pt x="165" y="814"/>
                      </a:lnTo>
                      <a:lnTo>
                        <a:pt x="163" y="822"/>
                      </a:lnTo>
                      <a:lnTo>
                        <a:pt x="159" y="832"/>
                      </a:lnTo>
                      <a:lnTo>
                        <a:pt x="149" y="850"/>
                      </a:lnTo>
                      <a:lnTo>
                        <a:pt x="142" y="843"/>
                      </a:lnTo>
                      <a:lnTo>
                        <a:pt x="136" y="848"/>
                      </a:lnTo>
                      <a:lnTo>
                        <a:pt x="128" y="856"/>
                      </a:lnTo>
                      <a:lnTo>
                        <a:pt x="115" y="858"/>
                      </a:lnTo>
                      <a:lnTo>
                        <a:pt x="103" y="871"/>
                      </a:lnTo>
                      <a:lnTo>
                        <a:pt x="90" y="874"/>
                      </a:lnTo>
                      <a:lnTo>
                        <a:pt x="77" y="874"/>
                      </a:lnTo>
                      <a:lnTo>
                        <a:pt x="65" y="874"/>
                      </a:lnTo>
                      <a:lnTo>
                        <a:pt x="38" y="881"/>
                      </a:lnTo>
                      <a:lnTo>
                        <a:pt x="25" y="881"/>
                      </a:lnTo>
                      <a:lnTo>
                        <a:pt x="19" y="863"/>
                      </a:lnTo>
                      <a:lnTo>
                        <a:pt x="13" y="840"/>
                      </a:lnTo>
                      <a:lnTo>
                        <a:pt x="8" y="820"/>
                      </a:lnTo>
                      <a:lnTo>
                        <a:pt x="6" y="799"/>
                      </a:lnTo>
                      <a:lnTo>
                        <a:pt x="6" y="773"/>
                      </a:lnTo>
                      <a:lnTo>
                        <a:pt x="0" y="742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8" name="Group 18">
                <a:extLst>
                  <a:ext uri="{FF2B5EF4-FFF2-40B4-BE49-F238E27FC236}">
                    <a16:creationId xmlns:a16="http://schemas.microsoft.com/office/drawing/2014/main" id="{FD0DB844-FFA3-9893-56BD-2101D82573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92" y="1103"/>
                <a:ext cx="2199" cy="2682"/>
                <a:chOff x="3592" y="1103"/>
                <a:chExt cx="2199" cy="2682"/>
              </a:xfrm>
            </p:grpSpPr>
            <p:sp>
              <p:nvSpPr>
                <p:cNvPr id="9" name="Freeform 12">
                  <a:extLst>
                    <a:ext uri="{FF2B5EF4-FFF2-40B4-BE49-F238E27FC236}">
                      <a16:creationId xmlns:a16="http://schemas.microsoft.com/office/drawing/2014/main" id="{95AC8C80-1A26-08FD-B7EC-351204D9C7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92" y="1221"/>
                  <a:ext cx="1488" cy="1256"/>
                </a:xfrm>
                <a:custGeom>
                  <a:avLst/>
                  <a:gdLst>
                    <a:gd name="T0" fmla="*/ 119 w 1488"/>
                    <a:gd name="T1" fmla="*/ 235 h 1256"/>
                    <a:gd name="T2" fmla="*/ 96 w 1488"/>
                    <a:gd name="T3" fmla="*/ 165 h 1256"/>
                    <a:gd name="T4" fmla="*/ 213 w 1488"/>
                    <a:gd name="T5" fmla="*/ 106 h 1256"/>
                    <a:gd name="T6" fmla="*/ 266 w 1488"/>
                    <a:gd name="T7" fmla="*/ 61 h 1256"/>
                    <a:gd name="T8" fmla="*/ 357 w 1488"/>
                    <a:gd name="T9" fmla="*/ 52 h 1256"/>
                    <a:gd name="T10" fmla="*/ 642 w 1488"/>
                    <a:gd name="T11" fmla="*/ 54 h 1256"/>
                    <a:gd name="T12" fmla="*/ 786 w 1488"/>
                    <a:gd name="T13" fmla="*/ 77 h 1256"/>
                    <a:gd name="T14" fmla="*/ 731 w 1488"/>
                    <a:gd name="T15" fmla="*/ 74 h 1256"/>
                    <a:gd name="T16" fmla="*/ 694 w 1488"/>
                    <a:gd name="T17" fmla="*/ 2 h 1256"/>
                    <a:gd name="T18" fmla="*/ 765 w 1488"/>
                    <a:gd name="T19" fmla="*/ 0 h 1256"/>
                    <a:gd name="T20" fmla="*/ 820 w 1488"/>
                    <a:gd name="T21" fmla="*/ 32 h 1256"/>
                    <a:gd name="T22" fmla="*/ 905 w 1488"/>
                    <a:gd name="T23" fmla="*/ 84 h 1256"/>
                    <a:gd name="T24" fmla="*/ 889 w 1488"/>
                    <a:gd name="T25" fmla="*/ 27 h 1256"/>
                    <a:gd name="T26" fmla="*/ 1043 w 1488"/>
                    <a:gd name="T27" fmla="*/ 81 h 1256"/>
                    <a:gd name="T28" fmla="*/ 1045 w 1488"/>
                    <a:gd name="T29" fmla="*/ 104 h 1256"/>
                    <a:gd name="T30" fmla="*/ 999 w 1488"/>
                    <a:gd name="T31" fmla="*/ 160 h 1256"/>
                    <a:gd name="T32" fmla="*/ 960 w 1488"/>
                    <a:gd name="T33" fmla="*/ 253 h 1256"/>
                    <a:gd name="T34" fmla="*/ 1102 w 1488"/>
                    <a:gd name="T35" fmla="*/ 305 h 1256"/>
                    <a:gd name="T36" fmla="*/ 1107 w 1488"/>
                    <a:gd name="T37" fmla="*/ 386 h 1256"/>
                    <a:gd name="T38" fmla="*/ 1127 w 1488"/>
                    <a:gd name="T39" fmla="*/ 323 h 1256"/>
                    <a:gd name="T40" fmla="*/ 1127 w 1488"/>
                    <a:gd name="T41" fmla="*/ 205 h 1256"/>
                    <a:gd name="T42" fmla="*/ 1230 w 1488"/>
                    <a:gd name="T43" fmla="*/ 237 h 1256"/>
                    <a:gd name="T44" fmla="*/ 1295 w 1488"/>
                    <a:gd name="T45" fmla="*/ 203 h 1256"/>
                    <a:gd name="T46" fmla="*/ 1409 w 1488"/>
                    <a:gd name="T47" fmla="*/ 289 h 1256"/>
                    <a:gd name="T48" fmla="*/ 1487 w 1488"/>
                    <a:gd name="T49" fmla="*/ 363 h 1256"/>
                    <a:gd name="T50" fmla="*/ 1425 w 1488"/>
                    <a:gd name="T51" fmla="*/ 393 h 1256"/>
                    <a:gd name="T52" fmla="*/ 1317 w 1488"/>
                    <a:gd name="T53" fmla="*/ 418 h 1256"/>
                    <a:gd name="T54" fmla="*/ 1393 w 1488"/>
                    <a:gd name="T55" fmla="*/ 433 h 1256"/>
                    <a:gd name="T56" fmla="*/ 1425 w 1488"/>
                    <a:gd name="T57" fmla="*/ 501 h 1256"/>
                    <a:gd name="T58" fmla="*/ 1395 w 1488"/>
                    <a:gd name="T59" fmla="*/ 506 h 1256"/>
                    <a:gd name="T60" fmla="*/ 1352 w 1488"/>
                    <a:gd name="T61" fmla="*/ 533 h 1256"/>
                    <a:gd name="T62" fmla="*/ 1283 w 1488"/>
                    <a:gd name="T63" fmla="*/ 591 h 1256"/>
                    <a:gd name="T64" fmla="*/ 1276 w 1488"/>
                    <a:gd name="T65" fmla="*/ 679 h 1256"/>
                    <a:gd name="T66" fmla="*/ 1203 w 1488"/>
                    <a:gd name="T67" fmla="*/ 813 h 1256"/>
                    <a:gd name="T68" fmla="*/ 1224 w 1488"/>
                    <a:gd name="T69" fmla="*/ 925 h 1256"/>
                    <a:gd name="T70" fmla="*/ 1182 w 1488"/>
                    <a:gd name="T71" fmla="*/ 849 h 1256"/>
                    <a:gd name="T72" fmla="*/ 1111 w 1488"/>
                    <a:gd name="T73" fmla="*/ 815 h 1256"/>
                    <a:gd name="T74" fmla="*/ 1049 w 1488"/>
                    <a:gd name="T75" fmla="*/ 837 h 1256"/>
                    <a:gd name="T76" fmla="*/ 949 w 1488"/>
                    <a:gd name="T77" fmla="*/ 849 h 1256"/>
                    <a:gd name="T78" fmla="*/ 896 w 1488"/>
                    <a:gd name="T79" fmla="*/ 932 h 1256"/>
                    <a:gd name="T80" fmla="*/ 1013 w 1488"/>
                    <a:gd name="T81" fmla="*/ 1045 h 1256"/>
                    <a:gd name="T82" fmla="*/ 1031 w 1488"/>
                    <a:gd name="T83" fmla="*/ 982 h 1256"/>
                    <a:gd name="T84" fmla="*/ 1097 w 1488"/>
                    <a:gd name="T85" fmla="*/ 1027 h 1256"/>
                    <a:gd name="T86" fmla="*/ 1134 w 1488"/>
                    <a:gd name="T87" fmla="*/ 1090 h 1256"/>
                    <a:gd name="T88" fmla="*/ 1164 w 1488"/>
                    <a:gd name="T89" fmla="*/ 1147 h 1256"/>
                    <a:gd name="T90" fmla="*/ 1233 w 1488"/>
                    <a:gd name="T91" fmla="*/ 1232 h 1256"/>
                    <a:gd name="T92" fmla="*/ 1336 w 1488"/>
                    <a:gd name="T93" fmla="*/ 1230 h 1256"/>
                    <a:gd name="T94" fmla="*/ 1274 w 1488"/>
                    <a:gd name="T95" fmla="*/ 1241 h 1256"/>
                    <a:gd name="T96" fmla="*/ 1152 w 1488"/>
                    <a:gd name="T97" fmla="*/ 1228 h 1256"/>
                    <a:gd name="T98" fmla="*/ 1068 w 1488"/>
                    <a:gd name="T99" fmla="*/ 1151 h 1256"/>
                    <a:gd name="T100" fmla="*/ 1006 w 1488"/>
                    <a:gd name="T101" fmla="*/ 1122 h 1256"/>
                    <a:gd name="T102" fmla="*/ 907 w 1488"/>
                    <a:gd name="T103" fmla="*/ 1086 h 1256"/>
                    <a:gd name="T104" fmla="*/ 733 w 1488"/>
                    <a:gd name="T105" fmla="*/ 964 h 1256"/>
                    <a:gd name="T106" fmla="*/ 591 w 1488"/>
                    <a:gd name="T107" fmla="*/ 786 h 1256"/>
                    <a:gd name="T108" fmla="*/ 639 w 1488"/>
                    <a:gd name="T109" fmla="*/ 946 h 1256"/>
                    <a:gd name="T110" fmla="*/ 548 w 1488"/>
                    <a:gd name="T111" fmla="*/ 835 h 1256"/>
                    <a:gd name="T112" fmla="*/ 463 w 1488"/>
                    <a:gd name="T113" fmla="*/ 618 h 1256"/>
                    <a:gd name="T114" fmla="*/ 472 w 1488"/>
                    <a:gd name="T115" fmla="*/ 460 h 1256"/>
                    <a:gd name="T116" fmla="*/ 442 w 1488"/>
                    <a:gd name="T117" fmla="*/ 339 h 1256"/>
                    <a:gd name="T118" fmla="*/ 417 w 1488"/>
                    <a:gd name="T119" fmla="*/ 266 h 1256"/>
                    <a:gd name="T120" fmla="*/ 360 w 1488"/>
                    <a:gd name="T121" fmla="*/ 223 h 1256"/>
                    <a:gd name="T122" fmla="*/ 238 w 1488"/>
                    <a:gd name="T123" fmla="*/ 235 h 1256"/>
                    <a:gd name="T124" fmla="*/ 147 w 1488"/>
                    <a:gd name="T125" fmla="*/ 280 h 1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488" h="1256">
                      <a:moveTo>
                        <a:pt x="0" y="323"/>
                      </a:moveTo>
                      <a:lnTo>
                        <a:pt x="71" y="280"/>
                      </a:lnTo>
                      <a:lnTo>
                        <a:pt x="112" y="262"/>
                      </a:lnTo>
                      <a:lnTo>
                        <a:pt x="119" y="235"/>
                      </a:lnTo>
                      <a:lnTo>
                        <a:pt x="87" y="219"/>
                      </a:lnTo>
                      <a:lnTo>
                        <a:pt x="85" y="187"/>
                      </a:lnTo>
                      <a:lnTo>
                        <a:pt x="99" y="178"/>
                      </a:lnTo>
                      <a:lnTo>
                        <a:pt x="96" y="165"/>
                      </a:lnTo>
                      <a:lnTo>
                        <a:pt x="151" y="160"/>
                      </a:lnTo>
                      <a:lnTo>
                        <a:pt x="165" y="135"/>
                      </a:lnTo>
                      <a:lnTo>
                        <a:pt x="167" y="113"/>
                      </a:lnTo>
                      <a:lnTo>
                        <a:pt x="213" y="106"/>
                      </a:lnTo>
                      <a:lnTo>
                        <a:pt x="218" y="84"/>
                      </a:lnTo>
                      <a:lnTo>
                        <a:pt x="174" y="77"/>
                      </a:lnTo>
                      <a:lnTo>
                        <a:pt x="195" y="61"/>
                      </a:lnTo>
                      <a:lnTo>
                        <a:pt x="266" y="61"/>
                      </a:lnTo>
                      <a:lnTo>
                        <a:pt x="286" y="43"/>
                      </a:lnTo>
                      <a:lnTo>
                        <a:pt x="316" y="41"/>
                      </a:lnTo>
                      <a:lnTo>
                        <a:pt x="335" y="27"/>
                      </a:lnTo>
                      <a:lnTo>
                        <a:pt x="357" y="52"/>
                      </a:lnTo>
                      <a:lnTo>
                        <a:pt x="447" y="47"/>
                      </a:lnTo>
                      <a:lnTo>
                        <a:pt x="488" y="74"/>
                      </a:lnTo>
                      <a:lnTo>
                        <a:pt x="621" y="68"/>
                      </a:lnTo>
                      <a:lnTo>
                        <a:pt x="642" y="54"/>
                      </a:lnTo>
                      <a:lnTo>
                        <a:pt x="692" y="77"/>
                      </a:lnTo>
                      <a:lnTo>
                        <a:pt x="745" y="97"/>
                      </a:lnTo>
                      <a:lnTo>
                        <a:pt x="770" y="88"/>
                      </a:lnTo>
                      <a:lnTo>
                        <a:pt x="786" y="77"/>
                      </a:lnTo>
                      <a:lnTo>
                        <a:pt x="829" y="84"/>
                      </a:lnTo>
                      <a:lnTo>
                        <a:pt x="800" y="68"/>
                      </a:lnTo>
                      <a:lnTo>
                        <a:pt x="772" y="70"/>
                      </a:lnTo>
                      <a:lnTo>
                        <a:pt x="731" y="74"/>
                      </a:lnTo>
                      <a:lnTo>
                        <a:pt x="710" y="52"/>
                      </a:lnTo>
                      <a:lnTo>
                        <a:pt x="687" y="41"/>
                      </a:lnTo>
                      <a:lnTo>
                        <a:pt x="687" y="23"/>
                      </a:lnTo>
                      <a:lnTo>
                        <a:pt x="694" y="2"/>
                      </a:lnTo>
                      <a:lnTo>
                        <a:pt x="713" y="0"/>
                      </a:lnTo>
                      <a:lnTo>
                        <a:pt x="738" y="18"/>
                      </a:lnTo>
                      <a:lnTo>
                        <a:pt x="745" y="9"/>
                      </a:lnTo>
                      <a:lnTo>
                        <a:pt x="765" y="0"/>
                      </a:lnTo>
                      <a:lnTo>
                        <a:pt x="790" y="14"/>
                      </a:lnTo>
                      <a:lnTo>
                        <a:pt x="804" y="2"/>
                      </a:lnTo>
                      <a:lnTo>
                        <a:pt x="818" y="20"/>
                      </a:lnTo>
                      <a:lnTo>
                        <a:pt x="820" y="32"/>
                      </a:lnTo>
                      <a:lnTo>
                        <a:pt x="857" y="47"/>
                      </a:lnTo>
                      <a:lnTo>
                        <a:pt x="843" y="61"/>
                      </a:lnTo>
                      <a:lnTo>
                        <a:pt x="843" y="79"/>
                      </a:lnTo>
                      <a:lnTo>
                        <a:pt x="905" y="84"/>
                      </a:lnTo>
                      <a:lnTo>
                        <a:pt x="921" y="61"/>
                      </a:lnTo>
                      <a:lnTo>
                        <a:pt x="910" y="50"/>
                      </a:lnTo>
                      <a:lnTo>
                        <a:pt x="882" y="52"/>
                      </a:lnTo>
                      <a:lnTo>
                        <a:pt x="889" y="27"/>
                      </a:lnTo>
                      <a:lnTo>
                        <a:pt x="944" y="41"/>
                      </a:lnTo>
                      <a:lnTo>
                        <a:pt x="955" y="59"/>
                      </a:lnTo>
                      <a:lnTo>
                        <a:pt x="1001" y="59"/>
                      </a:lnTo>
                      <a:lnTo>
                        <a:pt x="1043" y="81"/>
                      </a:lnTo>
                      <a:lnTo>
                        <a:pt x="1065" y="77"/>
                      </a:lnTo>
                      <a:lnTo>
                        <a:pt x="1091" y="97"/>
                      </a:lnTo>
                      <a:lnTo>
                        <a:pt x="1065" y="124"/>
                      </a:lnTo>
                      <a:lnTo>
                        <a:pt x="1045" y="104"/>
                      </a:lnTo>
                      <a:lnTo>
                        <a:pt x="1031" y="111"/>
                      </a:lnTo>
                      <a:lnTo>
                        <a:pt x="1013" y="126"/>
                      </a:lnTo>
                      <a:lnTo>
                        <a:pt x="983" y="140"/>
                      </a:lnTo>
                      <a:lnTo>
                        <a:pt x="999" y="160"/>
                      </a:lnTo>
                      <a:lnTo>
                        <a:pt x="971" y="163"/>
                      </a:lnTo>
                      <a:lnTo>
                        <a:pt x="949" y="190"/>
                      </a:lnTo>
                      <a:lnTo>
                        <a:pt x="926" y="223"/>
                      </a:lnTo>
                      <a:lnTo>
                        <a:pt x="960" y="253"/>
                      </a:lnTo>
                      <a:lnTo>
                        <a:pt x="988" y="287"/>
                      </a:lnTo>
                      <a:lnTo>
                        <a:pt x="1036" y="291"/>
                      </a:lnTo>
                      <a:lnTo>
                        <a:pt x="1081" y="287"/>
                      </a:lnTo>
                      <a:lnTo>
                        <a:pt x="1102" y="305"/>
                      </a:lnTo>
                      <a:lnTo>
                        <a:pt x="1093" y="314"/>
                      </a:lnTo>
                      <a:lnTo>
                        <a:pt x="1079" y="332"/>
                      </a:lnTo>
                      <a:lnTo>
                        <a:pt x="1100" y="363"/>
                      </a:lnTo>
                      <a:lnTo>
                        <a:pt x="1107" y="386"/>
                      </a:lnTo>
                      <a:lnTo>
                        <a:pt x="1132" y="397"/>
                      </a:lnTo>
                      <a:lnTo>
                        <a:pt x="1166" y="377"/>
                      </a:lnTo>
                      <a:lnTo>
                        <a:pt x="1157" y="348"/>
                      </a:lnTo>
                      <a:lnTo>
                        <a:pt x="1127" y="323"/>
                      </a:lnTo>
                      <a:lnTo>
                        <a:pt x="1162" y="293"/>
                      </a:lnTo>
                      <a:lnTo>
                        <a:pt x="1132" y="244"/>
                      </a:lnTo>
                      <a:lnTo>
                        <a:pt x="1104" y="223"/>
                      </a:lnTo>
                      <a:lnTo>
                        <a:pt x="1127" y="205"/>
                      </a:lnTo>
                      <a:lnTo>
                        <a:pt x="1123" y="178"/>
                      </a:lnTo>
                      <a:lnTo>
                        <a:pt x="1139" y="163"/>
                      </a:lnTo>
                      <a:lnTo>
                        <a:pt x="1166" y="178"/>
                      </a:lnTo>
                      <a:lnTo>
                        <a:pt x="1230" y="237"/>
                      </a:lnTo>
                      <a:lnTo>
                        <a:pt x="1269" y="246"/>
                      </a:lnTo>
                      <a:lnTo>
                        <a:pt x="1281" y="230"/>
                      </a:lnTo>
                      <a:lnTo>
                        <a:pt x="1272" y="199"/>
                      </a:lnTo>
                      <a:lnTo>
                        <a:pt x="1295" y="203"/>
                      </a:lnTo>
                      <a:lnTo>
                        <a:pt x="1333" y="239"/>
                      </a:lnTo>
                      <a:lnTo>
                        <a:pt x="1340" y="260"/>
                      </a:lnTo>
                      <a:lnTo>
                        <a:pt x="1363" y="273"/>
                      </a:lnTo>
                      <a:lnTo>
                        <a:pt x="1409" y="289"/>
                      </a:lnTo>
                      <a:lnTo>
                        <a:pt x="1432" y="318"/>
                      </a:lnTo>
                      <a:lnTo>
                        <a:pt x="1466" y="339"/>
                      </a:lnTo>
                      <a:lnTo>
                        <a:pt x="1485" y="345"/>
                      </a:lnTo>
                      <a:lnTo>
                        <a:pt x="1487" y="363"/>
                      </a:lnTo>
                      <a:lnTo>
                        <a:pt x="1460" y="375"/>
                      </a:lnTo>
                      <a:lnTo>
                        <a:pt x="1443" y="361"/>
                      </a:lnTo>
                      <a:lnTo>
                        <a:pt x="1430" y="363"/>
                      </a:lnTo>
                      <a:lnTo>
                        <a:pt x="1425" y="393"/>
                      </a:lnTo>
                      <a:lnTo>
                        <a:pt x="1402" y="400"/>
                      </a:lnTo>
                      <a:lnTo>
                        <a:pt x="1377" y="384"/>
                      </a:lnTo>
                      <a:lnTo>
                        <a:pt x="1324" y="384"/>
                      </a:lnTo>
                      <a:lnTo>
                        <a:pt x="1317" y="418"/>
                      </a:lnTo>
                      <a:lnTo>
                        <a:pt x="1331" y="438"/>
                      </a:lnTo>
                      <a:lnTo>
                        <a:pt x="1352" y="427"/>
                      </a:lnTo>
                      <a:lnTo>
                        <a:pt x="1372" y="422"/>
                      </a:lnTo>
                      <a:lnTo>
                        <a:pt x="1393" y="433"/>
                      </a:lnTo>
                      <a:lnTo>
                        <a:pt x="1366" y="458"/>
                      </a:lnTo>
                      <a:lnTo>
                        <a:pt x="1393" y="481"/>
                      </a:lnTo>
                      <a:lnTo>
                        <a:pt x="1430" y="488"/>
                      </a:lnTo>
                      <a:lnTo>
                        <a:pt x="1425" y="501"/>
                      </a:lnTo>
                      <a:lnTo>
                        <a:pt x="1411" y="503"/>
                      </a:lnTo>
                      <a:lnTo>
                        <a:pt x="1377" y="580"/>
                      </a:lnTo>
                      <a:lnTo>
                        <a:pt x="1379" y="530"/>
                      </a:lnTo>
                      <a:lnTo>
                        <a:pt x="1395" y="506"/>
                      </a:lnTo>
                      <a:lnTo>
                        <a:pt x="1377" y="494"/>
                      </a:lnTo>
                      <a:lnTo>
                        <a:pt x="1356" y="510"/>
                      </a:lnTo>
                      <a:lnTo>
                        <a:pt x="1368" y="524"/>
                      </a:lnTo>
                      <a:lnTo>
                        <a:pt x="1352" y="533"/>
                      </a:lnTo>
                      <a:lnTo>
                        <a:pt x="1336" y="544"/>
                      </a:lnTo>
                      <a:lnTo>
                        <a:pt x="1338" y="578"/>
                      </a:lnTo>
                      <a:lnTo>
                        <a:pt x="1315" y="589"/>
                      </a:lnTo>
                      <a:lnTo>
                        <a:pt x="1283" y="591"/>
                      </a:lnTo>
                      <a:lnTo>
                        <a:pt x="1295" y="609"/>
                      </a:lnTo>
                      <a:lnTo>
                        <a:pt x="1283" y="630"/>
                      </a:lnTo>
                      <a:lnTo>
                        <a:pt x="1295" y="646"/>
                      </a:lnTo>
                      <a:lnTo>
                        <a:pt x="1276" y="679"/>
                      </a:lnTo>
                      <a:lnTo>
                        <a:pt x="1269" y="711"/>
                      </a:lnTo>
                      <a:lnTo>
                        <a:pt x="1242" y="729"/>
                      </a:lnTo>
                      <a:lnTo>
                        <a:pt x="1207" y="779"/>
                      </a:lnTo>
                      <a:lnTo>
                        <a:pt x="1203" y="813"/>
                      </a:lnTo>
                      <a:lnTo>
                        <a:pt x="1214" y="840"/>
                      </a:lnTo>
                      <a:lnTo>
                        <a:pt x="1230" y="874"/>
                      </a:lnTo>
                      <a:lnTo>
                        <a:pt x="1240" y="910"/>
                      </a:lnTo>
                      <a:lnTo>
                        <a:pt x="1224" y="925"/>
                      </a:lnTo>
                      <a:lnTo>
                        <a:pt x="1203" y="914"/>
                      </a:lnTo>
                      <a:lnTo>
                        <a:pt x="1207" y="896"/>
                      </a:lnTo>
                      <a:lnTo>
                        <a:pt x="1196" y="855"/>
                      </a:lnTo>
                      <a:lnTo>
                        <a:pt x="1182" y="849"/>
                      </a:lnTo>
                      <a:lnTo>
                        <a:pt x="1173" y="824"/>
                      </a:lnTo>
                      <a:lnTo>
                        <a:pt x="1155" y="824"/>
                      </a:lnTo>
                      <a:lnTo>
                        <a:pt x="1134" y="810"/>
                      </a:lnTo>
                      <a:lnTo>
                        <a:pt x="1111" y="815"/>
                      </a:lnTo>
                      <a:lnTo>
                        <a:pt x="1091" y="806"/>
                      </a:lnTo>
                      <a:lnTo>
                        <a:pt x="1065" y="817"/>
                      </a:lnTo>
                      <a:lnTo>
                        <a:pt x="1020" y="808"/>
                      </a:lnTo>
                      <a:lnTo>
                        <a:pt x="1049" y="837"/>
                      </a:lnTo>
                      <a:lnTo>
                        <a:pt x="1013" y="835"/>
                      </a:lnTo>
                      <a:lnTo>
                        <a:pt x="988" y="813"/>
                      </a:lnTo>
                      <a:lnTo>
                        <a:pt x="942" y="813"/>
                      </a:lnTo>
                      <a:lnTo>
                        <a:pt x="949" y="849"/>
                      </a:lnTo>
                      <a:lnTo>
                        <a:pt x="914" y="837"/>
                      </a:lnTo>
                      <a:lnTo>
                        <a:pt x="896" y="874"/>
                      </a:lnTo>
                      <a:lnTo>
                        <a:pt x="910" y="889"/>
                      </a:lnTo>
                      <a:lnTo>
                        <a:pt x="896" y="932"/>
                      </a:lnTo>
                      <a:lnTo>
                        <a:pt x="912" y="982"/>
                      </a:lnTo>
                      <a:lnTo>
                        <a:pt x="930" y="1016"/>
                      </a:lnTo>
                      <a:lnTo>
                        <a:pt x="951" y="1047"/>
                      </a:lnTo>
                      <a:lnTo>
                        <a:pt x="1013" y="1045"/>
                      </a:lnTo>
                      <a:lnTo>
                        <a:pt x="1038" y="1038"/>
                      </a:lnTo>
                      <a:lnTo>
                        <a:pt x="1043" y="1016"/>
                      </a:lnTo>
                      <a:lnTo>
                        <a:pt x="1029" y="998"/>
                      </a:lnTo>
                      <a:lnTo>
                        <a:pt x="1031" y="982"/>
                      </a:lnTo>
                      <a:lnTo>
                        <a:pt x="1070" y="986"/>
                      </a:lnTo>
                      <a:lnTo>
                        <a:pt x="1109" y="977"/>
                      </a:lnTo>
                      <a:lnTo>
                        <a:pt x="1109" y="998"/>
                      </a:lnTo>
                      <a:lnTo>
                        <a:pt x="1097" y="1027"/>
                      </a:lnTo>
                      <a:lnTo>
                        <a:pt x="1079" y="1050"/>
                      </a:lnTo>
                      <a:lnTo>
                        <a:pt x="1075" y="1081"/>
                      </a:lnTo>
                      <a:lnTo>
                        <a:pt x="1100" y="1095"/>
                      </a:lnTo>
                      <a:lnTo>
                        <a:pt x="1134" y="1090"/>
                      </a:lnTo>
                      <a:lnTo>
                        <a:pt x="1155" y="1102"/>
                      </a:lnTo>
                      <a:lnTo>
                        <a:pt x="1173" y="1097"/>
                      </a:lnTo>
                      <a:lnTo>
                        <a:pt x="1180" y="1117"/>
                      </a:lnTo>
                      <a:lnTo>
                        <a:pt x="1164" y="1147"/>
                      </a:lnTo>
                      <a:lnTo>
                        <a:pt x="1178" y="1165"/>
                      </a:lnTo>
                      <a:lnTo>
                        <a:pt x="1180" y="1201"/>
                      </a:lnTo>
                      <a:lnTo>
                        <a:pt x="1203" y="1226"/>
                      </a:lnTo>
                      <a:lnTo>
                        <a:pt x="1233" y="1232"/>
                      </a:lnTo>
                      <a:lnTo>
                        <a:pt x="1253" y="1226"/>
                      </a:lnTo>
                      <a:lnTo>
                        <a:pt x="1262" y="1228"/>
                      </a:lnTo>
                      <a:lnTo>
                        <a:pt x="1301" y="1228"/>
                      </a:lnTo>
                      <a:lnTo>
                        <a:pt x="1336" y="1230"/>
                      </a:lnTo>
                      <a:lnTo>
                        <a:pt x="1345" y="1214"/>
                      </a:lnTo>
                      <a:lnTo>
                        <a:pt x="1315" y="1241"/>
                      </a:lnTo>
                      <a:lnTo>
                        <a:pt x="1295" y="1239"/>
                      </a:lnTo>
                      <a:lnTo>
                        <a:pt x="1274" y="1241"/>
                      </a:lnTo>
                      <a:lnTo>
                        <a:pt x="1233" y="1255"/>
                      </a:lnTo>
                      <a:lnTo>
                        <a:pt x="1198" y="1237"/>
                      </a:lnTo>
                      <a:lnTo>
                        <a:pt x="1166" y="1226"/>
                      </a:lnTo>
                      <a:lnTo>
                        <a:pt x="1152" y="1228"/>
                      </a:lnTo>
                      <a:lnTo>
                        <a:pt x="1155" y="1212"/>
                      </a:lnTo>
                      <a:lnTo>
                        <a:pt x="1152" y="1187"/>
                      </a:lnTo>
                      <a:lnTo>
                        <a:pt x="1125" y="1165"/>
                      </a:lnTo>
                      <a:lnTo>
                        <a:pt x="1068" y="1151"/>
                      </a:lnTo>
                      <a:lnTo>
                        <a:pt x="1059" y="1142"/>
                      </a:lnTo>
                      <a:lnTo>
                        <a:pt x="1043" y="1144"/>
                      </a:lnTo>
                      <a:lnTo>
                        <a:pt x="1026" y="1133"/>
                      </a:lnTo>
                      <a:lnTo>
                        <a:pt x="1006" y="1122"/>
                      </a:lnTo>
                      <a:lnTo>
                        <a:pt x="978" y="1090"/>
                      </a:lnTo>
                      <a:lnTo>
                        <a:pt x="946" y="1081"/>
                      </a:lnTo>
                      <a:lnTo>
                        <a:pt x="928" y="1102"/>
                      </a:lnTo>
                      <a:lnTo>
                        <a:pt x="907" y="1086"/>
                      </a:lnTo>
                      <a:lnTo>
                        <a:pt x="882" y="1086"/>
                      </a:lnTo>
                      <a:lnTo>
                        <a:pt x="832" y="1074"/>
                      </a:lnTo>
                      <a:lnTo>
                        <a:pt x="740" y="1020"/>
                      </a:lnTo>
                      <a:lnTo>
                        <a:pt x="733" y="964"/>
                      </a:lnTo>
                      <a:lnTo>
                        <a:pt x="724" y="941"/>
                      </a:lnTo>
                      <a:lnTo>
                        <a:pt x="708" y="925"/>
                      </a:lnTo>
                      <a:lnTo>
                        <a:pt x="687" y="894"/>
                      </a:lnTo>
                      <a:lnTo>
                        <a:pt x="591" y="786"/>
                      </a:lnTo>
                      <a:lnTo>
                        <a:pt x="591" y="826"/>
                      </a:lnTo>
                      <a:lnTo>
                        <a:pt x="651" y="898"/>
                      </a:lnTo>
                      <a:lnTo>
                        <a:pt x="676" y="959"/>
                      </a:lnTo>
                      <a:lnTo>
                        <a:pt x="639" y="946"/>
                      </a:lnTo>
                      <a:lnTo>
                        <a:pt x="632" y="910"/>
                      </a:lnTo>
                      <a:lnTo>
                        <a:pt x="584" y="887"/>
                      </a:lnTo>
                      <a:lnTo>
                        <a:pt x="612" y="874"/>
                      </a:lnTo>
                      <a:lnTo>
                        <a:pt x="548" y="835"/>
                      </a:lnTo>
                      <a:lnTo>
                        <a:pt x="573" y="813"/>
                      </a:lnTo>
                      <a:lnTo>
                        <a:pt x="550" y="767"/>
                      </a:lnTo>
                      <a:lnTo>
                        <a:pt x="472" y="673"/>
                      </a:lnTo>
                      <a:lnTo>
                        <a:pt x="463" y="618"/>
                      </a:lnTo>
                      <a:lnTo>
                        <a:pt x="467" y="578"/>
                      </a:lnTo>
                      <a:lnTo>
                        <a:pt x="488" y="533"/>
                      </a:lnTo>
                      <a:lnTo>
                        <a:pt x="488" y="488"/>
                      </a:lnTo>
                      <a:lnTo>
                        <a:pt x="472" y="460"/>
                      </a:lnTo>
                      <a:lnTo>
                        <a:pt x="516" y="451"/>
                      </a:lnTo>
                      <a:lnTo>
                        <a:pt x="463" y="397"/>
                      </a:lnTo>
                      <a:lnTo>
                        <a:pt x="465" y="372"/>
                      </a:lnTo>
                      <a:lnTo>
                        <a:pt x="442" y="339"/>
                      </a:lnTo>
                      <a:lnTo>
                        <a:pt x="451" y="318"/>
                      </a:lnTo>
                      <a:lnTo>
                        <a:pt x="435" y="307"/>
                      </a:lnTo>
                      <a:lnTo>
                        <a:pt x="433" y="284"/>
                      </a:lnTo>
                      <a:lnTo>
                        <a:pt x="417" y="266"/>
                      </a:lnTo>
                      <a:lnTo>
                        <a:pt x="435" y="251"/>
                      </a:lnTo>
                      <a:lnTo>
                        <a:pt x="410" y="239"/>
                      </a:lnTo>
                      <a:lnTo>
                        <a:pt x="390" y="255"/>
                      </a:lnTo>
                      <a:lnTo>
                        <a:pt x="360" y="223"/>
                      </a:lnTo>
                      <a:lnTo>
                        <a:pt x="328" y="214"/>
                      </a:lnTo>
                      <a:lnTo>
                        <a:pt x="282" y="214"/>
                      </a:lnTo>
                      <a:lnTo>
                        <a:pt x="252" y="244"/>
                      </a:lnTo>
                      <a:lnTo>
                        <a:pt x="238" y="235"/>
                      </a:lnTo>
                      <a:lnTo>
                        <a:pt x="263" y="196"/>
                      </a:lnTo>
                      <a:lnTo>
                        <a:pt x="241" y="203"/>
                      </a:lnTo>
                      <a:lnTo>
                        <a:pt x="195" y="244"/>
                      </a:lnTo>
                      <a:lnTo>
                        <a:pt x="147" y="280"/>
                      </a:lnTo>
                      <a:lnTo>
                        <a:pt x="103" y="289"/>
                      </a:lnTo>
                      <a:lnTo>
                        <a:pt x="30" y="325"/>
                      </a:lnTo>
                      <a:lnTo>
                        <a:pt x="0" y="323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0" name="Freeform 13">
                  <a:extLst>
                    <a:ext uri="{FF2B5EF4-FFF2-40B4-BE49-F238E27FC236}">
                      <a16:creationId xmlns:a16="http://schemas.microsoft.com/office/drawing/2014/main" id="{3B47081E-0BDA-B88E-5EEF-3AE7CEDDDC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56" y="1103"/>
                  <a:ext cx="506" cy="330"/>
                </a:xfrm>
                <a:custGeom>
                  <a:avLst/>
                  <a:gdLst>
                    <a:gd name="T0" fmla="*/ 0 w 506"/>
                    <a:gd name="T1" fmla="*/ 68 h 330"/>
                    <a:gd name="T2" fmla="*/ 11 w 506"/>
                    <a:gd name="T3" fmla="*/ 43 h 330"/>
                    <a:gd name="T4" fmla="*/ 11 w 506"/>
                    <a:gd name="T5" fmla="*/ 25 h 330"/>
                    <a:gd name="T6" fmla="*/ 30 w 506"/>
                    <a:gd name="T7" fmla="*/ 0 h 330"/>
                    <a:gd name="T8" fmla="*/ 121 w 506"/>
                    <a:gd name="T9" fmla="*/ 16 h 330"/>
                    <a:gd name="T10" fmla="*/ 279 w 506"/>
                    <a:gd name="T11" fmla="*/ 45 h 330"/>
                    <a:gd name="T12" fmla="*/ 340 w 506"/>
                    <a:gd name="T13" fmla="*/ 70 h 330"/>
                    <a:gd name="T14" fmla="*/ 423 w 506"/>
                    <a:gd name="T15" fmla="*/ 92 h 330"/>
                    <a:gd name="T16" fmla="*/ 464 w 506"/>
                    <a:gd name="T17" fmla="*/ 135 h 330"/>
                    <a:gd name="T18" fmla="*/ 505 w 506"/>
                    <a:gd name="T19" fmla="*/ 155 h 330"/>
                    <a:gd name="T20" fmla="*/ 489 w 506"/>
                    <a:gd name="T21" fmla="*/ 171 h 330"/>
                    <a:gd name="T22" fmla="*/ 489 w 506"/>
                    <a:gd name="T23" fmla="*/ 192 h 330"/>
                    <a:gd name="T24" fmla="*/ 473 w 506"/>
                    <a:gd name="T25" fmla="*/ 196 h 330"/>
                    <a:gd name="T26" fmla="*/ 459 w 506"/>
                    <a:gd name="T27" fmla="*/ 214 h 330"/>
                    <a:gd name="T28" fmla="*/ 473 w 506"/>
                    <a:gd name="T29" fmla="*/ 232 h 330"/>
                    <a:gd name="T30" fmla="*/ 471 w 506"/>
                    <a:gd name="T31" fmla="*/ 246 h 330"/>
                    <a:gd name="T32" fmla="*/ 455 w 506"/>
                    <a:gd name="T33" fmla="*/ 264 h 330"/>
                    <a:gd name="T34" fmla="*/ 457 w 506"/>
                    <a:gd name="T35" fmla="*/ 282 h 330"/>
                    <a:gd name="T36" fmla="*/ 484 w 506"/>
                    <a:gd name="T37" fmla="*/ 300 h 330"/>
                    <a:gd name="T38" fmla="*/ 487 w 506"/>
                    <a:gd name="T39" fmla="*/ 318 h 330"/>
                    <a:gd name="T40" fmla="*/ 480 w 506"/>
                    <a:gd name="T41" fmla="*/ 327 h 330"/>
                    <a:gd name="T42" fmla="*/ 452 w 506"/>
                    <a:gd name="T43" fmla="*/ 329 h 330"/>
                    <a:gd name="T44" fmla="*/ 432 w 506"/>
                    <a:gd name="T45" fmla="*/ 320 h 330"/>
                    <a:gd name="T46" fmla="*/ 409 w 506"/>
                    <a:gd name="T47" fmla="*/ 297 h 330"/>
                    <a:gd name="T48" fmla="*/ 400 w 506"/>
                    <a:gd name="T49" fmla="*/ 297 h 330"/>
                    <a:gd name="T50" fmla="*/ 388 w 506"/>
                    <a:gd name="T51" fmla="*/ 288 h 330"/>
                    <a:gd name="T52" fmla="*/ 377 w 506"/>
                    <a:gd name="T53" fmla="*/ 261 h 330"/>
                    <a:gd name="T54" fmla="*/ 363 w 506"/>
                    <a:gd name="T55" fmla="*/ 252 h 330"/>
                    <a:gd name="T56" fmla="*/ 334 w 506"/>
                    <a:gd name="T57" fmla="*/ 239 h 330"/>
                    <a:gd name="T58" fmla="*/ 308 w 506"/>
                    <a:gd name="T59" fmla="*/ 230 h 330"/>
                    <a:gd name="T60" fmla="*/ 272 w 506"/>
                    <a:gd name="T61" fmla="*/ 205 h 330"/>
                    <a:gd name="T62" fmla="*/ 256 w 506"/>
                    <a:gd name="T63" fmla="*/ 187 h 330"/>
                    <a:gd name="T64" fmla="*/ 258 w 506"/>
                    <a:gd name="T65" fmla="*/ 174 h 330"/>
                    <a:gd name="T66" fmla="*/ 274 w 506"/>
                    <a:gd name="T67" fmla="*/ 162 h 330"/>
                    <a:gd name="T68" fmla="*/ 260 w 506"/>
                    <a:gd name="T69" fmla="*/ 149 h 330"/>
                    <a:gd name="T70" fmla="*/ 247 w 506"/>
                    <a:gd name="T71" fmla="*/ 155 h 330"/>
                    <a:gd name="T72" fmla="*/ 224 w 506"/>
                    <a:gd name="T73" fmla="*/ 135 h 330"/>
                    <a:gd name="T74" fmla="*/ 219 w 506"/>
                    <a:gd name="T75" fmla="*/ 146 h 330"/>
                    <a:gd name="T76" fmla="*/ 199 w 506"/>
                    <a:gd name="T77" fmla="*/ 146 h 330"/>
                    <a:gd name="T78" fmla="*/ 194 w 506"/>
                    <a:gd name="T79" fmla="*/ 137 h 330"/>
                    <a:gd name="T80" fmla="*/ 194 w 506"/>
                    <a:gd name="T81" fmla="*/ 122 h 330"/>
                    <a:gd name="T82" fmla="*/ 185 w 506"/>
                    <a:gd name="T83" fmla="*/ 113 h 330"/>
                    <a:gd name="T84" fmla="*/ 171 w 506"/>
                    <a:gd name="T85" fmla="*/ 115 h 330"/>
                    <a:gd name="T86" fmla="*/ 153 w 506"/>
                    <a:gd name="T87" fmla="*/ 90 h 330"/>
                    <a:gd name="T88" fmla="*/ 139 w 506"/>
                    <a:gd name="T89" fmla="*/ 88 h 330"/>
                    <a:gd name="T90" fmla="*/ 119 w 506"/>
                    <a:gd name="T91" fmla="*/ 77 h 330"/>
                    <a:gd name="T92" fmla="*/ 75 w 506"/>
                    <a:gd name="T93" fmla="*/ 79 h 330"/>
                    <a:gd name="T94" fmla="*/ 32 w 506"/>
                    <a:gd name="T95" fmla="*/ 77 h 330"/>
                    <a:gd name="T96" fmla="*/ 0 w 506"/>
                    <a:gd name="T97" fmla="*/ 68 h 3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506" h="330">
                      <a:moveTo>
                        <a:pt x="0" y="68"/>
                      </a:moveTo>
                      <a:lnTo>
                        <a:pt x="11" y="43"/>
                      </a:lnTo>
                      <a:lnTo>
                        <a:pt x="11" y="25"/>
                      </a:lnTo>
                      <a:lnTo>
                        <a:pt x="30" y="0"/>
                      </a:lnTo>
                      <a:lnTo>
                        <a:pt x="121" y="16"/>
                      </a:lnTo>
                      <a:lnTo>
                        <a:pt x="279" y="45"/>
                      </a:lnTo>
                      <a:lnTo>
                        <a:pt x="340" y="70"/>
                      </a:lnTo>
                      <a:lnTo>
                        <a:pt x="423" y="92"/>
                      </a:lnTo>
                      <a:lnTo>
                        <a:pt x="464" y="135"/>
                      </a:lnTo>
                      <a:lnTo>
                        <a:pt x="505" y="155"/>
                      </a:lnTo>
                      <a:lnTo>
                        <a:pt x="489" y="171"/>
                      </a:lnTo>
                      <a:lnTo>
                        <a:pt x="489" y="192"/>
                      </a:lnTo>
                      <a:lnTo>
                        <a:pt x="473" y="196"/>
                      </a:lnTo>
                      <a:lnTo>
                        <a:pt x="459" y="214"/>
                      </a:lnTo>
                      <a:lnTo>
                        <a:pt x="473" y="232"/>
                      </a:lnTo>
                      <a:lnTo>
                        <a:pt x="471" y="246"/>
                      </a:lnTo>
                      <a:lnTo>
                        <a:pt x="455" y="264"/>
                      </a:lnTo>
                      <a:lnTo>
                        <a:pt x="457" y="282"/>
                      </a:lnTo>
                      <a:lnTo>
                        <a:pt x="484" y="300"/>
                      </a:lnTo>
                      <a:lnTo>
                        <a:pt x="487" y="318"/>
                      </a:lnTo>
                      <a:lnTo>
                        <a:pt x="480" y="327"/>
                      </a:lnTo>
                      <a:lnTo>
                        <a:pt x="452" y="329"/>
                      </a:lnTo>
                      <a:lnTo>
                        <a:pt x="432" y="320"/>
                      </a:lnTo>
                      <a:lnTo>
                        <a:pt x="409" y="297"/>
                      </a:lnTo>
                      <a:lnTo>
                        <a:pt x="400" y="297"/>
                      </a:lnTo>
                      <a:lnTo>
                        <a:pt x="388" y="288"/>
                      </a:lnTo>
                      <a:lnTo>
                        <a:pt x="377" y="261"/>
                      </a:lnTo>
                      <a:lnTo>
                        <a:pt x="363" y="252"/>
                      </a:lnTo>
                      <a:lnTo>
                        <a:pt x="334" y="239"/>
                      </a:lnTo>
                      <a:lnTo>
                        <a:pt x="308" y="230"/>
                      </a:lnTo>
                      <a:lnTo>
                        <a:pt x="272" y="205"/>
                      </a:lnTo>
                      <a:lnTo>
                        <a:pt x="256" y="187"/>
                      </a:lnTo>
                      <a:lnTo>
                        <a:pt x="258" y="174"/>
                      </a:lnTo>
                      <a:lnTo>
                        <a:pt x="274" y="162"/>
                      </a:lnTo>
                      <a:lnTo>
                        <a:pt x="260" y="149"/>
                      </a:lnTo>
                      <a:lnTo>
                        <a:pt x="247" y="155"/>
                      </a:lnTo>
                      <a:lnTo>
                        <a:pt x="224" y="135"/>
                      </a:lnTo>
                      <a:lnTo>
                        <a:pt x="219" y="146"/>
                      </a:lnTo>
                      <a:lnTo>
                        <a:pt x="199" y="146"/>
                      </a:lnTo>
                      <a:lnTo>
                        <a:pt x="194" y="137"/>
                      </a:lnTo>
                      <a:lnTo>
                        <a:pt x="194" y="122"/>
                      </a:lnTo>
                      <a:lnTo>
                        <a:pt x="185" y="113"/>
                      </a:lnTo>
                      <a:lnTo>
                        <a:pt x="171" y="115"/>
                      </a:lnTo>
                      <a:lnTo>
                        <a:pt x="153" y="90"/>
                      </a:lnTo>
                      <a:lnTo>
                        <a:pt x="139" y="88"/>
                      </a:lnTo>
                      <a:lnTo>
                        <a:pt x="119" y="77"/>
                      </a:lnTo>
                      <a:lnTo>
                        <a:pt x="75" y="79"/>
                      </a:lnTo>
                      <a:lnTo>
                        <a:pt x="32" y="77"/>
                      </a:lnTo>
                      <a:lnTo>
                        <a:pt x="0" y="68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1" name="Freeform 14">
                  <a:extLst>
                    <a:ext uri="{FF2B5EF4-FFF2-40B4-BE49-F238E27FC236}">
                      <a16:creationId xmlns:a16="http://schemas.microsoft.com/office/drawing/2014/main" id="{8E93C4C0-10EE-0760-E628-DFBC6FBD42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4" y="1219"/>
                  <a:ext cx="322" cy="170"/>
                </a:xfrm>
                <a:custGeom>
                  <a:avLst/>
                  <a:gdLst>
                    <a:gd name="T0" fmla="*/ 11 w 322"/>
                    <a:gd name="T1" fmla="*/ 0 h 170"/>
                    <a:gd name="T2" fmla="*/ 0 w 322"/>
                    <a:gd name="T3" fmla="*/ 14 h 170"/>
                    <a:gd name="T4" fmla="*/ 0 w 322"/>
                    <a:gd name="T5" fmla="*/ 29 h 170"/>
                    <a:gd name="T6" fmla="*/ 23 w 322"/>
                    <a:gd name="T7" fmla="*/ 45 h 170"/>
                    <a:gd name="T8" fmla="*/ 36 w 322"/>
                    <a:gd name="T9" fmla="*/ 41 h 170"/>
                    <a:gd name="T10" fmla="*/ 41 w 322"/>
                    <a:gd name="T11" fmla="*/ 47 h 170"/>
                    <a:gd name="T12" fmla="*/ 54 w 322"/>
                    <a:gd name="T13" fmla="*/ 50 h 170"/>
                    <a:gd name="T14" fmla="*/ 63 w 322"/>
                    <a:gd name="T15" fmla="*/ 38 h 170"/>
                    <a:gd name="T16" fmla="*/ 95 w 322"/>
                    <a:gd name="T17" fmla="*/ 41 h 170"/>
                    <a:gd name="T18" fmla="*/ 99 w 322"/>
                    <a:gd name="T19" fmla="*/ 52 h 170"/>
                    <a:gd name="T20" fmla="*/ 111 w 322"/>
                    <a:gd name="T21" fmla="*/ 56 h 170"/>
                    <a:gd name="T22" fmla="*/ 138 w 322"/>
                    <a:gd name="T23" fmla="*/ 54 h 170"/>
                    <a:gd name="T24" fmla="*/ 147 w 322"/>
                    <a:gd name="T25" fmla="*/ 61 h 170"/>
                    <a:gd name="T26" fmla="*/ 161 w 322"/>
                    <a:gd name="T27" fmla="*/ 68 h 170"/>
                    <a:gd name="T28" fmla="*/ 172 w 322"/>
                    <a:gd name="T29" fmla="*/ 81 h 170"/>
                    <a:gd name="T30" fmla="*/ 172 w 322"/>
                    <a:gd name="T31" fmla="*/ 99 h 170"/>
                    <a:gd name="T32" fmla="*/ 163 w 322"/>
                    <a:gd name="T33" fmla="*/ 104 h 170"/>
                    <a:gd name="T34" fmla="*/ 167 w 322"/>
                    <a:gd name="T35" fmla="*/ 110 h 170"/>
                    <a:gd name="T36" fmla="*/ 154 w 322"/>
                    <a:gd name="T37" fmla="*/ 122 h 170"/>
                    <a:gd name="T38" fmla="*/ 154 w 322"/>
                    <a:gd name="T39" fmla="*/ 137 h 170"/>
                    <a:gd name="T40" fmla="*/ 174 w 322"/>
                    <a:gd name="T41" fmla="*/ 140 h 170"/>
                    <a:gd name="T42" fmla="*/ 185 w 322"/>
                    <a:gd name="T43" fmla="*/ 135 h 170"/>
                    <a:gd name="T44" fmla="*/ 190 w 322"/>
                    <a:gd name="T45" fmla="*/ 128 h 170"/>
                    <a:gd name="T46" fmla="*/ 197 w 322"/>
                    <a:gd name="T47" fmla="*/ 135 h 170"/>
                    <a:gd name="T48" fmla="*/ 208 w 322"/>
                    <a:gd name="T49" fmla="*/ 131 h 170"/>
                    <a:gd name="T50" fmla="*/ 233 w 322"/>
                    <a:gd name="T51" fmla="*/ 140 h 170"/>
                    <a:gd name="T52" fmla="*/ 249 w 322"/>
                    <a:gd name="T53" fmla="*/ 155 h 170"/>
                    <a:gd name="T54" fmla="*/ 253 w 322"/>
                    <a:gd name="T55" fmla="*/ 155 h 170"/>
                    <a:gd name="T56" fmla="*/ 255 w 322"/>
                    <a:gd name="T57" fmla="*/ 164 h 170"/>
                    <a:gd name="T58" fmla="*/ 271 w 322"/>
                    <a:gd name="T59" fmla="*/ 169 h 170"/>
                    <a:gd name="T60" fmla="*/ 289 w 322"/>
                    <a:gd name="T61" fmla="*/ 169 h 170"/>
                    <a:gd name="T62" fmla="*/ 278 w 322"/>
                    <a:gd name="T63" fmla="*/ 160 h 170"/>
                    <a:gd name="T64" fmla="*/ 283 w 322"/>
                    <a:gd name="T65" fmla="*/ 151 h 170"/>
                    <a:gd name="T66" fmla="*/ 296 w 322"/>
                    <a:gd name="T67" fmla="*/ 160 h 170"/>
                    <a:gd name="T68" fmla="*/ 312 w 322"/>
                    <a:gd name="T69" fmla="*/ 162 h 170"/>
                    <a:gd name="T70" fmla="*/ 314 w 322"/>
                    <a:gd name="T71" fmla="*/ 149 h 170"/>
                    <a:gd name="T72" fmla="*/ 298 w 322"/>
                    <a:gd name="T73" fmla="*/ 137 h 170"/>
                    <a:gd name="T74" fmla="*/ 287 w 322"/>
                    <a:gd name="T75" fmla="*/ 137 h 170"/>
                    <a:gd name="T76" fmla="*/ 271 w 322"/>
                    <a:gd name="T77" fmla="*/ 126 h 170"/>
                    <a:gd name="T78" fmla="*/ 287 w 322"/>
                    <a:gd name="T79" fmla="*/ 126 h 170"/>
                    <a:gd name="T80" fmla="*/ 298 w 322"/>
                    <a:gd name="T81" fmla="*/ 133 h 170"/>
                    <a:gd name="T82" fmla="*/ 321 w 322"/>
                    <a:gd name="T83" fmla="*/ 133 h 170"/>
                    <a:gd name="T84" fmla="*/ 316 w 322"/>
                    <a:gd name="T85" fmla="*/ 119 h 170"/>
                    <a:gd name="T86" fmla="*/ 296 w 322"/>
                    <a:gd name="T87" fmla="*/ 106 h 170"/>
                    <a:gd name="T88" fmla="*/ 283 w 322"/>
                    <a:gd name="T89" fmla="*/ 104 h 170"/>
                    <a:gd name="T90" fmla="*/ 262 w 322"/>
                    <a:gd name="T91" fmla="*/ 88 h 170"/>
                    <a:gd name="T92" fmla="*/ 237 w 322"/>
                    <a:gd name="T93" fmla="*/ 83 h 170"/>
                    <a:gd name="T94" fmla="*/ 217 w 322"/>
                    <a:gd name="T95" fmla="*/ 77 h 170"/>
                    <a:gd name="T96" fmla="*/ 201 w 322"/>
                    <a:gd name="T97" fmla="*/ 56 h 170"/>
                    <a:gd name="T98" fmla="*/ 190 w 322"/>
                    <a:gd name="T99" fmla="*/ 32 h 170"/>
                    <a:gd name="T100" fmla="*/ 174 w 322"/>
                    <a:gd name="T101" fmla="*/ 32 h 170"/>
                    <a:gd name="T102" fmla="*/ 170 w 322"/>
                    <a:gd name="T103" fmla="*/ 25 h 170"/>
                    <a:gd name="T104" fmla="*/ 161 w 322"/>
                    <a:gd name="T105" fmla="*/ 27 h 170"/>
                    <a:gd name="T106" fmla="*/ 145 w 322"/>
                    <a:gd name="T107" fmla="*/ 16 h 170"/>
                    <a:gd name="T108" fmla="*/ 118 w 322"/>
                    <a:gd name="T109" fmla="*/ 11 h 170"/>
                    <a:gd name="T110" fmla="*/ 106 w 322"/>
                    <a:gd name="T111" fmla="*/ 18 h 170"/>
                    <a:gd name="T112" fmla="*/ 81 w 322"/>
                    <a:gd name="T113" fmla="*/ 11 h 170"/>
                    <a:gd name="T114" fmla="*/ 66 w 322"/>
                    <a:gd name="T115" fmla="*/ 11 h 170"/>
                    <a:gd name="T116" fmla="*/ 59 w 322"/>
                    <a:gd name="T117" fmla="*/ 2 h 170"/>
                    <a:gd name="T118" fmla="*/ 52 w 322"/>
                    <a:gd name="T119" fmla="*/ 0 h 170"/>
                    <a:gd name="T120" fmla="*/ 41 w 322"/>
                    <a:gd name="T121" fmla="*/ 2 h 170"/>
                    <a:gd name="T122" fmla="*/ 11 w 322"/>
                    <a:gd name="T123" fmla="*/ 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322" h="170">
                      <a:moveTo>
                        <a:pt x="11" y="0"/>
                      </a:moveTo>
                      <a:lnTo>
                        <a:pt x="0" y="14"/>
                      </a:lnTo>
                      <a:lnTo>
                        <a:pt x="0" y="29"/>
                      </a:lnTo>
                      <a:lnTo>
                        <a:pt x="23" y="45"/>
                      </a:lnTo>
                      <a:lnTo>
                        <a:pt x="36" y="41"/>
                      </a:lnTo>
                      <a:lnTo>
                        <a:pt x="41" y="47"/>
                      </a:lnTo>
                      <a:lnTo>
                        <a:pt x="54" y="50"/>
                      </a:lnTo>
                      <a:lnTo>
                        <a:pt x="63" y="38"/>
                      </a:lnTo>
                      <a:lnTo>
                        <a:pt x="95" y="41"/>
                      </a:lnTo>
                      <a:lnTo>
                        <a:pt x="99" y="52"/>
                      </a:lnTo>
                      <a:lnTo>
                        <a:pt x="111" y="56"/>
                      </a:lnTo>
                      <a:lnTo>
                        <a:pt x="138" y="54"/>
                      </a:lnTo>
                      <a:lnTo>
                        <a:pt x="147" y="61"/>
                      </a:lnTo>
                      <a:lnTo>
                        <a:pt x="161" y="68"/>
                      </a:lnTo>
                      <a:lnTo>
                        <a:pt x="172" y="81"/>
                      </a:lnTo>
                      <a:lnTo>
                        <a:pt x="172" y="99"/>
                      </a:lnTo>
                      <a:lnTo>
                        <a:pt x="163" y="104"/>
                      </a:lnTo>
                      <a:lnTo>
                        <a:pt x="167" y="110"/>
                      </a:lnTo>
                      <a:lnTo>
                        <a:pt x="154" y="122"/>
                      </a:lnTo>
                      <a:lnTo>
                        <a:pt x="154" y="137"/>
                      </a:lnTo>
                      <a:lnTo>
                        <a:pt x="174" y="140"/>
                      </a:lnTo>
                      <a:lnTo>
                        <a:pt x="185" y="135"/>
                      </a:lnTo>
                      <a:lnTo>
                        <a:pt x="190" y="128"/>
                      </a:lnTo>
                      <a:lnTo>
                        <a:pt x="197" y="135"/>
                      </a:lnTo>
                      <a:lnTo>
                        <a:pt x="208" y="131"/>
                      </a:lnTo>
                      <a:lnTo>
                        <a:pt x="233" y="140"/>
                      </a:lnTo>
                      <a:lnTo>
                        <a:pt x="249" y="155"/>
                      </a:lnTo>
                      <a:lnTo>
                        <a:pt x="253" y="155"/>
                      </a:lnTo>
                      <a:lnTo>
                        <a:pt x="255" y="164"/>
                      </a:lnTo>
                      <a:lnTo>
                        <a:pt x="271" y="169"/>
                      </a:lnTo>
                      <a:lnTo>
                        <a:pt x="289" y="169"/>
                      </a:lnTo>
                      <a:lnTo>
                        <a:pt x="278" y="160"/>
                      </a:lnTo>
                      <a:lnTo>
                        <a:pt x="283" y="151"/>
                      </a:lnTo>
                      <a:lnTo>
                        <a:pt x="296" y="160"/>
                      </a:lnTo>
                      <a:lnTo>
                        <a:pt x="312" y="162"/>
                      </a:lnTo>
                      <a:lnTo>
                        <a:pt x="314" y="149"/>
                      </a:lnTo>
                      <a:lnTo>
                        <a:pt x="298" y="137"/>
                      </a:lnTo>
                      <a:lnTo>
                        <a:pt x="287" y="137"/>
                      </a:lnTo>
                      <a:lnTo>
                        <a:pt x="271" y="126"/>
                      </a:lnTo>
                      <a:lnTo>
                        <a:pt x="287" y="126"/>
                      </a:lnTo>
                      <a:lnTo>
                        <a:pt x="298" y="133"/>
                      </a:lnTo>
                      <a:lnTo>
                        <a:pt x="321" y="133"/>
                      </a:lnTo>
                      <a:lnTo>
                        <a:pt x="316" y="119"/>
                      </a:lnTo>
                      <a:lnTo>
                        <a:pt x="296" y="106"/>
                      </a:lnTo>
                      <a:lnTo>
                        <a:pt x="283" y="104"/>
                      </a:lnTo>
                      <a:lnTo>
                        <a:pt x="262" y="88"/>
                      </a:lnTo>
                      <a:lnTo>
                        <a:pt x="237" y="83"/>
                      </a:lnTo>
                      <a:lnTo>
                        <a:pt x="217" y="77"/>
                      </a:lnTo>
                      <a:lnTo>
                        <a:pt x="201" y="56"/>
                      </a:lnTo>
                      <a:lnTo>
                        <a:pt x="190" y="32"/>
                      </a:lnTo>
                      <a:lnTo>
                        <a:pt x="174" y="32"/>
                      </a:lnTo>
                      <a:lnTo>
                        <a:pt x="170" y="25"/>
                      </a:lnTo>
                      <a:lnTo>
                        <a:pt x="161" y="27"/>
                      </a:lnTo>
                      <a:lnTo>
                        <a:pt x="145" y="16"/>
                      </a:lnTo>
                      <a:lnTo>
                        <a:pt x="118" y="11"/>
                      </a:lnTo>
                      <a:lnTo>
                        <a:pt x="106" y="18"/>
                      </a:lnTo>
                      <a:lnTo>
                        <a:pt x="81" y="11"/>
                      </a:lnTo>
                      <a:lnTo>
                        <a:pt x="66" y="11"/>
                      </a:lnTo>
                      <a:lnTo>
                        <a:pt x="59" y="2"/>
                      </a:lnTo>
                      <a:lnTo>
                        <a:pt x="52" y="0"/>
                      </a:lnTo>
                      <a:lnTo>
                        <a:pt x="41" y="2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2" name="Freeform 15">
                  <a:extLst>
                    <a:ext uri="{FF2B5EF4-FFF2-40B4-BE49-F238E27FC236}">
                      <a16:creationId xmlns:a16="http://schemas.microsoft.com/office/drawing/2014/main" id="{BFF13CF5-82C4-B033-4905-837F00EBB3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39" y="2164"/>
                  <a:ext cx="229" cy="79"/>
                </a:xfrm>
                <a:custGeom>
                  <a:avLst/>
                  <a:gdLst>
                    <a:gd name="T0" fmla="*/ 0 w 229"/>
                    <a:gd name="T1" fmla="*/ 39 h 79"/>
                    <a:gd name="T2" fmla="*/ 20 w 229"/>
                    <a:gd name="T3" fmla="*/ 16 h 79"/>
                    <a:gd name="T4" fmla="*/ 29 w 229"/>
                    <a:gd name="T5" fmla="*/ 16 h 79"/>
                    <a:gd name="T6" fmla="*/ 45 w 229"/>
                    <a:gd name="T7" fmla="*/ 5 h 79"/>
                    <a:gd name="T8" fmla="*/ 63 w 229"/>
                    <a:gd name="T9" fmla="*/ 5 h 79"/>
                    <a:gd name="T10" fmla="*/ 68 w 229"/>
                    <a:gd name="T11" fmla="*/ 2 h 79"/>
                    <a:gd name="T12" fmla="*/ 74 w 229"/>
                    <a:gd name="T13" fmla="*/ 0 h 79"/>
                    <a:gd name="T14" fmla="*/ 97 w 229"/>
                    <a:gd name="T15" fmla="*/ 14 h 79"/>
                    <a:gd name="T16" fmla="*/ 104 w 229"/>
                    <a:gd name="T17" fmla="*/ 23 h 79"/>
                    <a:gd name="T18" fmla="*/ 108 w 229"/>
                    <a:gd name="T19" fmla="*/ 18 h 79"/>
                    <a:gd name="T20" fmla="*/ 126 w 229"/>
                    <a:gd name="T21" fmla="*/ 28 h 79"/>
                    <a:gd name="T22" fmla="*/ 138 w 229"/>
                    <a:gd name="T23" fmla="*/ 28 h 79"/>
                    <a:gd name="T24" fmla="*/ 147 w 229"/>
                    <a:gd name="T25" fmla="*/ 34 h 79"/>
                    <a:gd name="T26" fmla="*/ 163 w 229"/>
                    <a:gd name="T27" fmla="*/ 39 h 79"/>
                    <a:gd name="T28" fmla="*/ 163 w 229"/>
                    <a:gd name="T29" fmla="*/ 50 h 79"/>
                    <a:gd name="T30" fmla="*/ 192 w 229"/>
                    <a:gd name="T31" fmla="*/ 50 h 79"/>
                    <a:gd name="T32" fmla="*/ 199 w 229"/>
                    <a:gd name="T33" fmla="*/ 62 h 79"/>
                    <a:gd name="T34" fmla="*/ 217 w 229"/>
                    <a:gd name="T35" fmla="*/ 62 h 79"/>
                    <a:gd name="T36" fmla="*/ 228 w 229"/>
                    <a:gd name="T37" fmla="*/ 76 h 79"/>
                    <a:gd name="T38" fmla="*/ 221 w 229"/>
                    <a:gd name="T39" fmla="*/ 78 h 79"/>
                    <a:gd name="T40" fmla="*/ 217 w 229"/>
                    <a:gd name="T41" fmla="*/ 73 h 79"/>
                    <a:gd name="T42" fmla="*/ 214 w 229"/>
                    <a:gd name="T43" fmla="*/ 71 h 79"/>
                    <a:gd name="T44" fmla="*/ 199 w 229"/>
                    <a:gd name="T45" fmla="*/ 73 h 79"/>
                    <a:gd name="T46" fmla="*/ 194 w 229"/>
                    <a:gd name="T47" fmla="*/ 76 h 79"/>
                    <a:gd name="T48" fmla="*/ 181 w 229"/>
                    <a:gd name="T49" fmla="*/ 78 h 79"/>
                    <a:gd name="T50" fmla="*/ 160 w 229"/>
                    <a:gd name="T51" fmla="*/ 78 h 79"/>
                    <a:gd name="T52" fmla="*/ 147 w 229"/>
                    <a:gd name="T53" fmla="*/ 78 h 79"/>
                    <a:gd name="T54" fmla="*/ 147 w 229"/>
                    <a:gd name="T55" fmla="*/ 71 h 79"/>
                    <a:gd name="T56" fmla="*/ 126 w 229"/>
                    <a:gd name="T57" fmla="*/ 53 h 79"/>
                    <a:gd name="T58" fmla="*/ 126 w 229"/>
                    <a:gd name="T59" fmla="*/ 41 h 79"/>
                    <a:gd name="T60" fmla="*/ 104 w 229"/>
                    <a:gd name="T61" fmla="*/ 41 h 79"/>
                    <a:gd name="T62" fmla="*/ 95 w 229"/>
                    <a:gd name="T63" fmla="*/ 34 h 79"/>
                    <a:gd name="T64" fmla="*/ 88 w 229"/>
                    <a:gd name="T65" fmla="*/ 41 h 79"/>
                    <a:gd name="T66" fmla="*/ 81 w 229"/>
                    <a:gd name="T67" fmla="*/ 32 h 79"/>
                    <a:gd name="T68" fmla="*/ 74 w 229"/>
                    <a:gd name="T69" fmla="*/ 32 h 79"/>
                    <a:gd name="T70" fmla="*/ 74 w 229"/>
                    <a:gd name="T71" fmla="*/ 21 h 79"/>
                    <a:gd name="T72" fmla="*/ 68 w 229"/>
                    <a:gd name="T73" fmla="*/ 16 h 79"/>
                    <a:gd name="T74" fmla="*/ 47 w 229"/>
                    <a:gd name="T75" fmla="*/ 18 h 79"/>
                    <a:gd name="T76" fmla="*/ 34 w 229"/>
                    <a:gd name="T77" fmla="*/ 32 h 79"/>
                    <a:gd name="T78" fmla="*/ 18 w 229"/>
                    <a:gd name="T79" fmla="*/ 34 h 79"/>
                    <a:gd name="T80" fmla="*/ 0 w 229"/>
                    <a:gd name="T81" fmla="*/ 39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29" h="79">
                      <a:moveTo>
                        <a:pt x="0" y="39"/>
                      </a:moveTo>
                      <a:lnTo>
                        <a:pt x="20" y="16"/>
                      </a:lnTo>
                      <a:lnTo>
                        <a:pt x="29" y="16"/>
                      </a:lnTo>
                      <a:lnTo>
                        <a:pt x="45" y="5"/>
                      </a:lnTo>
                      <a:lnTo>
                        <a:pt x="63" y="5"/>
                      </a:lnTo>
                      <a:lnTo>
                        <a:pt x="68" y="2"/>
                      </a:lnTo>
                      <a:lnTo>
                        <a:pt x="74" y="0"/>
                      </a:lnTo>
                      <a:lnTo>
                        <a:pt x="97" y="14"/>
                      </a:lnTo>
                      <a:lnTo>
                        <a:pt x="104" y="23"/>
                      </a:lnTo>
                      <a:lnTo>
                        <a:pt x="108" y="18"/>
                      </a:lnTo>
                      <a:lnTo>
                        <a:pt x="126" y="28"/>
                      </a:lnTo>
                      <a:lnTo>
                        <a:pt x="138" y="28"/>
                      </a:lnTo>
                      <a:lnTo>
                        <a:pt x="147" y="34"/>
                      </a:lnTo>
                      <a:lnTo>
                        <a:pt x="163" y="39"/>
                      </a:lnTo>
                      <a:lnTo>
                        <a:pt x="163" y="50"/>
                      </a:lnTo>
                      <a:lnTo>
                        <a:pt x="192" y="50"/>
                      </a:lnTo>
                      <a:lnTo>
                        <a:pt x="199" y="62"/>
                      </a:lnTo>
                      <a:lnTo>
                        <a:pt x="217" y="62"/>
                      </a:lnTo>
                      <a:lnTo>
                        <a:pt x="228" y="76"/>
                      </a:lnTo>
                      <a:lnTo>
                        <a:pt x="221" y="78"/>
                      </a:lnTo>
                      <a:lnTo>
                        <a:pt x="217" y="73"/>
                      </a:lnTo>
                      <a:lnTo>
                        <a:pt x="214" y="71"/>
                      </a:lnTo>
                      <a:lnTo>
                        <a:pt x="199" y="73"/>
                      </a:lnTo>
                      <a:lnTo>
                        <a:pt x="194" y="76"/>
                      </a:lnTo>
                      <a:lnTo>
                        <a:pt x="181" y="78"/>
                      </a:lnTo>
                      <a:lnTo>
                        <a:pt x="160" y="78"/>
                      </a:lnTo>
                      <a:lnTo>
                        <a:pt x="147" y="78"/>
                      </a:lnTo>
                      <a:lnTo>
                        <a:pt x="147" y="71"/>
                      </a:lnTo>
                      <a:lnTo>
                        <a:pt x="126" y="53"/>
                      </a:lnTo>
                      <a:lnTo>
                        <a:pt x="126" y="41"/>
                      </a:lnTo>
                      <a:lnTo>
                        <a:pt x="104" y="41"/>
                      </a:lnTo>
                      <a:lnTo>
                        <a:pt x="95" y="34"/>
                      </a:lnTo>
                      <a:lnTo>
                        <a:pt x="88" y="41"/>
                      </a:lnTo>
                      <a:lnTo>
                        <a:pt x="81" y="32"/>
                      </a:lnTo>
                      <a:lnTo>
                        <a:pt x="74" y="32"/>
                      </a:lnTo>
                      <a:lnTo>
                        <a:pt x="74" y="21"/>
                      </a:lnTo>
                      <a:lnTo>
                        <a:pt x="68" y="16"/>
                      </a:lnTo>
                      <a:lnTo>
                        <a:pt x="47" y="18"/>
                      </a:lnTo>
                      <a:lnTo>
                        <a:pt x="34" y="32"/>
                      </a:lnTo>
                      <a:lnTo>
                        <a:pt x="18" y="34"/>
                      </a:lnTo>
                      <a:lnTo>
                        <a:pt x="0" y="39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3" name="Freeform 16">
                  <a:extLst>
                    <a:ext uri="{FF2B5EF4-FFF2-40B4-BE49-F238E27FC236}">
                      <a16:creationId xmlns:a16="http://schemas.microsoft.com/office/drawing/2014/main" id="{E857A122-4E97-D070-B5D4-ACF97B32CA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39" y="2221"/>
                  <a:ext cx="151" cy="67"/>
                </a:xfrm>
                <a:custGeom>
                  <a:avLst/>
                  <a:gdLst>
                    <a:gd name="T0" fmla="*/ 0 w 151"/>
                    <a:gd name="T1" fmla="*/ 50 h 67"/>
                    <a:gd name="T2" fmla="*/ 14 w 151"/>
                    <a:gd name="T3" fmla="*/ 52 h 67"/>
                    <a:gd name="T4" fmla="*/ 47 w 151"/>
                    <a:gd name="T5" fmla="*/ 50 h 67"/>
                    <a:gd name="T6" fmla="*/ 61 w 151"/>
                    <a:gd name="T7" fmla="*/ 64 h 67"/>
                    <a:gd name="T8" fmla="*/ 80 w 151"/>
                    <a:gd name="T9" fmla="*/ 66 h 67"/>
                    <a:gd name="T10" fmla="*/ 89 w 151"/>
                    <a:gd name="T11" fmla="*/ 50 h 67"/>
                    <a:gd name="T12" fmla="*/ 84 w 151"/>
                    <a:gd name="T13" fmla="*/ 46 h 67"/>
                    <a:gd name="T14" fmla="*/ 94 w 151"/>
                    <a:gd name="T15" fmla="*/ 39 h 67"/>
                    <a:gd name="T16" fmla="*/ 113 w 151"/>
                    <a:gd name="T17" fmla="*/ 50 h 67"/>
                    <a:gd name="T18" fmla="*/ 127 w 151"/>
                    <a:gd name="T19" fmla="*/ 50 h 67"/>
                    <a:gd name="T20" fmla="*/ 127 w 151"/>
                    <a:gd name="T21" fmla="*/ 43 h 67"/>
                    <a:gd name="T22" fmla="*/ 136 w 151"/>
                    <a:gd name="T23" fmla="*/ 43 h 67"/>
                    <a:gd name="T24" fmla="*/ 150 w 151"/>
                    <a:gd name="T25" fmla="*/ 32 h 67"/>
                    <a:gd name="T26" fmla="*/ 141 w 151"/>
                    <a:gd name="T27" fmla="*/ 30 h 67"/>
                    <a:gd name="T28" fmla="*/ 141 w 151"/>
                    <a:gd name="T29" fmla="*/ 18 h 67"/>
                    <a:gd name="T30" fmla="*/ 141 w 151"/>
                    <a:gd name="T31" fmla="*/ 9 h 67"/>
                    <a:gd name="T32" fmla="*/ 120 w 151"/>
                    <a:gd name="T33" fmla="*/ 7 h 67"/>
                    <a:gd name="T34" fmla="*/ 103 w 151"/>
                    <a:gd name="T35" fmla="*/ 9 h 67"/>
                    <a:gd name="T36" fmla="*/ 89 w 151"/>
                    <a:gd name="T37" fmla="*/ 9 h 67"/>
                    <a:gd name="T38" fmla="*/ 68 w 151"/>
                    <a:gd name="T39" fmla="*/ 7 h 67"/>
                    <a:gd name="T40" fmla="*/ 52 w 151"/>
                    <a:gd name="T41" fmla="*/ 0 h 67"/>
                    <a:gd name="T42" fmla="*/ 47 w 151"/>
                    <a:gd name="T43" fmla="*/ 7 h 67"/>
                    <a:gd name="T44" fmla="*/ 45 w 151"/>
                    <a:gd name="T45" fmla="*/ 20 h 67"/>
                    <a:gd name="T46" fmla="*/ 28 w 151"/>
                    <a:gd name="T47" fmla="*/ 20 h 67"/>
                    <a:gd name="T48" fmla="*/ 23 w 151"/>
                    <a:gd name="T49" fmla="*/ 32 h 67"/>
                    <a:gd name="T50" fmla="*/ 14 w 151"/>
                    <a:gd name="T51" fmla="*/ 36 h 67"/>
                    <a:gd name="T52" fmla="*/ 0 w 151"/>
                    <a:gd name="T53" fmla="*/ 50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51" h="67">
                      <a:moveTo>
                        <a:pt x="0" y="50"/>
                      </a:moveTo>
                      <a:lnTo>
                        <a:pt x="14" y="52"/>
                      </a:lnTo>
                      <a:lnTo>
                        <a:pt x="47" y="50"/>
                      </a:lnTo>
                      <a:lnTo>
                        <a:pt x="61" y="64"/>
                      </a:lnTo>
                      <a:lnTo>
                        <a:pt x="80" y="66"/>
                      </a:lnTo>
                      <a:lnTo>
                        <a:pt x="89" y="50"/>
                      </a:lnTo>
                      <a:lnTo>
                        <a:pt x="84" y="46"/>
                      </a:lnTo>
                      <a:lnTo>
                        <a:pt x="94" y="39"/>
                      </a:lnTo>
                      <a:lnTo>
                        <a:pt x="113" y="50"/>
                      </a:lnTo>
                      <a:lnTo>
                        <a:pt x="127" y="50"/>
                      </a:lnTo>
                      <a:lnTo>
                        <a:pt x="127" y="43"/>
                      </a:lnTo>
                      <a:lnTo>
                        <a:pt x="136" y="43"/>
                      </a:lnTo>
                      <a:lnTo>
                        <a:pt x="150" y="32"/>
                      </a:lnTo>
                      <a:lnTo>
                        <a:pt x="141" y="30"/>
                      </a:lnTo>
                      <a:lnTo>
                        <a:pt x="141" y="18"/>
                      </a:lnTo>
                      <a:lnTo>
                        <a:pt x="141" y="9"/>
                      </a:lnTo>
                      <a:lnTo>
                        <a:pt x="120" y="7"/>
                      </a:lnTo>
                      <a:lnTo>
                        <a:pt x="103" y="9"/>
                      </a:lnTo>
                      <a:lnTo>
                        <a:pt x="89" y="9"/>
                      </a:lnTo>
                      <a:lnTo>
                        <a:pt x="68" y="7"/>
                      </a:lnTo>
                      <a:lnTo>
                        <a:pt x="52" y="0"/>
                      </a:lnTo>
                      <a:lnTo>
                        <a:pt x="47" y="7"/>
                      </a:lnTo>
                      <a:lnTo>
                        <a:pt x="45" y="20"/>
                      </a:lnTo>
                      <a:lnTo>
                        <a:pt x="28" y="20"/>
                      </a:lnTo>
                      <a:lnTo>
                        <a:pt x="23" y="32"/>
                      </a:lnTo>
                      <a:lnTo>
                        <a:pt x="14" y="36"/>
                      </a:lnTo>
                      <a:lnTo>
                        <a:pt x="0" y="50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14" name="Freeform 17">
                  <a:extLst>
                    <a:ext uri="{FF2B5EF4-FFF2-40B4-BE49-F238E27FC236}">
                      <a16:creationId xmlns:a16="http://schemas.microsoft.com/office/drawing/2014/main" id="{1C371ACC-F245-A1A3-7200-0EF78460C5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45" y="2410"/>
                  <a:ext cx="946" cy="1375"/>
                </a:xfrm>
                <a:custGeom>
                  <a:avLst/>
                  <a:gdLst>
                    <a:gd name="T0" fmla="*/ 108 w 946"/>
                    <a:gd name="T1" fmla="*/ 23 h 1375"/>
                    <a:gd name="T2" fmla="*/ 179 w 946"/>
                    <a:gd name="T3" fmla="*/ 2 h 1375"/>
                    <a:gd name="T4" fmla="*/ 149 w 946"/>
                    <a:gd name="T5" fmla="*/ 47 h 1375"/>
                    <a:gd name="T6" fmla="*/ 179 w 946"/>
                    <a:gd name="T7" fmla="*/ 45 h 1375"/>
                    <a:gd name="T8" fmla="*/ 209 w 946"/>
                    <a:gd name="T9" fmla="*/ 43 h 1375"/>
                    <a:gd name="T10" fmla="*/ 251 w 946"/>
                    <a:gd name="T11" fmla="*/ 59 h 1375"/>
                    <a:gd name="T12" fmla="*/ 379 w 946"/>
                    <a:gd name="T13" fmla="*/ 84 h 1375"/>
                    <a:gd name="T14" fmla="*/ 439 w 946"/>
                    <a:gd name="T15" fmla="*/ 108 h 1375"/>
                    <a:gd name="T16" fmla="*/ 515 w 946"/>
                    <a:gd name="T17" fmla="*/ 122 h 1375"/>
                    <a:gd name="T18" fmla="*/ 625 w 946"/>
                    <a:gd name="T19" fmla="*/ 190 h 1375"/>
                    <a:gd name="T20" fmla="*/ 685 w 946"/>
                    <a:gd name="T21" fmla="*/ 273 h 1375"/>
                    <a:gd name="T22" fmla="*/ 920 w 946"/>
                    <a:gd name="T23" fmla="*/ 344 h 1375"/>
                    <a:gd name="T24" fmla="*/ 922 w 946"/>
                    <a:gd name="T25" fmla="*/ 459 h 1375"/>
                    <a:gd name="T26" fmla="*/ 862 w 946"/>
                    <a:gd name="T27" fmla="*/ 520 h 1375"/>
                    <a:gd name="T28" fmla="*/ 853 w 946"/>
                    <a:gd name="T29" fmla="*/ 608 h 1375"/>
                    <a:gd name="T30" fmla="*/ 819 w 946"/>
                    <a:gd name="T31" fmla="*/ 646 h 1375"/>
                    <a:gd name="T32" fmla="*/ 763 w 946"/>
                    <a:gd name="T33" fmla="*/ 712 h 1375"/>
                    <a:gd name="T34" fmla="*/ 683 w 946"/>
                    <a:gd name="T35" fmla="*/ 734 h 1375"/>
                    <a:gd name="T36" fmla="*/ 641 w 946"/>
                    <a:gd name="T37" fmla="*/ 802 h 1375"/>
                    <a:gd name="T38" fmla="*/ 632 w 946"/>
                    <a:gd name="T39" fmla="*/ 859 h 1375"/>
                    <a:gd name="T40" fmla="*/ 568 w 946"/>
                    <a:gd name="T41" fmla="*/ 911 h 1375"/>
                    <a:gd name="T42" fmla="*/ 529 w 946"/>
                    <a:gd name="T43" fmla="*/ 951 h 1375"/>
                    <a:gd name="T44" fmla="*/ 504 w 946"/>
                    <a:gd name="T45" fmla="*/ 972 h 1375"/>
                    <a:gd name="T46" fmla="*/ 490 w 946"/>
                    <a:gd name="T47" fmla="*/ 1026 h 1375"/>
                    <a:gd name="T48" fmla="*/ 425 w 946"/>
                    <a:gd name="T49" fmla="*/ 1049 h 1375"/>
                    <a:gd name="T50" fmla="*/ 375 w 946"/>
                    <a:gd name="T51" fmla="*/ 1071 h 1375"/>
                    <a:gd name="T52" fmla="*/ 372 w 946"/>
                    <a:gd name="T53" fmla="*/ 1123 h 1375"/>
                    <a:gd name="T54" fmla="*/ 324 w 946"/>
                    <a:gd name="T55" fmla="*/ 1164 h 1375"/>
                    <a:gd name="T56" fmla="*/ 354 w 946"/>
                    <a:gd name="T57" fmla="*/ 1200 h 1375"/>
                    <a:gd name="T58" fmla="*/ 306 w 946"/>
                    <a:gd name="T59" fmla="*/ 1234 h 1375"/>
                    <a:gd name="T60" fmla="*/ 281 w 946"/>
                    <a:gd name="T61" fmla="*/ 1293 h 1375"/>
                    <a:gd name="T62" fmla="*/ 345 w 946"/>
                    <a:gd name="T63" fmla="*/ 1374 h 1375"/>
                    <a:gd name="T64" fmla="*/ 269 w 946"/>
                    <a:gd name="T65" fmla="*/ 1333 h 1375"/>
                    <a:gd name="T66" fmla="*/ 221 w 946"/>
                    <a:gd name="T67" fmla="*/ 1261 h 1375"/>
                    <a:gd name="T68" fmla="*/ 216 w 946"/>
                    <a:gd name="T69" fmla="*/ 1071 h 1375"/>
                    <a:gd name="T70" fmla="*/ 209 w 946"/>
                    <a:gd name="T71" fmla="*/ 990 h 1375"/>
                    <a:gd name="T72" fmla="*/ 214 w 946"/>
                    <a:gd name="T73" fmla="*/ 902 h 1375"/>
                    <a:gd name="T74" fmla="*/ 223 w 946"/>
                    <a:gd name="T75" fmla="*/ 832 h 1375"/>
                    <a:gd name="T76" fmla="*/ 218 w 946"/>
                    <a:gd name="T77" fmla="*/ 719 h 1375"/>
                    <a:gd name="T78" fmla="*/ 225 w 946"/>
                    <a:gd name="T79" fmla="*/ 626 h 1375"/>
                    <a:gd name="T80" fmla="*/ 170 w 946"/>
                    <a:gd name="T81" fmla="*/ 563 h 1375"/>
                    <a:gd name="T82" fmla="*/ 85 w 946"/>
                    <a:gd name="T83" fmla="*/ 513 h 1375"/>
                    <a:gd name="T84" fmla="*/ 55 w 946"/>
                    <a:gd name="T85" fmla="*/ 436 h 1375"/>
                    <a:gd name="T86" fmla="*/ 16 w 946"/>
                    <a:gd name="T87" fmla="*/ 393 h 1375"/>
                    <a:gd name="T88" fmla="*/ 18 w 946"/>
                    <a:gd name="T89" fmla="*/ 321 h 1375"/>
                    <a:gd name="T90" fmla="*/ 9 w 946"/>
                    <a:gd name="T91" fmla="*/ 251 h 1375"/>
                    <a:gd name="T92" fmla="*/ 69 w 946"/>
                    <a:gd name="T93" fmla="*/ 113 h 1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946" h="1375">
                      <a:moveTo>
                        <a:pt x="74" y="61"/>
                      </a:moveTo>
                      <a:lnTo>
                        <a:pt x="85" y="45"/>
                      </a:lnTo>
                      <a:lnTo>
                        <a:pt x="108" y="23"/>
                      </a:lnTo>
                      <a:lnTo>
                        <a:pt x="143" y="9"/>
                      </a:lnTo>
                      <a:lnTo>
                        <a:pt x="161" y="0"/>
                      </a:lnTo>
                      <a:lnTo>
                        <a:pt x="179" y="2"/>
                      </a:lnTo>
                      <a:lnTo>
                        <a:pt x="175" y="14"/>
                      </a:lnTo>
                      <a:lnTo>
                        <a:pt x="154" y="25"/>
                      </a:lnTo>
                      <a:lnTo>
                        <a:pt x="149" y="47"/>
                      </a:lnTo>
                      <a:lnTo>
                        <a:pt x="154" y="66"/>
                      </a:lnTo>
                      <a:lnTo>
                        <a:pt x="172" y="66"/>
                      </a:lnTo>
                      <a:lnTo>
                        <a:pt x="179" y="45"/>
                      </a:lnTo>
                      <a:lnTo>
                        <a:pt x="184" y="25"/>
                      </a:lnTo>
                      <a:lnTo>
                        <a:pt x="195" y="32"/>
                      </a:lnTo>
                      <a:lnTo>
                        <a:pt x="209" y="43"/>
                      </a:lnTo>
                      <a:lnTo>
                        <a:pt x="232" y="38"/>
                      </a:lnTo>
                      <a:lnTo>
                        <a:pt x="246" y="47"/>
                      </a:lnTo>
                      <a:lnTo>
                        <a:pt x="251" y="59"/>
                      </a:lnTo>
                      <a:lnTo>
                        <a:pt x="285" y="54"/>
                      </a:lnTo>
                      <a:lnTo>
                        <a:pt x="354" y="47"/>
                      </a:lnTo>
                      <a:lnTo>
                        <a:pt x="379" y="84"/>
                      </a:lnTo>
                      <a:lnTo>
                        <a:pt x="423" y="102"/>
                      </a:lnTo>
                      <a:lnTo>
                        <a:pt x="421" y="118"/>
                      </a:lnTo>
                      <a:lnTo>
                        <a:pt x="439" y="108"/>
                      </a:lnTo>
                      <a:lnTo>
                        <a:pt x="460" y="108"/>
                      </a:lnTo>
                      <a:lnTo>
                        <a:pt x="485" y="124"/>
                      </a:lnTo>
                      <a:lnTo>
                        <a:pt x="515" y="122"/>
                      </a:lnTo>
                      <a:lnTo>
                        <a:pt x="540" y="124"/>
                      </a:lnTo>
                      <a:lnTo>
                        <a:pt x="582" y="154"/>
                      </a:lnTo>
                      <a:lnTo>
                        <a:pt x="625" y="190"/>
                      </a:lnTo>
                      <a:lnTo>
                        <a:pt x="644" y="231"/>
                      </a:lnTo>
                      <a:lnTo>
                        <a:pt x="632" y="262"/>
                      </a:lnTo>
                      <a:lnTo>
                        <a:pt x="685" y="273"/>
                      </a:lnTo>
                      <a:lnTo>
                        <a:pt x="773" y="289"/>
                      </a:lnTo>
                      <a:lnTo>
                        <a:pt x="862" y="307"/>
                      </a:lnTo>
                      <a:lnTo>
                        <a:pt x="920" y="344"/>
                      </a:lnTo>
                      <a:lnTo>
                        <a:pt x="945" y="377"/>
                      </a:lnTo>
                      <a:lnTo>
                        <a:pt x="945" y="420"/>
                      </a:lnTo>
                      <a:lnTo>
                        <a:pt x="922" y="459"/>
                      </a:lnTo>
                      <a:lnTo>
                        <a:pt x="897" y="479"/>
                      </a:lnTo>
                      <a:lnTo>
                        <a:pt x="881" y="493"/>
                      </a:lnTo>
                      <a:lnTo>
                        <a:pt x="862" y="520"/>
                      </a:lnTo>
                      <a:lnTo>
                        <a:pt x="860" y="545"/>
                      </a:lnTo>
                      <a:lnTo>
                        <a:pt x="862" y="576"/>
                      </a:lnTo>
                      <a:lnTo>
                        <a:pt x="853" y="608"/>
                      </a:lnTo>
                      <a:lnTo>
                        <a:pt x="839" y="615"/>
                      </a:lnTo>
                      <a:lnTo>
                        <a:pt x="835" y="633"/>
                      </a:lnTo>
                      <a:lnTo>
                        <a:pt x="819" y="646"/>
                      </a:lnTo>
                      <a:lnTo>
                        <a:pt x="816" y="662"/>
                      </a:lnTo>
                      <a:lnTo>
                        <a:pt x="796" y="680"/>
                      </a:lnTo>
                      <a:lnTo>
                        <a:pt x="763" y="712"/>
                      </a:lnTo>
                      <a:lnTo>
                        <a:pt x="736" y="721"/>
                      </a:lnTo>
                      <a:lnTo>
                        <a:pt x="717" y="719"/>
                      </a:lnTo>
                      <a:lnTo>
                        <a:pt x="683" y="734"/>
                      </a:lnTo>
                      <a:lnTo>
                        <a:pt x="648" y="771"/>
                      </a:lnTo>
                      <a:lnTo>
                        <a:pt x="641" y="784"/>
                      </a:lnTo>
                      <a:lnTo>
                        <a:pt x="641" y="802"/>
                      </a:lnTo>
                      <a:lnTo>
                        <a:pt x="648" y="823"/>
                      </a:lnTo>
                      <a:lnTo>
                        <a:pt x="632" y="843"/>
                      </a:lnTo>
                      <a:lnTo>
                        <a:pt x="632" y="859"/>
                      </a:lnTo>
                      <a:lnTo>
                        <a:pt x="605" y="877"/>
                      </a:lnTo>
                      <a:lnTo>
                        <a:pt x="584" y="890"/>
                      </a:lnTo>
                      <a:lnTo>
                        <a:pt x="568" y="911"/>
                      </a:lnTo>
                      <a:lnTo>
                        <a:pt x="561" y="931"/>
                      </a:lnTo>
                      <a:lnTo>
                        <a:pt x="538" y="956"/>
                      </a:lnTo>
                      <a:lnTo>
                        <a:pt x="529" y="951"/>
                      </a:lnTo>
                      <a:lnTo>
                        <a:pt x="510" y="951"/>
                      </a:lnTo>
                      <a:lnTo>
                        <a:pt x="487" y="960"/>
                      </a:lnTo>
                      <a:lnTo>
                        <a:pt x="504" y="972"/>
                      </a:lnTo>
                      <a:lnTo>
                        <a:pt x="504" y="994"/>
                      </a:lnTo>
                      <a:lnTo>
                        <a:pt x="501" y="1012"/>
                      </a:lnTo>
                      <a:lnTo>
                        <a:pt x="490" y="1026"/>
                      </a:lnTo>
                      <a:lnTo>
                        <a:pt x="460" y="1028"/>
                      </a:lnTo>
                      <a:lnTo>
                        <a:pt x="437" y="1035"/>
                      </a:lnTo>
                      <a:lnTo>
                        <a:pt x="425" y="1049"/>
                      </a:lnTo>
                      <a:lnTo>
                        <a:pt x="425" y="1071"/>
                      </a:lnTo>
                      <a:lnTo>
                        <a:pt x="398" y="1073"/>
                      </a:lnTo>
                      <a:lnTo>
                        <a:pt x="375" y="1071"/>
                      </a:lnTo>
                      <a:lnTo>
                        <a:pt x="368" y="1080"/>
                      </a:lnTo>
                      <a:lnTo>
                        <a:pt x="379" y="1089"/>
                      </a:lnTo>
                      <a:lnTo>
                        <a:pt x="372" y="1123"/>
                      </a:lnTo>
                      <a:lnTo>
                        <a:pt x="363" y="1153"/>
                      </a:lnTo>
                      <a:lnTo>
                        <a:pt x="333" y="1153"/>
                      </a:lnTo>
                      <a:lnTo>
                        <a:pt x="324" y="1164"/>
                      </a:lnTo>
                      <a:lnTo>
                        <a:pt x="326" y="1186"/>
                      </a:lnTo>
                      <a:lnTo>
                        <a:pt x="343" y="1186"/>
                      </a:lnTo>
                      <a:lnTo>
                        <a:pt x="354" y="1200"/>
                      </a:lnTo>
                      <a:lnTo>
                        <a:pt x="347" y="1223"/>
                      </a:lnTo>
                      <a:lnTo>
                        <a:pt x="331" y="1225"/>
                      </a:lnTo>
                      <a:lnTo>
                        <a:pt x="306" y="1234"/>
                      </a:lnTo>
                      <a:lnTo>
                        <a:pt x="299" y="1252"/>
                      </a:lnTo>
                      <a:lnTo>
                        <a:pt x="297" y="1279"/>
                      </a:lnTo>
                      <a:lnTo>
                        <a:pt x="281" y="1293"/>
                      </a:lnTo>
                      <a:lnTo>
                        <a:pt x="338" y="1338"/>
                      </a:lnTo>
                      <a:lnTo>
                        <a:pt x="354" y="1360"/>
                      </a:lnTo>
                      <a:lnTo>
                        <a:pt x="345" y="1374"/>
                      </a:lnTo>
                      <a:lnTo>
                        <a:pt x="320" y="1365"/>
                      </a:lnTo>
                      <a:lnTo>
                        <a:pt x="299" y="1347"/>
                      </a:lnTo>
                      <a:lnTo>
                        <a:pt x="269" y="1333"/>
                      </a:lnTo>
                      <a:lnTo>
                        <a:pt x="241" y="1311"/>
                      </a:lnTo>
                      <a:lnTo>
                        <a:pt x="223" y="1284"/>
                      </a:lnTo>
                      <a:lnTo>
                        <a:pt x="221" y="1261"/>
                      </a:lnTo>
                      <a:lnTo>
                        <a:pt x="225" y="1243"/>
                      </a:lnTo>
                      <a:lnTo>
                        <a:pt x="223" y="1096"/>
                      </a:lnTo>
                      <a:lnTo>
                        <a:pt x="216" y="1071"/>
                      </a:lnTo>
                      <a:lnTo>
                        <a:pt x="195" y="1044"/>
                      </a:lnTo>
                      <a:lnTo>
                        <a:pt x="195" y="1019"/>
                      </a:lnTo>
                      <a:lnTo>
                        <a:pt x="209" y="990"/>
                      </a:lnTo>
                      <a:lnTo>
                        <a:pt x="221" y="954"/>
                      </a:lnTo>
                      <a:lnTo>
                        <a:pt x="216" y="918"/>
                      </a:lnTo>
                      <a:lnTo>
                        <a:pt x="214" y="902"/>
                      </a:lnTo>
                      <a:lnTo>
                        <a:pt x="212" y="881"/>
                      </a:lnTo>
                      <a:lnTo>
                        <a:pt x="218" y="872"/>
                      </a:lnTo>
                      <a:lnTo>
                        <a:pt x="223" y="832"/>
                      </a:lnTo>
                      <a:lnTo>
                        <a:pt x="218" y="811"/>
                      </a:lnTo>
                      <a:lnTo>
                        <a:pt x="228" y="762"/>
                      </a:lnTo>
                      <a:lnTo>
                        <a:pt x="218" y="719"/>
                      </a:lnTo>
                      <a:lnTo>
                        <a:pt x="225" y="696"/>
                      </a:lnTo>
                      <a:lnTo>
                        <a:pt x="237" y="653"/>
                      </a:lnTo>
                      <a:lnTo>
                        <a:pt x="225" y="626"/>
                      </a:lnTo>
                      <a:lnTo>
                        <a:pt x="202" y="606"/>
                      </a:lnTo>
                      <a:lnTo>
                        <a:pt x="195" y="583"/>
                      </a:lnTo>
                      <a:lnTo>
                        <a:pt x="170" y="563"/>
                      </a:lnTo>
                      <a:lnTo>
                        <a:pt x="143" y="549"/>
                      </a:lnTo>
                      <a:lnTo>
                        <a:pt x="103" y="542"/>
                      </a:lnTo>
                      <a:lnTo>
                        <a:pt x="85" y="513"/>
                      </a:lnTo>
                      <a:lnTo>
                        <a:pt x="60" y="484"/>
                      </a:lnTo>
                      <a:lnTo>
                        <a:pt x="57" y="459"/>
                      </a:lnTo>
                      <a:lnTo>
                        <a:pt x="55" y="436"/>
                      </a:lnTo>
                      <a:lnTo>
                        <a:pt x="48" y="420"/>
                      </a:lnTo>
                      <a:lnTo>
                        <a:pt x="34" y="402"/>
                      </a:lnTo>
                      <a:lnTo>
                        <a:pt x="16" y="393"/>
                      </a:lnTo>
                      <a:lnTo>
                        <a:pt x="2" y="375"/>
                      </a:lnTo>
                      <a:lnTo>
                        <a:pt x="18" y="359"/>
                      </a:lnTo>
                      <a:lnTo>
                        <a:pt x="18" y="321"/>
                      </a:lnTo>
                      <a:lnTo>
                        <a:pt x="9" y="301"/>
                      </a:lnTo>
                      <a:lnTo>
                        <a:pt x="0" y="280"/>
                      </a:lnTo>
                      <a:lnTo>
                        <a:pt x="9" y="251"/>
                      </a:lnTo>
                      <a:lnTo>
                        <a:pt x="46" y="179"/>
                      </a:lnTo>
                      <a:lnTo>
                        <a:pt x="48" y="147"/>
                      </a:lnTo>
                      <a:lnTo>
                        <a:pt x="69" y="113"/>
                      </a:lnTo>
                      <a:lnTo>
                        <a:pt x="69" y="95"/>
                      </a:lnTo>
                      <a:lnTo>
                        <a:pt x="74" y="61"/>
                      </a:lnTo>
                    </a:path>
                  </a:pathLst>
                </a:custGeom>
                <a:solidFill>
                  <a:srgbClr val="EAEAE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1842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</p:grpSp>
      <p:pic>
        <p:nvPicPr>
          <p:cNvPr id="2" name="Picture 2" descr="와이에스모빌리티 주식회사">
            <a:extLst>
              <a:ext uri="{FF2B5EF4-FFF2-40B4-BE49-F238E27FC236}">
                <a16:creationId xmlns:a16="http://schemas.microsoft.com/office/drawing/2014/main" id="{81AB3634-4331-B0D2-6EEC-C3E1A1B7DC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556" y="4600368"/>
            <a:ext cx="3741509" cy="166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9" name="Group 632">
            <a:extLst>
              <a:ext uri="{FF2B5EF4-FFF2-40B4-BE49-F238E27FC236}">
                <a16:creationId xmlns:a16="http://schemas.microsoft.com/office/drawing/2014/main" id="{C62ED104-4033-7499-8CF6-A30F27F0CB4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560512" y="4133015"/>
            <a:ext cx="3386811" cy="2278982"/>
            <a:chOff x="138" y="1454"/>
            <a:chExt cx="3469" cy="2646"/>
          </a:xfrm>
        </p:grpSpPr>
        <p:grpSp>
          <p:nvGrpSpPr>
            <p:cNvPr id="40" name="Group 102">
              <a:extLst>
                <a:ext uri="{FF2B5EF4-FFF2-40B4-BE49-F238E27FC236}">
                  <a16:creationId xmlns:a16="http://schemas.microsoft.com/office/drawing/2014/main" id="{50A6B5A0-D9F7-32F2-242D-027597EB1B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80" y="1743"/>
              <a:ext cx="205" cy="355"/>
              <a:chOff x="880" y="1743"/>
              <a:chExt cx="205" cy="355"/>
            </a:xfrm>
          </p:grpSpPr>
          <p:sp>
            <p:nvSpPr>
              <p:cNvPr id="570" name="Freeform 96">
                <a:extLst>
                  <a:ext uri="{FF2B5EF4-FFF2-40B4-BE49-F238E27FC236}">
                    <a16:creationId xmlns:a16="http://schemas.microsoft.com/office/drawing/2014/main" id="{6A0CB3EC-A30D-A629-B7B9-79F2223EFE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0" y="1743"/>
                <a:ext cx="205" cy="355"/>
              </a:xfrm>
              <a:custGeom>
                <a:avLst/>
                <a:gdLst>
                  <a:gd name="T0" fmla="*/ 198 w 205"/>
                  <a:gd name="T1" fmla="*/ 37 h 355"/>
                  <a:gd name="T2" fmla="*/ 186 w 205"/>
                  <a:gd name="T3" fmla="*/ 24 h 355"/>
                  <a:gd name="T4" fmla="*/ 46 w 205"/>
                  <a:gd name="T5" fmla="*/ 0 h 355"/>
                  <a:gd name="T6" fmla="*/ 30 w 205"/>
                  <a:gd name="T7" fmla="*/ 5 h 355"/>
                  <a:gd name="T8" fmla="*/ 23 w 205"/>
                  <a:gd name="T9" fmla="*/ 11 h 355"/>
                  <a:gd name="T10" fmla="*/ 16 w 205"/>
                  <a:gd name="T11" fmla="*/ 23 h 355"/>
                  <a:gd name="T12" fmla="*/ 0 w 205"/>
                  <a:gd name="T13" fmla="*/ 215 h 355"/>
                  <a:gd name="T14" fmla="*/ 99 w 205"/>
                  <a:gd name="T15" fmla="*/ 354 h 355"/>
                  <a:gd name="T16" fmla="*/ 136 w 205"/>
                  <a:gd name="T17" fmla="*/ 351 h 355"/>
                  <a:gd name="T18" fmla="*/ 204 w 205"/>
                  <a:gd name="T19" fmla="*/ 146 h 355"/>
                  <a:gd name="T20" fmla="*/ 198 w 205"/>
                  <a:gd name="T21" fmla="*/ 37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05" h="355">
                    <a:moveTo>
                      <a:pt x="198" y="37"/>
                    </a:moveTo>
                    <a:lnTo>
                      <a:pt x="186" y="24"/>
                    </a:lnTo>
                    <a:lnTo>
                      <a:pt x="46" y="0"/>
                    </a:lnTo>
                    <a:lnTo>
                      <a:pt x="30" y="5"/>
                    </a:lnTo>
                    <a:lnTo>
                      <a:pt x="23" y="11"/>
                    </a:lnTo>
                    <a:lnTo>
                      <a:pt x="16" y="23"/>
                    </a:lnTo>
                    <a:lnTo>
                      <a:pt x="0" y="215"/>
                    </a:lnTo>
                    <a:lnTo>
                      <a:pt x="99" y="354"/>
                    </a:lnTo>
                    <a:lnTo>
                      <a:pt x="136" y="351"/>
                    </a:lnTo>
                    <a:lnTo>
                      <a:pt x="204" y="146"/>
                    </a:lnTo>
                    <a:lnTo>
                      <a:pt x="198" y="37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71" name="Freeform 97">
                <a:extLst>
                  <a:ext uri="{FF2B5EF4-FFF2-40B4-BE49-F238E27FC236}">
                    <a16:creationId xmlns:a16="http://schemas.microsoft.com/office/drawing/2014/main" id="{84141B88-CC66-B684-7F7B-D299517085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7" y="1777"/>
                <a:ext cx="56" cy="93"/>
              </a:xfrm>
              <a:custGeom>
                <a:avLst/>
                <a:gdLst>
                  <a:gd name="T0" fmla="*/ 0 w 56"/>
                  <a:gd name="T1" fmla="*/ 46 h 93"/>
                  <a:gd name="T2" fmla="*/ 17 w 56"/>
                  <a:gd name="T3" fmla="*/ 66 h 93"/>
                  <a:gd name="T4" fmla="*/ 26 w 56"/>
                  <a:gd name="T5" fmla="*/ 92 h 93"/>
                  <a:gd name="T6" fmla="*/ 45 w 56"/>
                  <a:gd name="T7" fmla="*/ 69 h 93"/>
                  <a:gd name="T8" fmla="*/ 53 w 56"/>
                  <a:gd name="T9" fmla="*/ 56 h 93"/>
                  <a:gd name="T10" fmla="*/ 55 w 56"/>
                  <a:gd name="T11" fmla="*/ 31 h 93"/>
                  <a:gd name="T12" fmla="*/ 54 w 56"/>
                  <a:gd name="T13" fmla="*/ 0 h 93"/>
                  <a:gd name="T14" fmla="*/ 36 w 56"/>
                  <a:gd name="T15" fmla="*/ 20 h 93"/>
                  <a:gd name="T16" fmla="*/ 33 w 56"/>
                  <a:gd name="T17" fmla="*/ 30 h 93"/>
                  <a:gd name="T18" fmla="*/ 28 w 56"/>
                  <a:gd name="T19" fmla="*/ 37 h 93"/>
                  <a:gd name="T20" fmla="*/ 14 w 56"/>
                  <a:gd name="T21" fmla="*/ 44 h 93"/>
                  <a:gd name="T22" fmla="*/ 0 w 56"/>
                  <a:gd name="T23" fmla="*/ 46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6" h="93">
                    <a:moveTo>
                      <a:pt x="0" y="46"/>
                    </a:moveTo>
                    <a:lnTo>
                      <a:pt x="17" y="66"/>
                    </a:lnTo>
                    <a:lnTo>
                      <a:pt x="26" y="92"/>
                    </a:lnTo>
                    <a:lnTo>
                      <a:pt x="45" y="69"/>
                    </a:lnTo>
                    <a:lnTo>
                      <a:pt x="53" y="56"/>
                    </a:lnTo>
                    <a:lnTo>
                      <a:pt x="55" y="31"/>
                    </a:lnTo>
                    <a:lnTo>
                      <a:pt x="54" y="0"/>
                    </a:lnTo>
                    <a:lnTo>
                      <a:pt x="36" y="20"/>
                    </a:lnTo>
                    <a:lnTo>
                      <a:pt x="33" y="30"/>
                    </a:lnTo>
                    <a:lnTo>
                      <a:pt x="28" y="37"/>
                    </a:lnTo>
                    <a:lnTo>
                      <a:pt x="14" y="44"/>
                    </a:lnTo>
                    <a:lnTo>
                      <a:pt x="0" y="46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72" name="Freeform 98">
                <a:extLst>
                  <a:ext uri="{FF2B5EF4-FFF2-40B4-BE49-F238E27FC236}">
                    <a16:creationId xmlns:a16="http://schemas.microsoft.com/office/drawing/2014/main" id="{E5615EDE-63BC-2D64-2D40-65A1141B25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2" y="1756"/>
                <a:ext cx="92" cy="119"/>
              </a:xfrm>
              <a:custGeom>
                <a:avLst/>
                <a:gdLst>
                  <a:gd name="T0" fmla="*/ 91 w 92"/>
                  <a:gd name="T1" fmla="*/ 69 h 119"/>
                  <a:gd name="T2" fmla="*/ 82 w 92"/>
                  <a:gd name="T3" fmla="*/ 75 h 119"/>
                  <a:gd name="T4" fmla="*/ 70 w 92"/>
                  <a:gd name="T5" fmla="*/ 90 h 119"/>
                  <a:gd name="T6" fmla="*/ 61 w 92"/>
                  <a:gd name="T7" fmla="*/ 118 h 119"/>
                  <a:gd name="T8" fmla="*/ 39 w 92"/>
                  <a:gd name="T9" fmla="*/ 102 h 119"/>
                  <a:gd name="T10" fmla="*/ 18 w 92"/>
                  <a:gd name="T11" fmla="*/ 85 h 119"/>
                  <a:gd name="T12" fmla="*/ 3 w 92"/>
                  <a:gd name="T13" fmla="*/ 66 h 119"/>
                  <a:gd name="T14" fmla="*/ 3 w 92"/>
                  <a:gd name="T15" fmla="*/ 42 h 119"/>
                  <a:gd name="T16" fmla="*/ 0 w 92"/>
                  <a:gd name="T17" fmla="*/ 18 h 119"/>
                  <a:gd name="T18" fmla="*/ 1 w 92"/>
                  <a:gd name="T19" fmla="*/ 6 h 119"/>
                  <a:gd name="T20" fmla="*/ 6 w 92"/>
                  <a:gd name="T21" fmla="*/ 0 h 119"/>
                  <a:gd name="T22" fmla="*/ 6 w 92"/>
                  <a:gd name="T23" fmla="*/ 9 h 119"/>
                  <a:gd name="T24" fmla="*/ 20 w 92"/>
                  <a:gd name="T25" fmla="*/ 25 h 119"/>
                  <a:gd name="T26" fmla="*/ 36 w 92"/>
                  <a:gd name="T27" fmla="*/ 42 h 119"/>
                  <a:gd name="T28" fmla="*/ 54 w 92"/>
                  <a:gd name="T29" fmla="*/ 54 h 119"/>
                  <a:gd name="T30" fmla="*/ 71 w 92"/>
                  <a:gd name="T31" fmla="*/ 62 h 119"/>
                  <a:gd name="T32" fmla="*/ 91 w 92"/>
                  <a:gd name="T33" fmla="*/ 69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2" h="119">
                    <a:moveTo>
                      <a:pt x="91" y="69"/>
                    </a:moveTo>
                    <a:lnTo>
                      <a:pt x="82" y="75"/>
                    </a:lnTo>
                    <a:lnTo>
                      <a:pt x="70" y="90"/>
                    </a:lnTo>
                    <a:lnTo>
                      <a:pt x="61" y="118"/>
                    </a:lnTo>
                    <a:lnTo>
                      <a:pt x="39" y="102"/>
                    </a:lnTo>
                    <a:lnTo>
                      <a:pt x="18" y="85"/>
                    </a:lnTo>
                    <a:lnTo>
                      <a:pt x="3" y="66"/>
                    </a:lnTo>
                    <a:lnTo>
                      <a:pt x="3" y="42"/>
                    </a:lnTo>
                    <a:lnTo>
                      <a:pt x="0" y="18"/>
                    </a:lnTo>
                    <a:lnTo>
                      <a:pt x="1" y="6"/>
                    </a:lnTo>
                    <a:lnTo>
                      <a:pt x="6" y="0"/>
                    </a:lnTo>
                    <a:lnTo>
                      <a:pt x="6" y="9"/>
                    </a:lnTo>
                    <a:lnTo>
                      <a:pt x="20" y="25"/>
                    </a:lnTo>
                    <a:lnTo>
                      <a:pt x="36" y="42"/>
                    </a:lnTo>
                    <a:lnTo>
                      <a:pt x="54" y="54"/>
                    </a:lnTo>
                    <a:lnTo>
                      <a:pt x="71" y="62"/>
                    </a:lnTo>
                    <a:lnTo>
                      <a:pt x="91" y="69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73" name="Freeform 99">
                <a:extLst>
                  <a:ext uri="{FF2B5EF4-FFF2-40B4-BE49-F238E27FC236}">
                    <a16:creationId xmlns:a16="http://schemas.microsoft.com/office/drawing/2014/main" id="{62E4A78D-0D8D-7EF5-B1B0-287FF50F3C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0" y="1832"/>
                <a:ext cx="74" cy="236"/>
              </a:xfrm>
              <a:custGeom>
                <a:avLst/>
                <a:gdLst>
                  <a:gd name="T0" fmla="*/ 52 w 74"/>
                  <a:gd name="T1" fmla="*/ 0 h 236"/>
                  <a:gd name="T2" fmla="*/ 68 w 74"/>
                  <a:gd name="T3" fmla="*/ 16 h 236"/>
                  <a:gd name="T4" fmla="*/ 73 w 74"/>
                  <a:gd name="T5" fmla="*/ 39 h 236"/>
                  <a:gd name="T6" fmla="*/ 72 w 74"/>
                  <a:gd name="T7" fmla="*/ 49 h 236"/>
                  <a:gd name="T8" fmla="*/ 68 w 74"/>
                  <a:gd name="T9" fmla="*/ 60 h 236"/>
                  <a:gd name="T10" fmla="*/ 65 w 74"/>
                  <a:gd name="T11" fmla="*/ 67 h 236"/>
                  <a:gd name="T12" fmla="*/ 66 w 74"/>
                  <a:gd name="T13" fmla="*/ 87 h 236"/>
                  <a:gd name="T14" fmla="*/ 68 w 74"/>
                  <a:gd name="T15" fmla="*/ 120 h 236"/>
                  <a:gd name="T16" fmla="*/ 50 w 74"/>
                  <a:gd name="T17" fmla="*/ 174 h 236"/>
                  <a:gd name="T18" fmla="*/ 37 w 74"/>
                  <a:gd name="T19" fmla="*/ 235 h 236"/>
                  <a:gd name="T20" fmla="*/ 22 w 74"/>
                  <a:gd name="T21" fmla="*/ 198 h 236"/>
                  <a:gd name="T22" fmla="*/ 5 w 74"/>
                  <a:gd name="T23" fmla="*/ 155 h 236"/>
                  <a:gd name="T24" fmla="*/ 0 w 74"/>
                  <a:gd name="T25" fmla="*/ 135 h 236"/>
                  <a:gd name="T26" fmla="*/ 11 w 74"/>
                  <a:gd name="T27" fmla="*/ 96 h 236"/>
                  <a:gd name="T28" fmla="*/ 26 w 74"/>
                  <a:gd name="T29" fmla="*/ 67 h 236"/>
                  <a:gd name="T30" fmla="*/ 23 w 74"/>
                  <a:gd name="T31" fmla="*/ 46 h 236"/>
                  <a:gd name="T32" fmla="*/ 28 w 74"/>
                  <a:gd name="T33" fmla="*/ 24 h 236"/>
                  <a:gd name="T34" fmla="*/ 36 w 74"/>
                  <a:gd name="T35" fmla="*/ 10 h 236"/>
                  <a:gd name="T36" fmla="*/ 52 w 74"/>
                  <a:gd name="T37" fmla="*/ 0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4" h="236">
                    <a:moveTo>
                      <a:pt x="52" y="0"/>
                    </a:moveTo>
                    <a:lnTo>
                      <a:pt x="68" y="16"/>
                    </a:lnTo>
                    <a:lnTo>
                      <a:pt x="73" y="39"/>
                    </a:lnTo>
                    <a:lnTo>
                      <a:pt x="72" y="49"/>
                    </a:lnTo>
                    <a:lnTo>
                      <a:pt x="68" y="60"/>
                    </a:lnTo>
                    <a:lnTo>
                      <a:pt x="65" y="67"/>
                    </a:lnTo>
                    <a:lnTo>
                      <a:pt x="66" y="87"/>
                    </a:lnTo>
                    <a:lnTo>
                      <a:pt x="68" y="120"/>
                    </a:lnTo>
                    <a:lnTo>
                      <a:pt x="50" y="174"/>
                    </a:lnTo>
                    <a:lnTo>
                      <a:pt x="37" y="235"/>
                    </a:lnTo>
                    <a:lnTo>
                      <a:pt x="22" y="198"/>
                    </a:lnTo>
                    <a:lnTo>
                      <a:pt x="5" y="155"/>
                    </a:lnTo>
                    <a:lnTo>
                      <a:pt x="0" y="135"/>
                    </a:lnTo>
                    <a:lnTo>
                      <a:pt x="11" y="96"/>
                    </a:lnTo>
                    <a:lnTo>
                      <a:pt x="26" y="67"/>
                    </a:lnTo>
                    <a:lnTo>
                      <a:pt x="23" y="46"/>
                    </a:lnTo>
                    <a:lnTo>
                      <a:pt x="28" y="24"/>
                    </a:lnTo>
                    <a:lnTo>
                      <a:pt x="36" y="10"/>
                    </a:lnTo>
                    <a:lnTo>
                      <a:pt x="52" y="0"/>
                    </a:lnTo>
                  </a:path>
                </a:pathLst>
              </a:custGeom>
              <a:solidFill>
                <a:srgbClr val="8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74" name="Freeform 100">
                <a:extLst>
                  <a:ext uri="{FF2B5EF4-FFF2-40B4-BE49-F238E27FC236}">
                    <a16:creationId xmlns:a16="http://schemas.microsoft.com/office/drawing/2014/main" id="{AA094E37-9A58-27EF-089F-2FA88E9E5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3" y="1848"/>
                <a:ext cx="36" cy="98"/>
              </a:xfrm>
              <a:custGeom>
                <a:avLst/>
                <a:gdLst>
                  <a:gd name="T0" fmla="*/ 35 w 36"/>
                  <a:gd name="T1" fmla="*/ 0 h 98"/>
                  <a:gd name="T2" fmla="*/ 23 w 36"/>
                  <a:gd name="T3" fmla="*/ 19 h 98"/>
                  <a:gd name="T4" fmla="*/ 13 w 36"/>
                  <a:gd name="T5" fmla="*/ 32 h 98"/>
                  <a:gd name="T6" fmla="*/ 7 w 36"/>
                  <a:gd name="T7" fmla="*/ 34 h 98"/>
                  <a:gd name="T8" fmla="*/ 0 w 36"/>
                  <a:gd name="T9" fmla="*/ 53 h 98"/>
                  <a:gd name="T10" fmla="*/ 3 w 36"/>
                  <a:gd name="T11" fmla="*/ 97 h 98"/>
                  <a:gd name="T12" fmla="*/ 8 w 36"/>
                  <a:gd name="T13" fmla="*/ 80 h 98"/>
                  <a:gd name="T14" fmla="*/ 19 w 36"/>
                  <a:gd name="T15" fmla="*/ 53 h 98"/>
                  <a:gd name="T16" fmla="*/ 28 w 36"/>
                  <a:gd name="T17" fmla="*/ 30 h 98"/>
                  <a:gd name="T18" fmla="*/ 35 w 36"/>
                  <a:gd name="T19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6" h="98">
                    <a:moveTo>
                      <a:pt x="35" y="0"/>
                    </a:moveTo>
                    <a:lnTo>
                      <a:pt x="23" y="19"/>
                    </a:lnTo>
                    <a:lnTo>
                      <a:pt x="13" y="32"/>
                    </a:lnTo>
                    <a:lnTo>
                      <a:pt x="7" y="34"/>
                    </a:lnTo>
                    <a:lnTo>
                      <a:pt x="0" y="53"/>
                    </a:lnTo>
                    <a:lnTo>
                      <a:pt x="3" y="97"/>
                    </a:lnTo>
                    <a:lnTo>
                      <a:pt x="8" y="80"/>
                    </a:lnTo>
                    <a:lnTo>
                      <a:pt x="19" y="53"/>
                    </a:lnTo>
                    <a:lnTo>
                      <a:pt x="28" y="30"/>
                    </a:lnTo>
                    <a:lnTo>
                      <a:pt x="35" y="0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75" name="Freeform 101">
                <a:extLst>
                  <a:ext uri="{FF2B5EF4-FFF2-40B4-BE49-F238E27FC236}">
                    <a16:creationId xmlns:a16="http://schemas.microsoft.com/office/drawing/2014/main" id="{AB9C535F-4EF8-A31F-4E53-619A4DF18D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4" y="1832"/>
                <a:ext cx="66" cy="132"/>
              </a:xfrm>
              <a:custGeom>
                <a:avLst/>
                <a:gdLst>
                  <a:gd name="T0" fmla="*/ 60 w 66"/>
                  <a:gd name="T1" fmla="*/ 51 h 132"/>
                  <a:gd name="T2" fmla="*/ 65 w 66"/>
                  <a:gd name="T3" fmla="*/ 63 h 132"/>
                  <a:gd name="T4" fmla="*/ 56 w 66"/>
                  <a:gd name="T5" fmla="*/ 84 h 132"/>
                  <a:gd name="T6" fmla="*/ 50 w 66"/>
                  <a:gd name="T7" fmla="*/ 100 h 132"/>
                  <a:gd name="T8" fmla="*/ 41 w 66"/>
                  <a:gd name="T9" fmla="*/ 131 h 132"/>
                  <a:gd name="T10" fmla="*/ 28 w 66"/>
                  <a:gd name="T11" fmla="*/ 91 h 132"/>
                  <a:gd name="T12" fmla="*/ 18 w 66"/>
                  <a:gd name="T13" fmla="*/ 62 h 132"/>
                  <a:gd name="T14" fmla="*/ 9 w 66"/>
                  <a:gd name="T15" fmla="*/ 37 h 132"/>
                  <a:gd name="T16" fmla="*/ 4 w 66"/>
                  <a:gd name="T17" fmla="*/ 18 h 132"/>
                  <a:gd name="T18" fmla="*/ 0 w 66"/>
                  <a:gd name="T19" fmla="*/ 1 h 132"/>
                  <a:gd name="T20" fmla="*/ 1 w 66"/>
                  <a:gd name="T21" fmla="*/ 0 h 132"/>
                  <a:gd name="T22" fmla="*/ 9 w 66"/>
                  <a:gd name="T23" fmla="*/ 12 h 132"/>
                  <a:gd name="T24" fmla="*/ 29 w 66"/>
                  <a:gd name="T25" fmla="*/ 29 h 132"/>
                  <a:gd name="T26" fmla="*/ 60 w 66"/>
                  <a:gd name="T27" fmla="*/ 51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6" h="132">
                    <a:moveTo>
                      <a:pt x="60" y="51"/>
                    </a:moveTo>
                    <a:lnTo>
                      <a:pt x="65" y="63"/>
                    </a:lnTo>
                    <a:lnTo>
                      <a:pt x="56" y="84"/>
                    </a:lnTo>
                    <a:lnTo>
                      <a:pt x="50" y="100"/>
                    </a:lnTo>
                    <a:lnTo>
                      <a:pt x="41" y="131"/>
                    </a:lnTo>
                    <a:lnTo>
                      <a:pt x="28" y="91"/>
                    </a:lnTo>
                    <a:lnTo>
                      <a:pt x="18" y="62"/>
                    </a:lnTo>
                    <a:lnTo>
                      <a:pt x="9" y="37"/>
                    </a:lnTo>
                    <a:lnTo>
                      <a:pt x="4" y="18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9" y="12"/>
                    </a:lnTo>
                    <a:lnTo>
                      <a:pt x="29" y="29"/>
                    </a:lnTo>
                    <a:lnTo>
                      <a:pt x="60" y="51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41" name="Group 128">
              <a:extLst>
                <a:ext uri="{FF2B5EF4-FFF2-40B4-BE49-F238E27FC236}">
                  <a16:creationId xmlns:a16="http://schemas.microsoft.com/office/drawing/2014/main" id="{1D92695E-8A98-2B7A-0224-F741973EE0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76" y="1454"/>
              <a:ext cx="249" cy="370"/>
              <a:chOff x="876" y="1454"/>
              <a:chExt cx="249" cy="370"/>
            </a:xfrm>
          </p:grpSpPr>
          <p:sp>
            <p:nvSpPr>
              <p:cNvPr id="545" name="Freeform 103">
                <a:extLst>
                  <a:ext uri="{FF2B5EF4-FFF2-40B4-BE49-F238E27FC236}">
                    <a16:creationId xmlns:a16="http://schemas.microsoft.com/office/drawing/2014/main" id="{BA1FF93D-9148-BEE2-AB60-25401E352F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1" y="1698"/>
                <a:ext cx="136" cy="126"/>
              </a:xfrm>
              <a:custGeom>
                <a:avLst/>
                <a:gdLst>
                  <a:gd name="T0" fmla="*/ 135 w 136"/>
                  <a:gd name="T1" fmla="*/ 89 h 126"/>
                  <a:gd name="T2" fmla="*/ 128 w 136"/>
                  <a:gd name="T3" fmla="*/ 110 h 126"/>
                  <a:gd name="T4" fmla="*/ 116 w 136"/>
                  <a:gd name="T5" fmla="*/ 119 h 126"/>
                  <a:gd name="T6" fmla="*/ 105 w 136"/>
                  <a:gd name="T7" fmla="*/ 124 h 126"/>
                  <a:gd name="T8" fmla="*/ 84 w 136"/>
                  <a:gd name="T9" fmla="*/ 125 h 126"/>
                  <a:gd name="T10" fmla="*/ 68 w 136"/>
                  <a:gd name="T11" fmla="*/ 119 h 126"/>
                  <a:gd name="T12" fmla="*/ 48 w 136"/>
                  <a:gd name="T13" fmla="*/ 109 h 126"/>
                  <a:gd name="T14" fmla="*/ 33 w 136"/>
                  <a:gd name="T15" fmla="*/ 99 h 126"/>
                  <a:gd name="T16" fmla="*/ 22 w 136"/>
                  <a:gd name="T17" fmla="*/ 89 h 126"/>
                  <a:gd name="T18" fmla="*/ 11 w 136"/>
                  <a:gd name="T19" fmla="*/ 78 h 126"/>
                  <a:gd name="T20" fmla="*/ 0 w 136"/>
                  <a:gd name="T21" fmla="*/ 61 h 126"/>
                  <a:gd name="T22" fmla="*/ 3 w 136"/>
                  <a:gd name="T23" fmla="*/ 48 h 126"/>
                  <a:gd name="T24" fmla="*/ 5 w 136"/>
                  <a:gd name="T25" fmla="*/ 38 h 126"/>
                  <a:gd name="T26" fmla="*/ 5 w 136"/>
                  <a:gd name="T27" fmla="*/ 24 h 126"/>
                  <a:gd name="T28" fmla="*/ 3 w 136"/>
                  <a:gd name="T29" fmla="*/ 0 h 126"/>
                  <a:gd name="T30" fmla="*/ 135 w 136"/>
                  <a:gd name="T31" fmla="*/ 89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6" h="126">
                    <a:moveTo>
                      <a:pt x="135" y="89"/>
                    </a:moveTo>
                    <a:lnTo>
                      <a:pt x="128" y="110"/>
                    </a:lnTo>
                    <a:lnTo>
                      <a:pt x="116" y="119"/>
                    </a:lnTo>
                    <a:lnTo>
                      <a:pt x="105" y="124"/>
                    </a:lnTo>
                    <a:lnTo>
                      <a:pt x="84" y="125"/>
                    </a:lnTo>
                    <a:lnTo>
                      <a:pt x="68" y="119"/>
                    </a:lnTo>
                    <a:lnTo>
                      <a:pt x="48" y="109"/>
                    </a:lnTo>
                    <a:lnTo>
                      <a:pt x="33" y="99"/>
                    </a:lnTo>
                    <a:lnTo>
                      <a:pt x="22" y="89"/>
                    </a:lnTo>
                    <a:lnTo>
                      <a:pt x="11" y="78"/>
                    </a:lnTo>
                    <a:lnTo>
                      <a:pt x="0" y="61"/>
                    </a:lnTo>
                    <a:lnTo>
                      <a:pt x="3" y="48"/>
                    </a:lnTo>
                    <a:lnTo>
                      <a:pt x="5" y="38"/>
                    </a:lnTo>
                    <a:lnTo>
                      <a:pt x="5" y="24"/>
                    </a:lnTo>
                    <a:lnTo>
                      <a:pt x="3" y="0"/>
                    </a:lnTo>
                    <a:lnTo>
                      <a:pt x="135" y="89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grpSp>
            <p:nvGrpSpPr>
              <p:cNvPr id="546" name="Group 127">
                <a:extLst>
                  <a:ext uri="{FF2B5EF4-FFF2-40B4-BE49-F238E27FC236}">
                    <a16:creationId xmlns:a16="http://schemas.microsoft.com/office/drawing/2014/main" id="{1F39C2C9-C778-8D18-2239-F43EBAEA50D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76" y="1454"/>
                <a:ext cx="249" cy="345"/>
                <a:chOff x="876" y="1454"/>
                <a:chExt cx="249" cy="345"/>
              </a:xfrm>
            </p:grpSpPr>
            <p:sp>
              <p:nvSpPr>
                <p:cNvPr id="547" name="Freeform 104">
                  <a:extLst>
                    <a:ext uri="{FF2B5EF4-FFF2-40B4-BE49-F238E27FC236}">
                      <a16:creationId xmlns:a16="http://schemas.microsoft.com/office/drawing/2014/main" id="{FF6C0084-5314-0F47-BCED-FE91A9583A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76" y="1454"/>
                  <a:ext cx="249" cy="234"/>
                </a:xfrm>
                <a:custGeom>
                  <a:avLst/>
                  <a:gdLst>
                    <a:gd name="T0" fmla="*/ 165 w 249"/>
                    <a:gd name="T1" fmla="*/ 1 h 234"/>
                    <a:gd name="T2" fmla="*/ 196 w 249"/>
                    <a:gd name="T3" fmla="*/ 21 h 234"/>
                    <a:gd name="T4" fmla="*/ 210 w 249"/>
                    <a:gd name="T5" fmla="*/ 44 h 234"/>
                    <a:gd name="T6" fmla="*/ 234 w 249"/>
                    <a:gd name="T7" fmla="*/ 58 h 234"/>
                    <a:gd name="T8" fmla="*/ 243 w 249"/>
                    <a:gd name="T9" fmla="*/ 75 h 234"/>
                    <a:gd name="T10" fmla="*/ 248 w 249"/>
                    <a:gd name="T11" fmla="*/ 110 h 234"/>
                    <a:gd name="T12" fmla="*/ 247 w 249"/>
                    <a:gd name="T13" fmla="*/ 134 h 234"/>
                    <a:gd name="T14" fmla="*/ 243 w 249"/>
                    <a:gd name="T15" fmla="*/ 158 h 234"/>
                    <a:gd name="T16" fmla="*/ 227 w 249"/>
                    <a:gd name="T17" fmla="*/ 171 h 234"/>
                    <a:gd name="T18" fmla="*/ 23 w 249"/>
                    <a:gd name="T19" fmla="*/ 233 h 234"/>
                    <a:gd name="T20" fmla="*/ 21 w 249"/>
                    <a:gd name="T21" fmla="*/ 198 h 234"/>
                    <a:gd name="T22" fmla="*/ 11 w 249"/>
                    <a:gd name="T23" fmla="*/ 173 h 234"/>
                    <a:gd name="T24" fmla="*/ 1 w 249"/>
                    <a:gd name="T25" fmla="*/ 147 h 234"/>
                    <a:gd name="T26" fmla="*/ 0 w 249"/>
                    <a:gd name="T27" fmla="*/ 116 h 234"/>
                    <a:gd name="T28" fmla="*/ 7 w 249"/>
                    <a:gd name="T29" fmla="*/ 84 h 234"/>
                    <a:gd name="T30" fmla="*/ 16 w 249"/>
                    <a:gd name="T31" fmla="*/ 58 h 234"/>
                    <a:gd name="T32" fmla="*/ 30 w 249"/>
                    <a:gd name="T33" fmla="*/ 36 h 234"/>
                    <a:gd name="T34" fmla="*/ 52 w 249"/>
                    <a:gd name="T35" fmla="*/ 20 h 234"/>
                    <a:gd name="T36" fmla="*/ 76 w 249"/>
                    <a:gd name="T37" fmla="*/ 5 h 234"/>
                    <a:gd name="T38" fmla="*/ 126 w 249"/>
                    <a:gd name="T39" fmla="*/ 0 h 234"/>
                    <a:gd name="T40" fmla="*/ 165 w 249"/>
                    <a:gd name="T41" fmla="*/ 1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49" h="234">
                      <a:moveTo>
                        <a:pt x="165" y="1"/>
                      </a:moveTo>
                      <a:lnTo>
                        <a:pt x="196" y="21"/>
                      </a:lnTo>
                      <a:lnTo>
                        <a:pt x="210" y="44"/>
                      </a:lnTo>
                      <a:lnTo>
                        <a:pt x="234" y="58"/>
                      </a:lnTo>
                      <a:lnTo>
                        <a:pt x="243" y="75"/>
                      </a:lnTo>
                      <a:lnTo>
                        <a:pt x="248" y="110"/>
                      </a:lnTo>
                      <a:lnTo>
                        <a:pt x="247" y="134"/>
                      </a:lnTo>
                      <a:lnTo>
                        <a:pt x="243" y="158"/>
                      </a:lnTo>
                      <a:lnTo>
                        <a:pt x="227" y="171"/>
                      </a:lnTo>
                      <a:lnTo>
                        <a:pt x="23" y="233"/>
                      </a:lnTo>
                      <a:lnTo>
                        <a:pt x="21" y="198"/>
                      </a:lnTo>
                      <a:lnTo>
                        <a:pt x="11" y="173"/>
                      </a:lnTo>
                      <a:lnTo>
                        <a:pt x="1" y="147"/>
                      </a:lnTo>
                      <a:lnTo>
                        <a:pt x="0" y="116"/>
                      </a:lnTo>
                      <a:lnTo>
                        <a:pt x="7" y="84"/>
                      </a:lnTo>
                      <a:lnTo>
                        <a:pt x="16" y="58"/>
                      </a:lnTo>
                      <a:lnTo>
                        <a:pt x="30" y="36"/>
                      </a:lnTo>
                      <a:lnTo>
                        <a:pt x="52" y="20"/>
                      </a:lnTo>
                      <a:lnTo>
                        <a:pt x="76" y="5"/>
                      </a:lnTo>
                      <a:lnTo>
                        <a:pt x="126" y="0"/>
                      </a:lnTo>
                      <a:lnTo>
                        <a:pt x="165" y="1"/>
                      </a:lnTo>
                    </a:path>
                  </a:pathLst>
                </a:custGeom>
                <a:solidFill>
                  <a:srgbClr val="402000"/>
                </a:solidFill>
                <a:ln w="12700" cap="rnd" cmpd="sng">
                  <a:solidFill>
                    <a:srgbClr val="402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grpSp>
              <p:nvGrpSpPr>
                <p:cNvPr id="548" name="Group 124">
                  <a:extLst>
                    <a:ext uri="{FF2B5EF4-FFF2-40B4-BE49-F238E27FC236}">
                      <a16:creationId xmlns:a16="http://schemas.microsoft.com/office/drawing/2014/main" id="{DCDFD6C5-F499-FDB6-9882-4FDD192F10A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4" y="1549"/>
                  <a:ext cx="215" cy="250"/>
                  <a:chOff x="894" y="1549"/>
                  <a:chExt cx="215" cy="250"/>
                </a:xfrm>
              </p:grpSpPr>
              <p:sp>
                <p:nvSpPr>
                  <p:cNvPr id="551" name="Freeform 105">
                    <a:extLst>
                      <a:ext uri="{FF2B5EF4-FFF2-40B4-BE49-F238E27FC236}">
                        <a16:creationId xmlns:a16="http://schemas.microsoft.com/office/drawing/2014/main" id="{432ED326-1F84-C745-98AD-F045BD13D7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94" y="1549"/>
                    <a:ext cx="215" cy="250"/>
                  </a:xfrm>
                  <a:custGeom>
                    <a:avLst/>
                    <a:gdLst>
                      <a:gd name="T0" fmla="*/ 214 w 215"/>
                      <a:gd name="T1" fmla="*/ 75 h 250"/>
                      <a:gd name="T2" fmla="*/ 207 w 215"/>
                      <a:gd name="T3" fmla="*/ 86 h 250"/>
                      <a:gd name="T4" fmla="*/ 207 w 215"/>
                      <a:gd name="T5" fmla="*/ 100 h 250"/>
                      <a:gd name="T6" fmla="*/ 205 w 215"/>
                      <a:gd name="T7" fmla="*/ 116 h 250"/>
                      <a:gd name="T8" fmla="*/ 199 w 215"/>
                      <a:gd name="T9" fmla="*/ 137 h 250"/>
                      <a:gd name="T10" fmla="*/ 191 w 215"/>
                      <a:gd name="T11" fmla="*/ 160 h 250"/>
                      <a:gd name="T12" fmla="*/ 185 w 215"/>
                      <a:gd name="T13" fmla="*/ 185 h 250"/>
                      <a:gd name="T14" fmla="*/ 177 w 215"/>
                      <a:gd name="T15" fmla="*/ 210 h 250"/>
                      <a:gd name="T16" fmla="*/ 170 w 215"/>
                      <a:gd name="T17" fmla="*/ 225 h 250"/>
                      <a:gd name="T18" fmla="*/ 160 w 215"/>
                      <a:gd name="T19" fmla="*/ 235 h 250"/>
                      <a:gd name="T20" fmla="*/ 149 w 215"/>
                      <a:gd name="T21" fmla="*/ 247 h 250"/>
                      <a:gd name="T22" fmla="*/ 136 w 215"/>
                      <a:gd name="T23" fmla="*/ 249 h 250"/>
                      <a:gd name="T24" fmla="*/ 119 w 215"/>
                      <a:gd name="T25" fmla="*/ 245 h 250"/>
                      <a:gd name="T26" fmla="*/ 99 w 215"/>
                      <a:gd name="T27" fmla="*/ 238 h 250"/>
                      <a:gd name="T28" fmla="*/ 84 w 215"/>
                      <a:gd name="T29" fmla="*/ 233 h 250"/>
                      <a:gd name="T30" fmla="*/ 70 w 215"/>
                      <a:gd name="T31" fmla="*/ 224 h 250"/>
                      <a:gd name="T32" fmla="*/ 58 w 215"/>
                      <a:gd name="T33" fmla="*/ 215 h 250"/>
                      <a:gd name="T34" fmla="*/ 48 w 215"/>
                      <a:gd name="T35" fmla="*/ 206 h 250"/>
                      <a:gd name="T36" fmla="*/ 37 w 215"/>
                      <a:gd name="T37" fmla="*/ 193 h 250"/>
                      <a:gd name="T38" fmla="*/ 25 w 215"/>
                      <a:gd name="T39" fmla="*/ 177 h 250"/>
                      <a:gd name="T40" fmla="*/ 16 w 215"/>
                      <a:gd name="T41" fmla="*/ 158 h 250"/>
                      <a:gd name="T42" fmla="*/ 14 w 215"/>
                      <a:gd name="T43" fmla="*/ 131 h 250"/>
                      <a:gd name="T44" fmla="*/ 14 w 215"/>
                      <a:gd name="T45" fmla="*/ 115 h 250"/>
                      <a:gd name="T46" fmla="*/ 7 w 215"/>
                      <a:gd name="T47" fmla="*/ 104 h 250"/>
                      <a:gd name="T48" fmla="*/ 1 w 215"/>
                      <a:gd name="T49" fmla="*/ 92 h 250"/>
                      <a:gd name="T50" fmla="*/ 0 w 215"/>
                      <a:gd name="T51" fmla="*/ 76 h 250"/>
                      <a:gd name="T52" fmla="*/ 2 w 215"/>
                      <a:gd name="T53" fmla="*/ 57 h 250"/>
                      <a:gd name="T54" fmla="*/ 11 w 215"/>
                      <a:gd name="T55" fmla="*/ 45 h 250"/>
                      <a:gd name="T56" fmla="*/ 23 w 215"/>
                      <a:gd name="T57" fmla="*/ 44 h 250"/>
                      <a:gd name="T58" fmla="*/ 29 w 215"/>
                      <a:gd name="T59" fmla="*/ 53 h 250"/>
                      <a:gd name="T60" fmla="*/ 34 w 215"/>
                      <a:gd name="T61" fmla="*/ 68 h 250"/>
                      <a:gd name="T62" fmla="*/ 41 w 215"/>
                      <a:gd name="T63" fmla="*/ 44 h 250"/>
                      <a:gd name="T64" fmla="*/ 53 w 215"/>
                      <a:gd name="T65" fmla="*/ 41 h 250"/>
                      <a:gd name="T66" fmla="*/ 63 w 215"/>
                      <a:gd name="T67" fmla="*/ 39 h 250"/>
                      <a:gd name="T68" fmla="*/ 100 w 215"/>
                      <a:gd name="T69" fmla="*/ 28 h 250"/>
                      <a:gd name="T70" fmla="*/ 132 w 215"/>
                      <a:gd name="T71" fmla="*/ 11 h 250"/>
                      <a:gd name="T72" fmla="*/ 161 w 215"/>
                      <a:gd name="T73" fmla="*/ 0 h 250"/>
                      <a:gd name="T74" fmla="*/ 189 w 215"/>
                      <a:gd name="T75" fmla="*/ 1 h 250"/>
                      <a:gd name="T76" fmla="*/ 207 w 215"/>
                      <a:gd name="T77" fmla="*/ 9 h 250"/>
                      <a:gd name="T78" fmla="*/ 210 w 215"/>
                      <a:gd name="T79" fmla="*/ 43 h 250"/>
                      <a:gd name="T80" fmla="*/ 214 w 215"/>
                      <a:gd name="T81" fmla="*/ 62 h 250"/>
                      <a:gd name="T82" fmla="*/ 214 w 215"/>
                      <a:gd name="T83" fmla="*/ 75 h 2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215" h="250">
                        <a:moveTo>
                          <a:pt x="214" y="75"/>
                        </a:moveTo>
                        <a:lnTo>
                          <a:pt x="207" y="86"/>
                        </a:lnTo>
                        <a:lnTo>
                          <a:pt x="207" y="100"/>
                        </a:lnTo>
                        <a:lnTo>
                          <a:pt x="205" y="116"/>
                        </a:lnTo>
                        <a:lnTo>
                          <a:pt x="199" y="137"/>
                        </a:lnTo>
                        <a:lnTo>
                          <a:pt x="191" y="160"/>
                        </a:lnTo>
                        <a:lnTo>
                          <a:pt x="185" y="185"/>
                        </a:lnTo>
                        <a:lnTo>
                          <a:pt x="177" y="210"/>
                        </a:lnTo>
                        <a:lnTo>
                          <a:pt x="170" y="225"/>
                        </a:lnTo>
                        <a:lnTo>
                          <a:pt x="160" y="235"/>
                        </a:lnTo>
                        <a:lnTo>
                          <a:pt x="149" y="247"/>
                        </a:lnTo>
                        <a:lnTo>
                          <a:pt x="136" y="249"/>
                        </a:lnTo>
                        <a:lnTo>
                          <a:pt x="119" y="245"/>
                        </a:lnTo>
                        <a:lnTo>
                          <a:pt x="99" y="238"/>
                        </a:lnTo>
                        <a:lnTo>
                          <a:pt x="84" y="233"/>
                        </a:lnTo>
                        <a:lnTo>
                          <a:pt x="70" y="224"/>
                        </a:lnTo>
                        <a:lnTo>
                          <a:pt x="58" y="215"/>
                        </a:lnTo>
                        <a:lnTo>
                          <a:pt x="48" y="206"/>
                        </a:lnTo>
                        <a:lnTo>
                          <a:pt x="37" y="193"/>
                        </a:lnTo>
                        <a:lnTo>
                          <a:pt x="25" y="177"/>
                        </a:lnTo>
                        <a:lnTo>
                          <a:pt x="16" y="158"/>
                        </a:lnTo>
                        <a:lnTo>
                          <a:pt x="14" y="131"/>
                        </a:lnTo>
                        <a:lnTo>
                          <a:pt x="14" y="115"/>
                        </a:lnTo>
                        <a:lnTo>
                          <a:pt x="7" y="104"/>
                        </a:lnTo>
                        <a:lnTo>
                          <a:pt x="1" y="92"/>
                        </a:lnTo>
                        <a:lnTo>
                          <a:pt x="0" y="76"/>
                        </a:lnTo>
                        <a:lnTo>
                          <a:pt x="2" y="57"/>
                        </a:lnTo>
                        <a:lnTo>
                          <a:pt x="11" y="45"/>
                        </a:lnTo>
                        <a:lnTo>
                          <a:pt x="23" y="44"/>
                        </a:lnTo>
                        <a:lnTo>
                          <a:pt x="29" y="53"/>
                        </a:lnTo>
                        <a:lnTo>
                          <a:pt x="34" y="68"/>
                        </a:lnTo>
                        <a:lnTo>
                          <a:pt x="41" y="44"/>
                        </a:lnTo>
                        <a:lnTo>
                          <a:pt x="53" y="41"/>
                        </a:lnTo>
                        <a:lnTo>
                          <a:pt x="63" y="39"/>
                        </a:lnTo>
                        <a:lnTo>
                          <a:pt x="100" y="28"/>
                        </a:lnTo>
                        <a:lnTo>
                          <a:pt x="132" y="11"/>
                        </a:lnTo>
                        <a:lnTo>
                          <a:pt x="161" y="0"/>
                        </a:lnTo>
                        <a:lnTo>
                          <a:pt x="189" y="1"/>
                        </a:lnTo>
                        <a:lnTo>
                          <a:pt x="207" y="9"/>
                        </a:lnTo>
                        <a:lnTo>
                          <a:pt x="210" y="43"/>
                        </a:lnTo>
                        <a:lnTo>
                          <a:pt x="214" y="62"/>
                        </a:lnTo>
                        <a:lnTo>
                          <a:pt x="214" y="75"/>
                        </a:lnTo>
                      </a:path>
                    </a:pathLst>
                  </a:custGeom>
                  <a:solidFill>
                    <a:srgbClr val="FFC080"/>
                  </a:solidFill>
                  <a:ln w="12700" cap="rnd" cmpd="sng">
                    <a:solidFill>
                      <a:srgbClr val="402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2" name="Freeform 106">
                    <a:extLst>
                      <a:ext uri="{FF2B5EF4-FFF2-40B4-BE49-F238E27FC236}">
                        <a16:creationId xmlns:a16="http://schemas.microsoft.com/office/drawing/2014/main" id="{56578330-26A5-E502-2CED-1859C12318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02" y="1739"/>
                    <a:ext cx="63" cy="9"/>
                  </a:xfrm>
                  <a:custGeom>
                    <a:avLst/>
                    <a:gdLst>
                      <a:gd name="T0" fmla="*/ 60 w 63"/>
                      <a:gd name="T1" fmla="*/ 7 h 9"/>
                      <a:gd name="T2" fmla="*/ 61 w 63"/>
                      <a:gd name="T3" fmla="*/ 5 h 9"/>
                      <a:gd name="T4" fmla="*/ 62 w 63"/>
                      <a:gd name="T5" fmla="*/ 1 h 9"/>
                      <a:gd name="T6" fmla="*/ 58 w 63"/>
                      <a:gd name="T7" fmla="*/ 3 h 9"/>
                      <a:gd name="T8" fmla="*/ 49 w 63"/>
                      <a:gd name="T9" fmla="*/ 1 h 9"/>
                      <a:gd name="T10" fmla="*/ 42 w 63"/>
                      <a:gd name="T11" fmla="*/ 1 h 9"/>
                      <a:gd name="T12" fmla="*/ 36 w 63"/>
                      <a:gd name="T13" fmla="*/ 0 h 9"/>
                      <a:gd name="T14" fmla="*/ 18 w 63"/>
                      <a:gd name="T15" fmla="*/ 2 h 9"/>
                      <a:gd name="T16" fmla="*/ 10 w 63"/>
                      <a:gd name="T17" fmla="*/ 2 h 9"/>
                      <a:gd name="T18" fmla="*/ 5 w 63"/>
                      <a:gd name="T19" fmla="*/ 2 h 9"/>
                      <a:gd name="T20" fmla="*/ 3 w 63"/>
                      <a:gd name="T21" fmla="*/ 1 h 9"/>
                      <a:gd name="T22" fmla="*/ 3 w 63"/>
                      <a:gd name="T23" fmla="*/ 4 h 9"/>
                      <a:gd name="T24" fmla="*/ 0 w 63"/>
                      <a:gd name="T25" fmla="*/ 8 h 9"/>
                      <a:gd name="T26" fmla="*/ 7 w 63"/>
                      <a:gd name="T27" fmla="*/ 3 h 9"/>
                      <a:gd name="T28" fmla="*/ 19 w 63"/>
                      <a:gd name="T29" fmla="*/ 3 h 9"/>
                      <a:gd name="T30" fmla="*/ 35 w 63"/>
                      <a:gd name="T31" fmla="*/ 3 h 9"/>
                      <a:gd name="T32" fmla="*/ 42 w 63"/>
                      <a:gd name="T33" fmla="*/ 4 h 9"/>
                      <a:gd name="T34" fmla="*/ 48 w 63"/>
                      <a:gd name="T35" fmla="*/ 3 h 9"/>
                      <a:gd name="T36" fmla="*/ 54 w 63"/>
                      <a:gd name="T37" fmla="*/ 3 h 9"/>
                      <a:gd name="T38" fmla="*/ 58 w 63"/>
                      <a:gd name="T39" fmla="*/ 4 h 9"/>
                      <a:gd name="T40" fmla="*/ 60 w 63"/>
                      <a:gd name="T41" fmla="*/ 7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63" h="9">
                        <a:moveTo>
                          <a:pt x="60" y="7"/>
                        </a:moveTo>
                        <a:lnTo>
                          <a:pt x="61" y="5"/>
                        </a:lnTo>
                        <a:lnTo>
                          <a:pt x="62" y="1"/>
                        </a:lnTo>
                        <a:lnTo>
                          <a:pt x="58" y="3"/>
                        </a:lnTo>
                        <a:lnTo>
                          <a:pt x="49" y="1"/>
                        </a:lnTo>
                        <a:lnTo>
                          <a:pt x="42" y="1"/>
                        </a:lnTo>
                        <a:lnTo>
                          <a:pt x="36" y="0"/>
                        </a:lnTo>
                        <a:lnTo>
                          <a:pt x="18" y="2"/>
                        </a:lnTo>
                        <a:lnTo>
                          <a:pt x="10" y="2"/>
                        </a:lnTo>
                        <a:lnTo>
                          <a:pt x="5" y="2"/>
                        </a:lnTo>
                        <a:lnTo>
                          <a:pt x="3" y="1"/>
                        </a:lnTo>
                        <a:lnTo>
                          <a:pt x="3" y="4"/>
                        </a:lnTo>
                        <a:lnTo>
                          <a:pt x="0" y="8"/>
                        </a:lnTo>
                        <a:lnTo>
                          <a:pt x="7" y="3"/>
                        </a:lnTo>
                        <a:lnTo>
                          <a:pt x="19" y="3"/>
                        </a:lnTo>
                        <a:lnTo>
                          <a:pt x="35" y="3"/>
                        </a:lnTo>
                        <a:lnTo>
                          <a:pt x="42" y="4"/>
                        </a:lnTo>
                        <a:lnTo>
                          <a:pt x="48" y="3"/>
                        </a:lnTo>
                        <a:lnTo>
                          <a:pt x="54" y="3"/>
                        </a:lnTo>
                        <a:lnTo>
                          <a:pt x="58" y="4"/>
                        </a:lnTo>
                        <a:lnTo>
                          <a:pt x="60" y="7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3" name="Freeform 107">
                    <a:extLst>
                      <a:ext uri="{FF2B5EF4-FFF2-40B4-BE49-F238E27FC236}">
                        <a16:creationId xmlns:a16="http://schemas.microsoft.com/office/drawing/2014/main" id="{D7880B6C-EF59-A0B5-2C37-0CEABFE8B8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25" y="1757"/>
                    <a:ext cx="27" cy="1"/>
                  </a:xfrm>
                  <a:custGeom>
                    <a:avLst/>
                    <a:gdLst>
                      <a:gd name="T0" fmla="*/ 26 w 27"/>
                      <a:gd name="T1" fmla="*/ 0 h 1"/>
                      <a:gd name="T2" fmla="*/ 20 w 27"/>
                      <a:gd name="T3" fmla="*/ 0 h 1"/>
                      <a:gd name="T4" fmla="*/ 14 w 27"/>
                      <a:gd name="T5" fmla="*/ 0 h 1"/>
                      <a:gd name="T6" fmla="*/ 0 w 27"/>
                      <a:gd name="T7" fmla="*/ 0 h 1"/>
                      <a:gd name="T8" fmla="*/ 12 w 27"/>
                      <a:gd name="T9" fmla="*/ 0 h 1"/>
                      <a:gd name="T10" fmla="*/ 20 w 27"/>
                      <a:gd name="T11" fmla="*/ 0 h 1"/>
                      <a:gd name="T12" fmla="*/ 26 w 27"/>
                      <a:gd name="T1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7" h="1">
                        <a:moveTo>
                          <a:pt x="26" y="0"/>
                        </a:moveTo>
                        <a:lnTo>
                          <a:pt x="20" y="0"/>
                        </a:lnTo>
                        <a:lnTo>
                          <a:pt x="14" y="0"/>
                        </a:lnTo>
                        <a:lnTo>
                          <a:pt x="0" y="0"/>
                        </a:lnTo>
                        <a:lnTo>
                          <a:pt x="12" y="0"/>
                        </a:lnTo>
                        <a:lnTo>
                          <a:pt x="20" y="0"/>
                        </a:lnTo>
                        <a:lnTo>
                          <a:pt x="26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4" name="Freeform 108">
                    <a:extLst>
                      <a:ext uri="{FF2B5EF4-FFF2-40B4-BE49-F238E27FC236}">
                        <a16:creationId xmlns:a16="http://schemas.microsoft.com/office/drawing/2014/main" id="{883500BC-8847-F84D-F926-186930F6A0A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26" y="1781"/>
                    <a:ext cx="16" cy="9"/>
                  </a:xfrm>
                  <a:custGeom>
                    <a:avLst/>
                    <a:gdLst>
                      <a:gd name="T0" fmla="*/ 15 w 16"/>
                      <a:gd name="T1" fmla="*/ 1 h 9"/>
                      <a:gd name="T2" fmla="*/ 9 w 16"/>
                      <a:gd name="T3" fmla="*/ 2 h 9"/>
                      <a:gd name="T4" fmla="*/ 7 w 16"/>
                      <a:gd name="T5" fmla="*/ 8 h 9"/>
                      <a:gd name="T6" fmla="*/ 7 w 16"/>
                      <a:gd name="T7" fmla="*/ 3 h 9"/>
                      <a:gd name="T8" fmla="*/ 0 w 16"/>
                      <a:gd name="T9" fmla="*/ 0 h 9"/>
                      <a:gd name="T10" fmla="*/ 8 w 16"/>
                      <a:gd name="T11" fmla="*/ 1 h 9"/>
                      <a:gd name="T12" fmla="*/ 15 w 16"/>
                      <a:gd name="T13" fmla="*/ 1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6" h="9">
                        <a:moveTo>
                          <a:pt x="15" y="1"/>
                        </a:moveTo>
                        <a:lnTo>
                          <a:pt x="9" y="2"/>
                        </a:lnTo>
                        <a:lnTo>
                          <a:pt x="7" y="8"/>
                        </a:lnTo>
                        <a:lnTo>
                          <a:pt x="7" y="3"/>
                        </a:lnTo>
                        <a:lnTo>
                          <a:pt x="0" y="0"/>
                        </a:lnTo>
                        <a:lnTo>
                          <a:pt x="8" y="1"/>
                        </a:lnTo>
                        <a:lnTo>
                          <a:pt x="15" y="1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5" name="Freeform 109">
                    <a:extLst>
                      <a:ext uri="{FF2B5EF4-FFF2-40B4-BE49-F238E27FC236}">
                        <a16:creationId xmlns:a16="http://schemas.microsoft.com/office/drawing/2014/main" id="{1111A073-2CDA-BA50-6D2D-4AD3C2C94B8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10" y="1618"/>
                    <a:ext cx="6" cy="24"/>
                  </a:xfrm>
                  <a:custGeom>
                    <a:avLst/>
                    <a:gdLst>
                      <a:gd name="T0" fmla="*/ 3 w 6"/>
                      <a:gd name="T1" fmla="*/ 0 h 24"/>
                      <a:gd name="T2" fmla="*/ 5 w 6"/>
                      <a:gd name="T3" fmla="*/ 4 h 24"/>
                      <a:gd name="T4" fmla="*/ 3 w 6"/>
                      <a:gd name="T5" fmla="*/ 8 h 24"/>
                      <a:gd name="T6" fmla="*/ 3 w 6"/>
                      <a:gd name="T7" fmla="*/ 13 h 24"/>
                      <a:gd name="T8" fmla="*/ 3 w 6"/>
                      <a:gd name="T9" fmla="*/ 23 h 24"/>
                      <a:gd name="T10" fmla="*/ 0 w 6"/>
                      <a:gd name="T11" fmla="*/ 11 h 24"/>
                      <a:gd name="T12" fmla="*/ 3 w 6"/>
                      <a:gd name="T13" fmla="*/ 0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6" h="24">
                        <a:moveTo>
                          <a:pt x="3" y="0"/>
                        </a:moveTo>
                        <a:lnTo>
                          <a:pt x="5" y="4"/>
                        </a:lnTo>
                        <a:lnTo>
                          <a:pt x="3" y="8"/>
                        </a:lnTo>
                        <a:lnTo>
                          <a:pt x="3" y="13"/>
                        </a:lnTo>
                        <a:lnTo>
                          <a:pt x="3" y="23"/>
                        </a:lnTo>
                        <a:lnTo>
                          <a:pt x="0" y="11"/>
                        </a:lnTo>
                        <a:lnTo>
                          <a:pt x="3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6" name="Freeform 110">
                    <a:extLst>
                      <a:ext uri="{FF2B5EF4-FFF2-40B4-BE49-F238E27FC236}">
                        <a16:creationId xmlns:a16="http://schemas.microsoft.com/office/drawing/2014/main" id="{1986BFFF-7A63-6725-225F-C49E76643AF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06" y="1603"/>
                    <a:ext cx="8" cy="39"/>
                  </a:xfrm>
                  <a:custGeom>
                    <a:avLst/>
                    <a:gdLst>
                      <a:gd name="T0" fmla="*/ 7 w 8"/>
                      <a:gd name="T1" fmla="*/ 13 h 39"/>
                      <a:gd name="T2" fmla="*/ 7 w 8"/>
                      <a:gd name="T3" fmla="*/ 8 h 39"/>
                      <a:gd name="T4" fmla="*/ 6 w 8"/>
                      <a:gd name="T5" fmla="*/ 1 h 39"/>
                      <a:gd name="T6" fmla="*/ 3 w 8"/>
                      <a:gd name="T7" fmla="*/ 0 h 39"/>
                      <a:gd name="T8" fmla="*/ 1 w 8"/>
                      <a:gd name="T9" fmla="*/ 4 h 39"/>
                      <a:gd name="T10" fmla="*/ 0 w 8"/>
                      <a:gd name="T11" fmla="*/ 16 h 39"/>
                      <a:gd name="T12" fmla="*/ 0 w 8"/>
                      <a:gd name="T13" fmla="*/ 32 h 39"/>
                      <a:gd name="T14" fmla="*/ 3 w 8"/>
                      <a:gd name="T15" fmla="*/ 38 h 39"/>
                      <a:gd name="T16" fmla="*/ 1 w 8"/>
                      <a:gd name="T17" fmla="*/ 29 h 39"/>
                      <a:gd name="T18" fmla="*/ 1 w 8"/>
                      <a:gd name="T19" fmla="*/ 13 h 39"/>
                      <a:gd name="T20" fmla="*/ 2 w 8"/>
                      <a:gd name="T21" fmla="*/ 4 h 39"/>
                      <a:gd name="T22" fmla="*/ 4 w 8"/>
                      <a:gd name="T23" fmla="*/ 4 h 39"/>
                      <a:gd name="T24" fmla="*/ 7 w 8"/>
                      <a:gd name="T25" fmla="*/ 13 h 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8" h="39">
                        <a:moveTo>
                          <a:pt x="7" y="13"/>
                        </a:moveTo>
                        <a:lnTo>
                          <a:pt x="7" y="8"/>
                        </a:lnTo>
                        <a:lnTo>
                          <a:pt x="6" y="1"/>
                        </a:lnTo>
                        <a:lnTo>
                          <a:pt x="3" y="0"/>
                        </a:lnTo>
                        <a:lnTo>
                          <a:pt x="1" y="4"/>
                        </a:lnTo>
                        <a:lnTo>
                          <a:pt x="0" y="16"/>
                        </a:lnTo>
                        <a:lnTo>
                          <a:pt x="0" y="32"/>
                        </a:lnTo>
                        <a:lnTo>
                          <a:pt x="3" y="38"/>
                        </a:lnTo>
                        <a:lnTo>
                          <a:pt x="1" y="29"/>
                        </a:lnTo>
                        <a:lnTo>
                          <a:pt x="1" y="13"/>
                        </a:lnTo>
                        <a:lnTo>
                          <a:pt x="2" y="4"/>
                        </a:lnTo>
                        <a:lnTo>
                          <a:pt x="4" y="4"/>
                        </a:lnTo>
                        <a:lnTo>
                          <a:pt x="7" y="13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7" name="Freeform 111">
                    <a:extLst>
                      <a:ext uri="{FF2B5EF4-FFF2-40B4-BE49-F238E27FC236}">
                        <a16:creationId xmlns:a16="http://schemas.microsoft.com/office/drawing/2014/main" id="{C203A26E-1BB1-A69E-BBFA-BAB279A138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09" y="1665"/>
                    <a:ext cx="7" cy="6"/>
                  </a:xfrm>
                  <a:custGeom>
                    <a:avLst/>
                    <a:gdLst>
                      <a:gd name="T0" fmla="*/ 0 w 7"/>
                      <a:gd name="T1" fmla="*/ 2 h 6"/>
                      <a:gd name="T2" fmla="*/ 0 w 7"/>
                      <a:gd name="T3" fmla="*/ 0 h 6"/>
                      <a:gd name="T4" fmla="*/ 3 w 7"/>
                      <a:gd name="T5" fmla="*/ 2 h 6"/>
                      <a:gd name="T6" fmla="*/ 6 w 7"/>
                      <a:gd name="T7" fmla="*/ 2 h 6"/>
                      <a:gd name="T8" fmla="*/ 0 w 7"/>
                      <a:gd name="T9" fmla="*/ 5 h 6"/>
                      <a:gd name="T10" fmla="*/ 0 w 7"/>
                      <a:gd name="T11" fmla="*/ 2 h 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7" h="6">
                        <a:moveTo>
                          <a:pt x="0" y="2"/>
                        </a:moveTo>
                        <a:lnTo>
                          <a:pt x="0" y="0"/>
                        </a:lnTo>
                        <a:lnTo>
                          <a:pt x="3" y="2"/>
                        </a:lnTo>
                        <a:lnTo>
                          <a:pt x="6" y="2"/>
                        </a:lnTo>
                        <a:lnTo>
                          <a:pt x="0" y="5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58" name="Freeform 112">
                    <a:extLst>
                      <a:ext uri="{FF2B5EF4-FFF2-40B4-BE49-F238E27FC236}">
                        <a16:creationId xmlns:a16="http://schemas.microsoft.com/office/drawing/2014/main" id="{7D763DEF-196B-6718-AD9A-226E86550FB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45" y="1665"/>
                    <a:ext cx="9" cy="12"/>
                  </a:xfrm>
                  <a:custGeom>
                    <a:avLst/>
                    <a:gdLst>
                      <a:gd name="T0" fmla="*/ 0 w 9"/>
                      <a:gd name="T1" fmla="*/ 0 h 12"/>
                      <a:gd name="T2" fmla="*/ 7 w 9"/>
                      <a:gd name="T3" fmla="*/ 5 h 12"/>
                      <a:gd name="T4" fmla="*/ 8 w 9"/>
                      <a:gd name="T5" fmla="*/ 11 h 12"/>
                      <a:gd name="T6" fmla="*/ 0 w 9"/>
                      <a:gd name="T7" fmla="*/ 0 h 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9" h="12">
                        <a:moveTo>
                          <a:pt x="0" y="0"/>
                        </a:moveTo>
                        <a:lnTo>
                          <a:pt x="7" y="5"/>
                        </a:lnTo>
                        <a:lnTo>
                          <a:pt x="8" y="11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grpSp>
                <p:nvGrpSpPr>
                  <p:cNvPr id="559" name="Group 117">
                    <a:extLst>
                      <a:ext uri="{FF2B5EF4-FFF2-40B4-BE49-F238E27FC236}">
                        <a16:creationId xmlns:a16="http://schemas.microsoft.com/office/drawing/2014/main" id="{EAE71E6C-80A6-6237-8875-11346895204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977" y="1615"/>
                    <a:ext cx="61" cy="34"/>
                    <a:chOff x="977" y="1615"/>
                    <a:chExt cx="61" cy="34"/>
                  </a:xfrm>
                </p:grpSpPr>
                <p:sp>
                  <p:nvSpPr>
                    <p:cNvPr id="566" name="Freeform 113">
                      <a:extLst>
                        <a:ext uri="{FF2B5EF4-FFF2-40B4-BE49-F238E27FC236}">
                          <a16:creationId xmlns:a16="http://schemas.microsoft.com/office/drawing/2014/main" id="{094FCF7E-7A7E-2A35-273C-EFB2A27D5DD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990" y="1631"/>
                      <a:ext cx="34" cy="18"/>
                    </a:xfrm>
                    <a:custGeom>
                      <a:avLst/>
                      <a:gdLst>
                        <a:gd name="T0" fmla="*/ 28 w 34"/>
                        <a:gd name="T1" fmla="*/ 3 h 18"/>
                        <a:gd name="T2" fmla="*/ 33 w 34"/>
                        <a:gd name="T3" fmla="*/ 7 h 18"/>
                        <a:gd name="T4" fmla="*/ 30 w 34"/>
                        <a:gd name="T5" fmla="*/ 8 h 18"/>
                        <a:gd name="T6" fmla="*/ 28 w 34"/>
                        <a:gd name="T7" fmla="*/ 10 h 18"/>
                        <a:gd name="T8" fmla="*/ 26 w 34"/>
                        <a:gd name="T9" fmla="*/ 14 h 18"/>
                        <a:gd name="T10" fmla="*/ 22 w 34"/>
                        <a:gd name="T11" fmla="*/ 17 h 18"/>
                        <a:gd name="T12" fmla="*/ 25 w 34"/>
                        <a:gd name="T13" fmla="*/ 12 h 18"/>
                        <a:gd name="T14" fmla="*/ 25 w 34"/>
                        <a:gd name="T15" fmla="*/ 10 h 18"/>
                        <a:gd name="T16" fmla="*/ 19 w 34"/>
                        <a:gd name="T17" fmla="*/ 12 h 18"/>
                        <a:gd name="T18" fmla="*/ 14 w 34"/>
                        <a:gd name="T19" fmla="*/ 11 h 18"/>
                        <a:gd name="T20" fmla="*/ 10 w 34"/>
                        <a:gd name="T21" fmla="*/ 9 h 18"/>
                        <a:gd name="T22" fmla="*/ 4 w 34"/>
                        <a:gd name="T23" fmla="*/ 5 h 18"/>
                        <a:gd name="T24" fmla="*/ 0 w 34"/>
                        <a:gd name="T25" fmla="*/ 5 h 18"/>
                        <a:gd name="T26" fmla="*/ 6 w 34"/>
                        <a:gd name="T27" fmla="*/ 2 h 18"/>
                        <a:gd name="T28" fmla="*/ 13 w 34"/>
                        <a:gd name="T29" fmla="*/ 0 h 18"/>
                        <a:gd name="T30" fmla="*/ 18 w 34"/>
                        <a:gd name="T31" fmla="*/ 0 h 18"/>
                        <a:gd name="T32" fmla="*/ 24 w 34"/>
                        <a:gd name="T33" fmla="*/ 2 h 18"/>
                        <a:gd name="T34" fmla="*/ 28 w 34"/>
                        <a:gd name="T35" fmla="*/ 3 h 1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</a:cxnLst>
                      <a:rect l="0" t="0" r="r" b="b"/>
                      <a:pathLst>
                        <a:path w="34" h="18">
                          <a:moveTo>
                            <a:pt x="28" y="3"/>
                          </a:moveTo>
                          <a:lnTo>
                            <a:pt x="33" y="7"/>
                          </a:lnTo>
                          <a:lnTo>
                            <a:pt x="30" y="8"/>
                          </a:lnTo>
                          <a:lnTo>
                            <a:pt x="28" y="10"/>
                          </a:lnTo>
                          <a:lnTo>
                            <a:pt x="26" y="14"/>
                          </a:lnTo>
                          <a:lnTo>
                            <a:pt x="22" y="17"/>
                          </a:lnTo>
                          <a:lnTo>
                            <a:pt x="25" y="12"/>
                          </a:lnTo>
                          <a:lnTo>
                            <a:pt x="25" y="10"/>
                          </a:lnTo>
                          <a:lnTo>
                            <a:pt x="19" y="12"/>
                          </a:lnTo>
                          <a:lnTo>
                            <a:pt x="14" y="11"/>
                          </a:lnTo>
                          <a:lnTo>
                            <a:pt x="10" y="9"/>
                          </a:lnTo>
                          <a:lnTo>
                            <a:pt x="4" y="5"/>
                          </a:lnTo>
                          <a:lnTo>
                            <a:pt x="0" y="5"/>
                          </a:lnTo>
                          <a:lnTo>
                            <a:pt x="6" y="2"/>
                          </a:lnTo>
                          <a:lnTo>
                            <a:pt x="13" y="0"/>
                          </a:lnTo>
                          <a:lnTo>
                            <a:pt x="18" y="0"/>
                          </a:lnTo>
                          <a:lnTo>
                            <a:pt x="24" y="2"/>
                          </a:lnTo>
                          <a:lnTo>
                            <a:pt x="28" y="3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7" name="Freeform 114">
                      <a:extLst>
                        <a:ext uri="{FF2B5EF4-FFF2-40B4-BE49-F238E27FC236}">
                          <a16:creationId xmlns:a16="http://schemas.microsoft.com/office/drawing/2014/main" id="{7AAE5DC2-3316-B78D-8A2B-E29A9846BC2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977" y="1615"/>
                      <a:ext cx="61" cy="14"/>
                    </a:xfrm>
                    <a:custGeom>
                      <a:avLst/>
                      <a:gdLst>
                        <a:gd name="T0" fmla="*/ 60 w 61"/>
                        <a:gd name="T1" fmla="*/ 8 h 14"/>
                        <a:gd name="T2" fmla="*/ 54 w 61"/>
                        <a:gd name="T3" fmla="*/ 13 h 14"/>
                        <a:gd name="T4" fmla="*/ 39 w 61"/>
                        <a:gd name="T5" fmla="*/ 8 h 14"/>
                        <a:gd name="T6" fmla="*/ 23 w 61"/>
                        <a:gd name="T7" fmla="*/ 5 h 14"/>
                        <a:gd name="T8" fmla="*/ 0 w 61"/>
                        <a:gd name="T9" fmla="*/ 5 h 14"/>
                        <a:gd name="T10" fmla="*/ 19 w 61"/>
                        <a:gd name="T11" fmla="*/ 2 h 14"/>
                        <a:gd name="T12" fmla="*/ 13 w 61"/>
                        <a:gd name="T13" fmla="*/ 0 h 14"/>
                        <a:gd name="T14" fmla="*/ 26 w 61"/>
                        <a:gd name="T15" fmla="*/ 1 h 14"/>
                        <a:gd name="T16" fmla="*/ 34 w 61"/>
                        <a:gd name="T17" fmla="*/ 3 h 14"/>
                        <a:gd name="T18" fmla="*/ 31 w 61"/>
                        <a:gd name="T19" fmla="*/ 1 h 14"/>
                        <a:gd name="T20" fmla="*/ 41 w 61"/>
                        <a:gd name="T21" fmla="*/ 3 h 14"/>
                        <a:gd name="T22" fmla="*/ 48 w 61"/>
                        <a:gd name="T23" fmla="*/ 5 h 14"/>
                        <a:gd name="T24" fmla="*/ 46 w 61"/>
                        <a:gd name="T25" fmla="*/ 3 h 14"/>
                        <a:gd name="T26" fmla="*/ 60 w 61"/>
                        <a:gd name="T27" fmla="*/ 8 h 1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</a:cxnLst>
                      <a:rect l="0" t="0" r="r" b="b"/>
                      <a:pathLst>
                        <a:path w="61" h="14">
                          <a:moveTo>
                            <a:pt x="60" y="8"/>
                          </a:moveTo>
                          <a:lnTo>
                            <a:pt x="54" y="13"/>
                          </a:lnTo>
                          <a:lnTo>
                            <a:pt x="39" y="8"/>
                          </a:lnTo>
                          <a:lnTo>
                            <a:pt x="23" y="5"/>
                          </a:lnTo>
                          <a:lnTo>
                            <a:pt x="0" y="5"/>
                          </a:lnTo>
                          <a:lnTo>
                            <a:pt x="19" y="2"/>
                          </a:lnTo>
                          <a:lnTo>
                            <a:pt x="13" y="0"/>
                          </a:lnTo>
                          <a:lnTo>
                            <a:pt x="26" y="1"/>
                          </a:lnTo>
                          <a:lnTo>
                            <a:pt x="34" y="3"/>
                          </a:lnTo>
                          <a:lnTo>
                            <a:pt x="31" y="1"/>
                          </a:lnTo>
                          <a:lnTo>
                            <a:pt x="41" y="3"/>
                          </a:lnTo>
                          <a:lnTo>
                            <a:pt x="48" y="5"/>
                          </a:lnTo>
                          <a:lnTo>
                            <a:pt x="46" y="3"/>
                          </a:lnTo>
                          <a:lnTo>
                            <a:pt x="60" y="8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8" name="Freeform 115">
                      <a:extLst>
                        <a:ext uri="{FF2B5EF4-FFF2-40B4-BE49-F238E27FC236}">
                          <a16:creationId xmlns:a16="http://schemas.microsoft.com/office/drawing/2014/main" id="{65D8BDF6-6C43-0839-CE68-5C2D048E7F6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4" y="1636"/>
                      <a:ext cx="3" cy="1"/>
                    </a:xfrm>
                    <a:custGeom>
                      <a:avLst/>
                      <a:gdLst>
                        <a:gd name="T0" fmla="*/ 1 w 3"/>
                        <a:gd name="T1" fmla="*/ 0 h 1"/>
                        <a:gd name="T2" fmla="*/ 2 w 3"/>
                        <a:gd name="T3" fmla="*/ 0 h 1"/>
                        <a:gd name="T4" fmla="*/ 0 w 3"/>
                        <a:gd name="T5" fmla="*/ 0 h 1"/>
                        <a:gd name="T6" fmla="*/ 1 w 3"/>
                        <a:gd name="T7" fmla="*/ 0 h 1"/>
                        <a:gd name="T8" fmla="*/ 1 w 3"/>
                        <a:gd name="T9" fmla="*/ 0 h 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3" h="1">
                          <a:moveTo>
                            <a:pt x="1" y="0"/>
                          </a:moveTo>
                          <a:lnTo>
                            <a:pt x="2" y="0"/>
                          </a:lnTo>
                          <a:lnTo>
                            <a:pt x="0" y="0"/>
                          </a:lnTo>
                          <a:lnTo>
                            <a:pt x="1" y="0"/>
                          </a:lnTo>
                          <a:lnTo>
                            <a:pt x="1" y="0"/>
                          </a:lnTo>
                        </a:path>
                      </a:pathLst>
                    </a:custGeom>
                    <a:solidFill>
                      <a:srgbClr val="FFC08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9" name="Freeform 116">
                      <a:extLst>
                        <a:ext uri="{FF2B5EF4-FFF2-40B4-BE49-F238E27FC236}">
                          <a16:creationId xmlns:a16="http://schemas.microsoft.com/office/drawing/2014/main" id="{67D5B2D7-1124-579C-ABEB-141AC0AF3B1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996" y="1628"/>
                      <a:ext cx="25" cy="2"/>
                    </a:xfrm>
                    <a:custGeom>
                      <a:avLst/>
                      <a:gdLst>
                        <a:gd name="T0" fmla="*/ 24 w 25"/>
                        <a:gd name="T1" fmla="*/ 1 h 2"/>
                        <a:gd name="T2" fmla="*/ 17 w 25"/>
                        <a:gd name="T3" fmla="*/ 0 h 2"/>
                        <a:gd name="T4" fmla="*/ 11 w 25"/>
                        <a:gd name="T5" fmla="*/ 0 h 2"/>
                        <a:gd name="T6" fmla="*/ 5 w 25"/>
                        <a:gd name="T7" fmla="*/ 0 h 2"/>
                        <a:gd name="T8" fmla="*/ 0 w 25"/>
                        <a:gd name="T9" fmla="*/ 1 h 2"/>
                        <a:gd name="T10" fmla="*/ 5 w 25"/>
                        <a:gd name="T11" fmla="*/ 0 h 2"/>
                        <a:gd name="T12" fmla="*/ 12 w 25"/>
                        <a:gd name="T13" fmla="*/ 0 h 2"/>
                        <a:gd name="T14" fmla="*/ 16 w 25"/>
                        <a:gd name="T15" fmla="*/ 0 h 2"/>
                        <a:gd name="T16" fmla="*/ 19 w 25"/>
                        <a:gd name="T17" fmla="*/ 0 h 2"/>
                        <a:gd name="T18" fmla="*/ 24 w 25"/>
                        <a:gd name="T19" fmla="*/ 1 h 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</a:cxnLst>
                      <a:rect l="0" t="0" r="r" b="b"/>
                      <a:pathLst>
                        <a:path w="25" h="2">
                          <a:moveTo>
                            <a:pt x="24" y="1"/>
                          </a:moveTo>
                          <a:lnTo>
                            <a:pt x="17" y="0"/>
                          </a:lnTo>
                          <a:lnTo>
                            <a:pt x="11" y="0"/>
                          </a:lnTo>
                          <a:lnTo>
                            <a:pt x="5" y="0"/>
                          </a:lnTo>
                          <a:lnTo>
                            <a:pt x="0" y="1"/>
                          </a:lnTo>
                          <a:lnTo>
                            <a:pt x="5" y="0"/>
                          </a:lnTo>
                          <a:lnTo>
                            <a:pt x="12" y="0"/>
                          </a:lnTo>
                          <a:lnTo>
                            <a:pt x="16" y="0"/>
                          </a:lnTo>
                          <a:lnTo>
                            <a:pt x="19" y="0"/>
                          </a:lnTo>
                          <a:lnTo>
                            <a:pt x="24" y="1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grpSp>
                <p:nvGrpSpPr>
                  <p:cNvPr id="560" name="Group 122">
                    <a:extLst>
                      <a:ext uri="{FF2B5EF4-FFF2-40B4-BE49-F238E27FC236}">
                        <a16:creationId xmlns:a16="http://schemas.microsoft.com/office/drawing/2014/main" id="{BB2C2C53-3D44-3AC3-4EF5-458CC2F1FA6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62" y="1618"/>
                    <a:ext cx="36" cy="34"/>
                    <a:chOff x="1062" y="1618"/>
                    <a:chExt cx="36" cy="34"/>
                  </a:xfrm>
                </p:grpSpPr>
                <p:sp>
                  <p:nvSpPr>
                    <p:cNvPr id="562" name="Freeform 118">
                      <a:extLst>
                        <a:ext uri="{FF2B5EF4-FFF2-40B4-BE49-F238E27FC236}">
                          <a16:creationId xmlns:a16="http://schemas.microsoft.com/office/drawing/2014/main" id="{FFB2D54B-10D7-9B33-B1B7-B9E63510C49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71" y="1636"/>
                      <a:ext cx="21" cy="16"/>
                    </a:xfrm>
                    <a:custGeom>
                      <a:avLst/>
                      <a:gdLst>
                        <a:gd name="T0" fmla="*/ 20 w 21"/>
                        <a:gd name="T1" fmla="*/ 5 h 16"/>
                        <a:gd name="T2" fmla="*/ 18 w 21"/>
                        <a:gd name="T3" fmla="*/ 5 h 16"/>
                        <a:gd name="T4" fmla="*/ 15 w 21"/>
                        <a:gd name="T5" fmla="*/ 8 h 16"/>
                        <a:gd name="T6" fmla="*/ 9 w 21"/>
                        <a:gd name="T7" fmla="*/ 9 h 16"/>
                        <a:gd name="T8" fmla="*/ 5 w 21"/>
                        <a:gd name="T9" fmla="*/ 8 h 16"/>
                        <a:gd name="T10" fmla="*/ 6 w 21"/>
                        <a:gd name="T11" fmla="*/ 11 h 16"/>
                        <a:gd name="T12" fmla="*/ 9 w 21"/>
                        <a:gd name="T13" fmla="*/ 15 h 16"/>
                        <a:gd name="T14" fmla="*/ 4 w 21"/>
                        <a:gd name="T15" fmla="*/ 11 h 16"/>
                        <a:gd name="T16" fmla="*/ 2 w 21"/>
                        <a:gd name="T17" fmla="*/ 8 h 16"/>
                        <a:gd name="T18" fmla="*/ 1 w 21"/>
                        <a:gd name="T19" fmla="*/ 6 h 16"/>
                        <a:gd name="T20" fmla="*/ 0 w 21"/>
                        <a:gd name="T21" fmla="*/ 2 h 16"/>
                        <a:gd name="T22" fmla="*/ 2 w 21"/>
                        <a:gd name="T23" fmla="*/ 2 h 16"/>
                        <a:gd name="T24" fmla="*/ 6 w 21"/>
                        <a:gd name="T25" fmla="*/ 1 h 16"/>
                        <a:gd name="T26" fmla="*/ 11 w 21"/>
                        <a:gd name="T27" fmla="*/ 0 h 16"/>
                        <a:gd name="T28" fmla="*/ 16 w 21"/>
                        <a:gd name="T29" fmla="*/ 2 h 16"/>
                        <a:gd name="T30" fmla="*/ 20 w 21"/>
                        <a:gd name="T31" fmla="*/ 5 h 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</a:cxnLst>
                      <a:rect l="0" t="0" r="r" b="b"/>
                      <a:pathLst>
                        <a:path w="21" h="16">
                          <a:moveTo>
                            <a:pt x="20" y="5"/>
                          </a:moveTo>
                          <a:lnTo>
                            <a:pt x="18" y="5"/>
                          </a:lnTo>
                          <a:lnTo>
                            <a:pt x="15" y="8"/>
                          </a:lnTo>
                          <a:lnTo>
                            <a:pt x="9" y="9"/>
                          </a:lnTo>
                          <a:lnTo>
                            <a:pt x="5" y="8"/>
                          </a:lnTo>
                          <a:lnTo>
                            <a:pt x="6" y="11"/>
                          </a:lnTo>
                          <a:lnTo>
                            <a:pt x="9" y="15"/>
                          </a:lnTo>
                          <a:lnTo>
                            <a:pt x="4" y="11"/>
                          </a:lnTo>
                          <a:lnTo>
                            <a:pt x="2" y="8"/>
                          </a:lnTo>
                          <a:lnTo>
                            <a:pt x="1" y="6"/>
                          </a:lnTo>
                          <a:lnTo>
                            <a:pt x="0" y="2"/>
                          </a:lnTo>
                          <a:lnTo>
                            <a:pt x="2" y="2"/>
                          </a:lnTo>
                          <a:lnTo>
                            <a:pt x="6" y="1"/>
                          </a:lnTo>
                          <a:lnTo>
                            <a:pt x="11" y="0"/>
                          </a:lnTo>
                          <a:lnTo>
                            <a:pt x="16" y="2"/>
                          </a:lnTo>
                          <a:lnTo>
                            <a:pt x="20" y="5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3" name="Freeform 119">
                      <a:extLst>
                        <a:ext uri="{FF2B5EF4-FFF2-40B4-BE49-F238E27FC236}">
                          <a16:creationId xmlns:a16="http://schemas.microsoft.com/office/drawing/2014/main" id="{FCD558EC-BDEC-7CF2-ED3B-42515F522C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62" y="1618"/>
                      <a:ext cx="36" cy="31"/>
                    </a:xfrm>
                    <a:custGeom>
                      <a:avLst/>
                      <a:gdLst>
                        <a:gd name="T0" fmla="*/ 35 w 36"/>
                        <a:gd name="T1" fmla="*/ 3 h 31"/>
                        <a:gd name="T2" fmla="*/ 26 w 36"/>
                        <a:gd name="T3" fmla="*/ 1 h 31"/>
                        <a:gd name="T4" fmla="*/ 22 w 36"/>
                        <a:gd name="T5" fmla="*/ 0 h 31"/>
                        <a:gd name="T6" fmla="*/ 16 w 36"/>
                        <a:gd name="T7" fmla="*/ 3 h 31"/>
                        <a:gd name="T8" fmla="*/ 18 w 36"/>
                        <a:gd name="T9" fmla="*/ 1 h 31"/>
                        <a:gd name="T10" fmla="*/ 12 w 36"/>
                        <a:gd name="T11" fmla="*/ 2 h 31"/>
                        <a:gd name="T12" fmla="*/ 8 w 36"/>
                        <a:gd name="T13" fmla="*/ 5 h 31"/>
                        <a:gd name="T14" fmla="*/ 8 w 36"/>
                        <a:gd name="T15" fmla="*/ 3 h 31"/>
                        <a:gd name="T16" fmla="*/ 4 w 36"/>
                        <a:gd name="T17" fmla="*/ 7 h 31"/>
                        <a:gd name="T18" fmla="*/ 1 w 36"/>
                        <a:gd name="T19" fmla="*/ 4 h 31"/>
                        <a:gd name="T20" fmla="*/ 0 w 36"/>
                        <a:gd name="T21" fmla="*/ 9 h 31"/>
                        <a:gd name="T22" fmla="*/ 1 w 36"/>
                        <a:gd name="T23" fmla="*/ 14 h 31"/>
                        <a:gd name="T24" fmla="*/ 2 w 36"/>
                        <a:gd name="T25" fmla="*/ 22 h 31"/>
                        <a:gd name="T26" fmla="*/ 3 w 36"/>
                        <a:gd name="T27" fmla="*/ 30 h 31"/>
                        <a:gd name="T28" fmla="*/ 4 w 36"/>
                        <a:gd name="T29" fmla="*/ 25 h 31"/>
                        <a:gd name="T30" fmla="*/ 3 w 36"/>
                        <a:gd name="T31" fmla="*/ 15 h 31"/>
                        <a:gd name="T32" fmla="*/ 5 w 36"/>
                        <a:gd name="T33" fmla="*/ 13 h 31"/>
                        <a:gd name="T34" fmla="*/ 9 w 36"/>
                        <a:gd name="T35" fmla="*/ 9 h 31"/>
                        <a:gd name="T36" fmla="*/ 15 w 36"/>
                        <a:gd name="T37" fmla="*/ 8 h 31"/>
                        <a:gd name="T38" fmla="*/ 25 w 36"/>
                        <a:gd name="T39" fmla="*/ 5 h 31"/>
                        <a:gd name="T40" fmla="*/ 35 w 36"/>
                        <a:gd name="T41" fmla="*/ 3 h 3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36" h="31">
                          <a:moveTo>
                            <a:pt x="35" y="3"/>
                          </a:moveTo>
                          <a:lnTo>
                            <a:pt x="26" y="1"/>
                          </a:lnTo>
                          <a:lnTo>
                            <a:pt x="22" y="0"/>
                          </a:lnTo>
                          <a:lnTo>
                            <a:pt x="16" y="3"/>
                          </a:lnTo>
                          <a:lnTo>
                            <a:pt x="18" y="1"/>
                          </a:lnTo>
                          <a:lnTo>
                            <a:pt x="12" y="2"/>
                          </a:lnTo>
                          <a:lnTo>
                            <a:pt x="8" y="5"/>
                          </a:lnTo>
                          <a:lnTo>
                            <a:pt x="8" y="3"/>
                          </a:lnTo>
                          <a:lnTo>
                            <a:pt x="4" y="7"/>
                          </a:lnTo>
                          <a:lnTo>
                            <a:pt x="1" y="4"/>
                          </a:lnTo>
                          <a:lnTo>
                            <a:pt x="0" y="9"/>
                          </a:lnTo>
                          <a:lnTo>
                            <a:pt x="1" y="14"/>
                          </a:lnTo>
                          <a:lnTo>
                            <a:pt x="2" y="22"/>
                          </a:lnTo>
                          <a:lnTo>
                            <a:pt x="3" y="30"/>
                          </a:lnTo>
                          <a:lnTo>
                            <a:pt x="4" y="25"/>
                          </a:lnTo>
                          <a:lnTo>
                            <a:pt x="3" y="15"/>
                          </a:lnTo>
                          <a:lnTo>
                            <a:pt x="5" y="13"/>
                          </a:lnTo>
                          <a:lnTo>
                            <a:pt x="9" y="9"/>
                          </a:lnTo>
                          <a:lnTo>
                            <a:pt x="15" y="8"/>
                          </a:lnTo>
                          <a:lnTo>
                            <a:pt x="25" y="5"/>
                          </a:lnTo>
                          <a:lnTo>
                            <a:pt x="35" y="3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4" name="Freeform 120">
                      <a:extLst>
                        <a:ext uri="{FF2B5EF4-FFF2-40B4-BE49-F238E27FC236}">
                          <a16:creationId xmlns:a16="http://schemas.microsoft.com/office/drawing/2014/main" id="{9C1D3DEE-D400-CC77-1E29-DFFB1CD46CF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86" y="1641"/>
                      <a:ext cx="3" cy="1"/>
                    </a:xfrm>
                    <a:custGeom>
                      <a:avLst/>
                      <a:gdLst>
                        <a:gd name="T0" fmla="*/ 2 w 3"/>
                        <a:gd name="T1" fmla="*/ 0 h 1"/>
                        <a:gd name="T2" fmla="*/ 1 w 3"/>
                        <a:gd name="T3" fmla="*/ 0 h 1"/>
                        <a:gd name="T4" fmla="*/ 0 w 3"/>
                        <a:gd name="T5" fmla="*/ 0 h 1"/>
                        <a:gd name="T6" fmla="*/ 1 w 3"/>
                        <a:gd name="T7" fmla="*/ 0 h 1"/>
                        <a:gd name="T8" fmla="*/ 1 w 3"/>
                        <a:gd name="T9" fmla="*/ 0 h 1"/>
                        <a:gd name="T10" fmla="*/ 2 w 3"/>
                        <a:gd name="T11" fmla="*/ 0 h 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3" h="1">
                          <a:moveTo>
                            <a:pt x="2" y="0"/>
                          </a:moveTo>
                          <a:lnTo>
                            <a:pt x="1" y="0"/>
                          </a:lnTo>
                          <a:lnTo>
                            <a:pt x="0" y="0"/>
                          </a:lnTo>
                          <a:lnTo>
                            <a:pt x="1" y="0"/>
                          </a:lnTo>
                          <a:lnTo>
                            <a:pt x="1" y="0"/>
                          </a:lnTo>
                          <a:lnTo>
                            <a:pt x="2" y="0"/>
                          </a:lnTo>
                        </a:path>
                      </a:pathLst>
                    </a:custGeom>
                    <a:solidFill>
                      <a:srgbClr val="FFC08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65" name="Freeform 121">
                      <a:extLst>
                        <a:ext uri="{FF2B5EF4-FFF2-40B4-BE49-F238E27FC236}">
                          <a16:creationId xmlns:a16="http://schemas.microsoft.com/office/drawing/2014/main" id="{52A556BA-6D83-F8CB-F8D8-889DA037506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71" y="1634"/>
                      <a:ext cx="21" cy="2"/>
                    </a:xfrm>
                    <a:custGeom>
                      <a:avLst/>
                      <a:gdLst>
                        <a:gd name="T0" fmla="*/ 0 w 21"/>
                        <a:gd name="T1" fmla="*/ 1 h 2"/>
                        <a:gd name="T2" fmla="*/ 4 w 21"/>
                        <a:gd name="T3" fmla="*/ 0 h 2"/>
                        <a:gd name="T4" fmla="*/ 7 w 21"/>
                        <a:gd name="T5" fmla="*/ 0 h 2"/>
                        <a:gd name="T6" fmla="*/ 10 w 21"/>
                        <a:gd name="T7" fmla="*/ 0 h 2"/>
                        <a:gd name="T8" fmla="*/ 13 w 21"/>
                        <a:gd name="T9" fmla="*/ 0 h 2"/>
                        <a:gd name="T10" fmla="*/ 20 w 21"/>
                        <a:gd name="T11" fmla="*/ 1 h 2"/>
                        <a:gd name="T12" fmla="*/ 14 w 21"/>
                        <a:gd name="T13" fmla="*/ 0 h 2"/>
                        <a:gd name="T14" fmla="*/ 11 w 21"/>
                        <a:gd name="T15" fmla="*/ 0 h 2"/>
                        <a:gd name="T16" fmla="*/ 6 w 21"/>
                        <a:gd name="T17" fmla="*/ 0 h 2"/>
                        <a:gd name="T18" fmla="*/ 3 w 21"/>
                        <a:gd name="T19" fmla="*/ 0 h 2"/>
                        <a:gd name="T20" fmla="*/ 0 w 21"/>
                        <a:gd name="T21" fmla="*/ 1 h 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21" h="2">
                          <a:moveTo>
                            <a:pt x="0" y="1"/>
                          </a:moveTo>
                          <a:lnTo>
                            <a:pt x="4" y="0"/>
                          </a:lnTo>
                          <a:lnTo>
                            <a:pt x="7" y="0"/>
                          </a:lnTo>
                          <a:lnTo>
                            <a:pt x="10" y="0"/>
                          </a:lnTo>
                          <a:lnTo>
                            <a:pt x="13" y="0"/>
                          </a:lnTo>
                          <a:lnTo>
                            <a:pt x="20" y="1"/>
                          </a:lnTo>
                          <a:lnTo>
                            <a:pt x="14" y="0"/>
                          </a:lnTo>
                          <a:lnTo>
                            <a:pt x="11" y="0"/>
                          </a:lnTo>
                          <a:lnTo>
                            <a:pt x="6" y="0"/>
                          </a:lnTo>
                          <a:lnTo>
                            <a:pt x="3" y="0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sp>
                <p:nvSpPr>
                  <p:cNvPr id="561" name="Freeform 123">
                    <a:extLst>
                      <a:ext uri="{FF2B5EF4-FFF2-40B4-BE49-F238E27FC236}">
                        <a16:creationId xmlns:a16="http://schemas.microsoft.com/office/drawing/2014/main" id="{C4AF4617-2A34-9FA7-2197-F468ADDB3C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24" y="1695"/>
                    <a:ext cx="41" cy="20"/>
                  </a:xfrm>
                  <a:custGeom>
                    <a:avLst/>
                    <a:gdLst>
                      <a:gd name="T0" fmla="*/ 37 w 41"/>
                      <a:gd name="T1" fmla="*/ 1 h 20"/>
                      <a:gd name="T2" fmla="*/ 37 w 41"/>
                      <a:gd name="T3" fmla="*/ 3 h 20"/>
                      <a:gd name="T4" fmla="*/ 36 w 41"/>
                      <a:gd name="T5" fmla="*/ 8 h 20"/>
                      <a:gd name="T6" fmla="*/ 33 w 41"/>
                      <a:gd name="T7" fmla="*/ 10 h 20"/>
                      <a:gd name="T8" fmla="*/ 30 w 41"/>
                      <a:gd name="T9" fmla="*/ 11 h 20"/>
                      <a:gd name="T10" fmla="*/ 23 w 41"/>
                      <a:gd name="T11" fmla="*/ 11 h 20"/>
                      <a:gd name="T12" fmla="*/ 18 w 41"/>
                      <a:gd name="T13" fmla="*/ 8 h 20"/>
                      <a:gd name="T14" fmla="*/ 14 w 41"/>
                      <a:gd name="T15" fmla="*/ 6 h 20"/>
                      <a:gd name="T16" fmla="*/ 10 w 41"/>
                      <a:gd name="T17" fmla="*/ 5 h 20"/>
                      <a:gd name="T18" fmla="*/ 6 w 41"/>
                      <a:gd name="T19" fmla="*/ 5 h 20"/>
                      <a:gd name="T20" fmla="*/ 3 w 41"/>
                      <a:gd name="T21" fmla="*/ 4 h 20"/>
                      <a:gd name="T22" fmla="*/ 0 w 41"/>
                      <a:gd name="T23" fmla="*/ 0 h 20"/>
                      <a:gd name="T24" fmla="*/ 1 w 41"/>
                      <a:gd name="T25" fmla="*/ 5 h 20"/>
                      <a:gd name="T26" fmla="*/ 3 w 41"/>
                      <a:gd name="T27" fmla="*/ 7 h 20"/>
                      <a:gd name="T28" fmla="*/ 9 w 41"/>
                      <a:gd name="T29" fmla="*/ 9 h 20"/>
                      <a:gd name="T30" fmla="*/ 13 w 41"/>
                      <a:gd name="T31" fmla="*/ 11 h 20"/>
                      <a:gd name="T32" fmla="*/ 19 w 41"/>
                      <a:gd name="T33" fmla="*/ 14 h 20"/>
                      <a:gd name="T34" fmla="*/ 23 w 41"/>
                      <a:gd name="T35" fmla="*/ 17 h 20"/>
                      <a:gd name="T36" fmla="*/ 28 w 41"/>
                      <a:gd name="T37" fmla="*/ 18 h 20"/>
                      <a:gd name="T38" fmla="*/ 32 w 41"/>
                      <a:gd name="T39" fmla="*/ 19 h 20"/>
                      <a:gd name="T40" fmla="*/ 34 w 41"/>
                      <a:gd name="T41" fmla="*/ 17 h 20"/>
                      <a:gd name="T42" fmla="*/ 37 w 41"/>
                      <a:gd name="T43" fmla="*/ 14 h 20"/>
                      <a:gd name="T44" fmla="*/ 38 w 41"/>
                      <a:gd name="T45" fmla="*/ 11 h 20"/>
                      <a:gd name="T46" fmla="*/ 40 w 41"/>
                      <a:gd name="T47" fmla="*/ 5 h 20"/>
                      <a:gd name="T48" fmla="*/ 37 w 41"/>
                      <a:gd name="T49" fmla="*/ 1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41" h="20">
                        <a:moveTo>
                          <a:pt x="37" y="1"/>
                        </a:moveTo>
                        <a:lnTo>
                          <a:pt x="37" y="3"/>
                        </a:lnTo>
                        <a:lnTo>
                          <a:pt x="36" y="8"/>
                        </a:lnTo>
                        <a:lnTo>
                          <a:pt x="33" y="10"/>
                        </a:lnTo>
                        <a:lnTo>
                          <a:pt x="30" y="11"/>
                        </a:lnTo>
                        <a:lnTo>
                          <a:pt x="23" y="11"/>
                        </a:lnTo>
                        <a:lnTo>
                          <a:pt x="18" y="8"/>
                        </a:lnTo>
                        <a:lnTo>
                          <a:pt x="14" y="6"/>
                        </a:lnTo>
                        <a:lnTo>
                          <a:pt x="10" y="5"/>
                        </a:lnTo>
                        <a:lnTo>
                          <a:pt x="6" y="5"/>
                        </a:lnTo>
                        <a:lnTo>
                          <a:pt x="3" y="4"/>
                        </a:lnTo>
                        <a:lnTo>
                          <a:pt x="0" y="0"/>
                        </a:lnTo>
                        <a:lnTo>
                          <a:pt x="1" y="5"/>
                        </a:lnTo>
                        <a:lnTo>
                          <a:pt x="3" y="7"/>
                        </a:lnTo>
                        <a:lnTo>
                          <a:pt x="9" y="9"/>
                        </a:lnTo>
                        <a:lnTo>
                          <a:pt x="13" y="11"/>
                        </a:lnTo>
                        <a:lnTo>
                          <a:pt x="19" y="14"/>
                        </a:lnTo>
                        <a:lnTo>
                          <a:pt x="23" y="17"/>
                        </a:lnTo>
                        <a:lnTo>
                          <a:pt x="28" y="18"/>
                        </a:lnTo>
                        <a:lnTo>
                          <a:pt x="32" y="19"/>
                        </a:lnTo>
                        <a:lnTo>
                          <a:pt x="34" y="17"/>
                        </a:lnTo>
                        <a:lnTo>
                          <a:pt x="37" y="14"/>
                        </a:lnTo>
                        <a:lnTo>
                          <a:pt x="38" y="11"/>
                        </a:lnTo>
                        <a:lnTo>
                          <a:pt x="40" y="5"/>
                        </a:lnTo>
                        <a:lnTo>
                          <a:pt x="37" y="1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549" name="Freeform 125">
                  <a:extLst>
                    <a:ext uri="{FF2B5EF4-FFF2-40B4-BE49-F238E27FC236}">
                      <a16:creationId xmlns:a16="http://schemas.microsoft.com/office/drawing/2014/main" id="{30F51614-0221-699C-3CBE-7D0D0F6397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83" y="1458"/>
                  <a:ext cx="221" cy="125"/>
                </a:xfrm>
                <a:custGeom>
                  <a:avLst/>
                  <a:gdLst>
                    <a:gd name="T0" fmla="*/ 220 w 221"/>
                    <a:gd name="T1" fmla="*/ 74 h 125"/>
                    <a:gd name="T2" fmla="*/ 199 w 221"/>
                    <a:gd name="T3" fmla="*/ 82 h 125"/>
                    <a:gd name="T4" fmla="*/ 177 w 221"/>
                    <a:gd name="T5" fmla="*/ 81 h 125"/>
                    <a:gd name="T6" fmla="*/ 154 w 221"/>
                    <a:gd name="T7" fmla="*/ 85 h 125"/>
                    <a:gd name="T8" fmla="*/ 113 w 221"/>
                    <a:gd name="T9" fmla="*/ 105 h 125"/>
                    <a:gd name="T10" fmla="*/ 86 w 221"/>
                    <a:gd name="T11" fmla="*/ 117 h 125"/>
                    <a:gd name="T12" fmla="*/ 49 w 221"/>
                    <a:gd name="T13" fmla="*/ 123 h 125"/>
                    <a:gd name="T14" fmla="*/ 24 w 221"/>
                    <a:gd name="T15" fmla="*/ 122 h 125"/>
                    <a:gd name="T16" fmla="*/ 57 w 221"/>
                    <a:gd name="T17" fmla="*/ 117 h 125"/>
                    <a:gd name="T18" fmla="*/ 72 w 221"/>
                    <a:gd name="T19" fmla="*/ 113 h 125"/>
                    <a:gd name="T20" fmla="*/ 101 w 221"/>
                    <a:gd name="T21" fmla="*/ 95 h 125"/>
                    <a:gd name="T22" fmla="*/ 79 w 221"/>
                    <a:gd name="T23" fmla="*/ 102 h 125"/>
                    <a:gd name="T24" fmla="*/ 56 w 221"/>
                    <a:gd name="T25" fmla="*/ 113 h 125"/>
                    <a:gd name="T26" fmla="*/ 29 w 221"/>
                    <a:gd name="T27" fmla="*/ 117 h 125"/>
                    <a:gd name="T28" fmla="*/ 8 w 221"/>
                    <a:gd name="T29" fmla="*/ 119 h 125"/>
                    <a:gd name="T30" fmla="*/ 28 w 221"/>
                    <a:gd name="T31" fmla="*/ 102 h 125"/>
                    <a:gd name="T32" fmla="*/ 49 w 221"/>
                    <a:gd name="T33" fmla="*/ 81 h 125"/>
                    <a:gd name="T34" fmla="*/ 78 w 221"/>
                    <a:gd name="T35" fmla="*/ 64 h 125"/>
                    <a:gd name="T36" fmla="*/ 95 w 221"/>
                    <a:gd name="T37" fmla="*/ 58 h 125"/>
                    <a:gd name="T38" fmla="*/ 73 w 221"/>
                    <a:gd name="T39" fmla="*/ 60 h 125"/>
                    <a:gd name="T40" fmla="*/ 56 w 221"/>
                    <a:gd name="T41" fmla="*/ 68 h 125"/>
                    <a:gd name="T42" fmla="*/ 35 w 221"/>
                    <a:gd name="T43" fmla="*/ 85 h 125"/>
                    <a:gd name="T44" fmla="*/ 8 w 221"/>
                    <a:gd name="T45" fmla="*/ 115 h 125"/>
                    <a:gd name="T46" fmla="*/ 11 w 221"/>
                    <a:gd name="T47" fmla="*/ 91 h 125"/>
                    <a:gd name="T48" fmla="*/ 17 w 221"/>
                    <a:gd name="T49" fmla="*/ 70 h 125"/>
                    <a:gd name="T50" fmla="*/ 29 w 221"/>
                    <a:gd name="T51" fmla="*/ 52 h 125"/>
                    <a:gd name="T52" fmla="*/ 14 w 221"/>
                    <a:gd name="T53" fmla="*/ 68 h 125"/>
                    <a:gd name="T54" fmla="*/ 8 w 221"/>
                    <a:gd name="T55" fmla="*/ 87 h 125"/>
                    <a:gd name="T56" fmla="*/ 7 w 221"/>
                    <a:gd name="T57" fmla="*/ 114 h 125"/>
                    <a:gd name="T58" fmla="*/ 5 w 221"/>
                    <a:gd name="T59" fmla="*/ 124 h 125"/>
                    <a:gd name="T60" fmla="*/ 0 w 221"/>
                    <a:gd name="T61" fmla="*/ 110 h 125"/>
                    <a:gd name="T62" fmla="*/ 0 w 221"/>
                    <a:gd name="T63" fmla="*/ 79 h 125"/>
                    <a:gd name="T64" fmla="*/ 13 w 221"/>
                    <a:gd name="T65" fmla="*/ 49 h 125"/>
                    <a:gd name="T66" fmla="*/ 33 w 221"/>
                    <a:gd name="T67" fmla="*/ 27 h 125"/>
                    <a:gd name="T68" fmla="*/ 64 w 221"/>
                    <a:gd name="T69" fmla="*/ 8 h 125"/>
                    <a:gd name="T70" fmla="*/ 81 w 221"/>
                    <a:gd name="T71" fmla="*/ 3 h 125"/>
                    <a:gd name="T72" fmla="*/ 118 w 221"/>
                    <a:gd name="T73" fmla="*/ 1 h 125"/>
                    <a:gd name="T74" fmla="*/ 143 w 221"/>
                    <a:gd name="T75" fmla="*/ 0 h 125"/>
                    <a:gd name="T76" fmla="*/ 159 w 221"/>
                    <a:gd name="T77" fmla="*/ 2 h 125"/>
                    <a:gd name="T78" fmla="*/ 174 w 221"/>
                    <a:gd name="T79" fmla="*/ 13 h 125"/>
                    <a:gd name="T80" fmla="*/ 186 w 221"/>
                    <a:gd name="T81" fmla="*/ 23 h 125"/>
                    <a:gd name="T82" fmla="*/ 189 w 221"/>
                    <a:gd name="T83" fmla="*/ 32 h 125"/>
                    <a:gd name="T84" fmla="*/ 177 w 221"/>
                    <a:gd name="T85" fmla="*/ 29 h 125"/>
                    <a:gd name="T86" fmla="*/ 158 w 221"/>
                    <a:gd name="T87" fmla="*/ 24 h 125"/>
                    <a:gd name="T88" fmla="*/ 126 w 221"/>
                    <a:gd name="T89" fmla="*/ 29 h 125"/>
                    <a:gd name="T90" fmla="*/ 155 w 221"/>
                    <a:gd name="T91" fmla="*/ 28 h 125"/>
                    <a:gd name="T92" fmla="*/ 180 w 221"/>
                    <a:gd name="T93" fmla="*/ 34 h 125"/>
                    <a:gd name="T94" fmla="*/ 196 w 221"/>
                    <a:gd name="T95" fmla="*/ 39 h 125"/>
                    <a:gd name="T96" fmla="*/ 212 w 221"/>
                    <a:gd name="T97" fmla="*/ 50 h 125"/>
                    <a:gd name="T98" fmla="*/ 213 w 221"/>
                    <a:gd name="T99" fmla="*/ 56 h 125"/>
                    <a:gd name="T100" fmla="*/ 180 w 221"/>
                    <a:gd name="T101" fmla="*/ 45 h 125"/>
                    <a:gd name="T102" fmla="*/ 146 w 221"/>
                    <a:gd name="T103" fmla="*/ 53 h 125"/>
                    <a:gd name="T104" fmla="*/ 131 w 221"/>
                    <a:gd name="T105" fmla="*/ 65 h 125"/>
                    <a:gd name="T106" fmla="*/ 111 w 221"/>
                    <a:gd name="T107" fmla="*/ 69 h 125"/>
                    <a:gd name="T108" fmla="*/ 146 w 221"/>
                    <a:gd name="T109" fmla="*/ 64 h 125"/>
                    <a:gd name="T110" fmla="*/ 165 w 221"/>
                    <a:gd name="T111" fmla="*/ 54 h 125"/>
                    <a:gd name="T112" fmla="*/ 188 w 221"/>
                    <a:gd name="T113" fmla="*/ 56 h 125"/>
                    <a:gd name="T114" fmla="*/ 208 w 221"/>
                    <a:gd name="T115" fmla="*/ 57 h 125"/>
                    <a:gd name="T116" fmla="*/ 218 w 221"/>
                    <a:gd name="T117" fmla="*/ 63 h 125"/>
                    <a:gd name="T118" fmla="*/ 220 w 221"/>
                    <a:gd name="T119" fmla="*/ 74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221" h="125">
                      <a:moveTo>
                        <a:pt x="220" y="74"/>
                      </a:moveTo>
                      <a:lnTo>
                        <a:pt x="199" y="82"/>
                      </a:lnTo>
                      <a:lnTo>
                        <a:pt x="177" y="81"/>
                      </a:lnTo>
                      <a:lnTo>
                        <a:pt x="154" y="85"/>
                      </a:lnTo>
                      <a:lnTo>
                        <a:pt x="113" y="105"/>
                      </a:lnTo>
                      <a:lnTo>
                        <a:pt x="86" y="117"/>
                      </a:lnTo>
                      <a:lnTo>
                        <a:pt x="49" y="123"/>
                      </a:lnTo>
                      <a:lnTo>
                        <a:pt x="24" y="122"/>
                      </a:lnTo>
                      <a:lnTo>
                        <a:pt x="57" y="117"/>
                      </a:lnTo>
                      <a:lnTo>
                        <a:pt x="72" y="113"/>
                      </a:lnTo>
                      <a:lnTo>
                        <a:pt x="101" y="95"/>
                      </a:lnTo>
                      <a:lnTo>
                        <a:pt x="79" y="102"/>
                      </a:lnTo>
                      <a:lnTo>
                        <a:pt x="56" y="113"/>
                      </a:lnTo>
                      <a:lnTo>
                        <a:pt x="29" y="117"/>
                      </a:lnTo>
                      <a:lnTo>
                        <a:pt x="8" y="119"/>
                      </a:lnTo>
                      <a:lnTo>
                        <a:pt x="28" y="102"/>
                      </a:lnTo>
                      <a:lnTo>
                        <a:pt x="49" y="81"/>
                      </a:lnTo>
                      <a:lnTo>
                        <a:pt x="78" y="64"/>
                      </a:lnTo>
                      <a:lnTo>
                        <a:pt x="95" y="58"/>
                      </a:lnTo>
                      <a:lnTo>
                        <a:pt x="73" y="60"/>
                      </a:lnTo>
                      <a:lnTo>
                        <a:pt x="56" y="68"/>
                      </a:lnTo>
                      <a:lnTo>
                        <a:pt x="35" y="85"/>
                      </a:lnTo>
                      <a:lnTo>
                        <a:pt x="8" y="115"/>
                      </a:lnTo>
                      <a:lnTo>
                        <a:pt x="11" y="91"/>
                      </a:lnTo>
                      <a:lnTo>
                        <a:pt x="17" y="70"/>
                      </a:lnTo>
                      <a:lnTo>
                        <a:pt x="29" y="52"/>
                      </a:lnTo>
                      <a:lnTo>
                        <a:pt x="14" y="68"/>
                      </a:lnTo>
                      <a:lnTo>
                        <a:pt x="8" y="87"/>
                      </a:lnTo>
                      <a:lnTo>
                        <a:pt x="7" y="114"/>
                      </a:lnTo>
                      <a:lnTo>
                        <a:pt x="5" y="124"/>
                      </a:lnTo>
                      <a:lnTo>
                        <a:pt x="0" y="110"/>
                      </a:lnTo>
                      <a:lnTo>
                        <a:pt x="0" y="79"/>
                      </a:lnTo>
                      <a:lnTo>
                        <a:pt x="13" y="49"/>
                      </a:lnTo>
                      <a:lnTo>
                        <a:pt x="33" y="27"/>
                      </a:lnTo>
                      <a:lnTo>
                        <a:pt x="64" y="8"/>
                      </a:lnTo>
                      <a:lnTo>
                        <a:pt x="81" y="3"/>
                      </a:lnTo>
                      <a:lnTo>
                        <a:pt x="118" y="1"/>
                      </a:lnTo>
                      <a:lnTo>
                        <a:pt x="143" y="0"/>
                      </a:lnTo>
                      <a:lnTo>
                        <a:pt x="159" y="2"/>
                      </a:lnTo>
                      <a:lnTo>
                        <a:pt x="174" y="13"/>
                      </a:lnTo>
                      <a:lnTo>
                        <a:pt x="186" y="23"/>
                      </a:lnTo>
                      <a:lnTo>
                        <a:pt x="189" y="32"/>
                      </a:lnTo>
                      <a:lnTo>
                        <a:pt x="177" y="29"/>
                      </a:lnTo>
                      <a:lnTo>
                        <a:pt x="158" y="24"/>
                      </a:lnTo>
                      <a:lnTo>
                        <a:pt x="126" y="29"/>
                      </a:lnTo>
                      <a:lnTo>
                        <a:pt x="155" y="28"/>
                      </a:lnTo>
                      <a:lnTo>
                        <a:pt x="180" y="34"/>
                      </a:lnTo>
                      <a:lnTo>
                        <a:pt x="196" y="39"/>
                      </a:lnTo>
                      <a:lnTo>
                        <a:pt x="212" y="50"/>
                      </a:lnTo>
                      <a:lnTo>
                        <a:pt x="213" y="56"/>
                      </a:lnTo>
                      <a:lnTo>
                        <a:pt x="180" y="45"/>
                      </a:lnTo>
                      <a:lnTo>
                        <a:pt x="146" y="53"/>
                      </a:lnTo>
                      <a:lnTo>
                        <a:pt x="131" y="65"/>
                      </a:lnTo>
                      <a:lnTo>
                        <a:pt x="111" y="69"/>
                      </a:lnTo>
                      <a:lnTo>
                        <a:pt x="146" y="64"/>
                      </a:lnTo>
                      <a:lnTo>
                        <a:pt x="165" y="54"/>
                      </a:lnTo>
                      <a:lnTo>
                        <a:pt x="188" y="56"/>
                      </a:lnTo>
                      <a:lnTo>
                        <a:pt x="208" y="57"/>
                      </a:lnTo>
                      <a:lnTo>
                        <a:pt x="218" y="63"/>
                      </a:lnTo>
                      <a:lnTo>
                        <a:pt x="220" y="74"/>
                      </a:lnTo>
                    </a:path>
                  </a:pathLst>
                </a:custGeom>
                <a:solidFill>
                  <a:srgbClr val="603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50" name="Freeform 126">
                  <a:extLst>
                    <a:ext uri="{FF2B5EF4-FFF2-40B4-BE49-F238E27FC236}">
                      <a16:creationId xmlns:a16="http://schemas.microsoft.com/office/drawing/2014/main" id="{39212B56-B862-46D5-1691-FD6CCA63CA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02" y="1540"/>
                  <a:ext cx="14" cy="70"/>
                </a:xfrm>
                <a:custGeom>
                  <a:avLst/>
                  <a:gdLst>
                    <a:gd name="T0" fmla="*/ 10 w 14"/>
                    <a:gd name="T1" fmla="*/ 0 h 70"/>
                    <a:gd name="T2" fmla="*/ 6 w 14"/>
                    <a:gd name="T3" fmla="*/ 15 h 70"/>
                    <a:gd name="T4" fmla="*/ 0 w 14"/>
                    <a:gd name="T5" fmla="*/ 22 h 70"/>
                    <a:gd name="T6" fmla="*/ 3 w 14"/>
                    <a:gd name="T7" fmla="*/ 42 h 70"/>
                    <a:gd name="T8" fmla="*/ 5 w 14"/>
                    <a:gd name="T9" fmla="*/ 69 h 70"/>
                    <a:gd name="T10" fmla="*/ 12 w 14"/>
                    <a:gd name="T11" fmla="*/ 59 h 70"/>
                    <a:gd name="T12" fmla="*/ 13 w 14"/>
                    <a:gd name="T13" fmla="*/ 39 h 70"/>
                    <a:gd name="T14" fmla="*/ 9 w 14"/>
                    <a:gd name="T15" fmla="*/ 49 h 70"/>
                    <a:gd name="T16" fmla="*/ 13 w 14"/>
                    <a:gd name="T17" fmla="*/ 30 h 70"/>
                    <a:gd name="T18" fmla="*/ 13 w 14"/>
                    <a:gd name="T19" fmla="*/ 19 h 70"/>
                    <a:gd name="T20" fmla="*/ 8 w 14"/>
                    <a:gd name="T21" fmla="*/ 30 h 70"/>
                    <a:gd name="T22" fmla="*/ 11 w 14"/>
                    <a:gd name="T23" fmla="*/ 13 h 70"/>
                    <a:gd name="T24" fmla="*/ 10 w 14"/>
                    <a:gd name="T25" fmla="*/ 0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" h="70">
                      <a:moveTo>
                        <a:pt x="10" y="0"/>
                      </a:moveTo>
                      <a:lnTo>
                        <a:pt x="6" y="15"/>
                      </a:lnTo>
                      <a:lnTo>
                        <a:pt x="0" y="22"/>
                      </a:lnTo>
                      <a:lnTo>
                        <a:pt x="3" y="42"/>
                      </a:lnTo>
                      <a:lnTo>
                        <a:pt x="5" y="69"/>
                      </a:lnTo>
                      <a:lnTo>
                        <a:pt x="12" y="59"/>
                      </a:lnTo>
                      <a:lnTo>
                        <a:pt x="13" y="39"/>
                      </a:lnTo>
                      <a:lnTo>
                        <a:pt x="9" y="49"/>
                      </a:lnTo>
                      <a:lnTo>
                        <a:pt x="13" y="30"/>
                      </a:lnTo>
                      <a:lnTo>
                        <a:pt x="13" y="19"/>
                      </a:lnTo>
                      <a:lnTo>
                        <a:pt x="8" y="30"/>
                      </a:lnTo>
                      <a:lnTo>
                        <a:pt x="11" y="13"/>
                      </a:lnTo>
                      <a:lnTo>
                        <a:pt x="10" y="0"/>
                      </a:lnTo>
                    </a:path>
                  </a:pathLst>
                </a:custGeom>
                <a:solidFill>
                  <a:srgbClr val="603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sp>
          <p:nvSpPr>
            <p:cNvPr id="42" name="Freeform 129">
              <a:extLst>
                <a:ext uri="{FF2B5EF4-FFF2-40B4-BE49-F238E27FC236}">
                  <a16:creationId xmlns:a16="http://schemas.microsoft.com/office/drawing/2014/main" id="{23EA1521-965F-A55C-B4B3-1A41728F811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3" y="1758"/>
              <a:ext cx="737" cy="1081"/>
            </a:xfrm>
            <a:custGeom>
              <a:avLst/>
              <a:gdLst>
                <a:gd name="T0" fmla="*/ 374 w 737"/>
                <a:gd name="T1" fmla="*/ 294 h 1081"/>
                <a:gd name="T2" fmla="*/ 392 w 737"/>
                <a:gd name="T3" fmla="*/ 232 h 1081"/>
                <a:gd name="T4" fmla="*/ 417 w 737"/>
                <a:gd name="T5" fmla="*/ 172 h 1081"/>
                <a:gd name="T6" fmla="*/ 444 w 737"/>
                <a:gd name="T7" fmla="*/ 101 h 1081"/>
                <a:gd name="T8" fmla="*/ 448 w 737"/>
                <a:gd name="T9" fmla="*/ 14 h 1081"/>
                <a:gd name="T10" fmla="*/ 514 w 737"/>
                <a:gd name="T11" fmla="*/ 71 h 1081"/>
                <a:gd name="T12" fmla="*/ 612 w 737"/>
                <a:gd name="T13" fmla="*/ 101 h 1081"/>
                <a:gd name="T14" fmla="*/ 653 w 737"/>
                <a:gd name="T15" fmla="*/ 117 h 1081"/>
                <a:gd name="T16" fmla="*/ 671 w 737"/>
                <a:gd name="T17" fmla="*/ 161 h 1081"/>
                <a:gd name="T18" fmla="*/ 677 w 737"/>
                <a:gd name="T19" fmla="*/ 249 h 1081"/>
                <a:gd name="T20" fmla="*/ 718 w 737"/>
                <a:gd name="T21" fmla="*/ 403 h 1081"/>
                <a:gd name="T22" fmla="*/ 728 w 737"/>
                <a:gd name="T23" fmla="*/ 482 h 1081"/>
                <a:gd name="T24" fmla="*/ 723 w 737"/>
                <a:gd name="T25" fmla="*/ 541 h 1081"/>
                <a:gd name="T26" fmla="*/ 689 w 737"/>
                <a:gd name="T27" fmla="*/ 569 h 1081"/>
                <a:gd name="T28" fmla="*/ 596 w 737"/>
                <a:gd name="T29" fmla="*/ 552 h 1081"/>
                <a:gd name="T30" fmla="*/ 620 w 737"/>
                <a:gd name="T31" fmla="*/ 718 h 1081"/>
                <a:gd name="T32" fmla="*/ 632 w 737"/>
                <a:gd name="T33" fmla="*/ 881 h 1081"/>
                <a:gd name="T34" fmla="*/ 629 w 737"/>
                <a:gd name="T35" fmla="*/ 1080 h 1081"/>
                <a:gd name="T36" fmla="*/ 383 w 737"/>
                <a:gd name="T37" fmla="*/ 927 h 1081"/>
                <a:gd name="T38" fmla="*/ 125 w 737"/>
                <a:gd name="T39" fmla="*/ 1080 h 1081"/>
                <a:gd name="T40" fmla="*/ 111 w 737"/>
                <a:gd name="T41" fmla="*/ 878 h 1081"/>
                <a:gd name="T42" fmla="*/ 117 w 737"/>
                <a:gd name="T43" fmla="*/ 707 h 1081"/>
                <a:gd name="T44" fmla="*/ 16 w 737"/>
                <a:gd name="T45" fmla="*/ 543 h 1081"/>
                <a:gd name="T46" fmla="*/ 0 w 737"/>
                <a:gd name="T47" fmla="*/ 477 h 1081"/>
                <a:gd name="T48" fmla="*/ 27 w 737"/>
                <a:gd name="T49" fmla="*/ 360 h 1081"/>
                <a:gd name="T50" fmla="*/ 46 w 737"/>
                <a:gd name="T51" fmla="*/ 241 h 1081"/>
                <a:gd name="T52" fmla="*/ 60 w 737"/>
                <a:gd name="T53" fmla="*/ 150 h 1081"/>
                <a:gd name="T54" fmla="*/ 93 w 737"/>
                <a:gd name="T55" fmla="*/ 81 h 1081"/>
                <a:gd name="T56" fmla="*/ 186 w 737"/>
                <a:gd name="T57" fmla="*/ 61 h 1081"/>
                <a:gd name="T58" fmla="*/ 245 w 737"/>
                <a:gd name="T59" fmla="*/ 36 h 1081"/>
                <a:gd name="T60" fmla="*/ 275 w 737"/>
                <a:gd name="T61" fmla="*/ 47 h 1081"/>
                <a:gd name="T62" fmla="*/ 289 w 737"/>
                <a:gd name="T63" fmla="*/ 119 h 1081"/>
                <a:gd name="T64" fmla="*/ 312 w 737"/>
                <a:gd name="T65" fmla="*/ 194 h 1081"/>
                <a:gd name="T66" fmla="*/ 341 w 737"/>
                <a:gd name="T67" fmla="*/ 27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37" h="1081">
                  <a:moveTo>
                    <a:pt x="367" y="328"/>
                  </a:moveTo>
                  <a:lnTo>
                    <a:pt x="374" y="294"/>
                  </a:lnTo>
                  <a:lnTo>
                    <a:pt x="384" y="262"/>
                  </a:lnTo>
                  <a:lnTo>
                    <a:pt x="392" y="232"/>
                  </a:lnTo>
                  <a:lnTo>
                    <a:pt x="403" y="202"/>
                  </a:lnTo>
                  <a:lnTo>
                    <a:pt x="417" y="172"/>
                  </a:lnTo>
                  <a:lnTo>
                    <a:pt x="430" y="143"/>
                  </a:lnTo>
                  <a:lnTo>
                    <a:pt x="444" y="101"/>
                  </a:lnTo>
                  <a:lnTo>
                    <a:pt x="450" y="51"/>
                  </a:lnTo>
                  <a:lnTo>
                    <a:pt x="448" y="14"/>
                  </a:lnTo>
                  <a:lnTo>
                    <a:pt x="483" y="53"/>
                  </a:lnTo>
                  <a:lnTo>
                    <a:pt x="514" y="71"/>
                  </a:lnTo>
                  <a:lnTo>
                    <a:pt x="573" y="91"/>
                  </a:lnTo>
                  <a:lnTo>
                    <a:pt x="612" y="101"/>
                  </a:lnTo>
                  <a:lnTo>
                    <a:pt x="634" y="107"/>
                  </a:lnTo>
                  <a:lnTo>
                    <a:pt x="653" y="117"/>
                  </a:lnTo>
                  <a:lnTo>
                    <a:pt x="664" y="137"/>
                  </a:lnTo>
                  <a:lnTo>
                    <a:pt x="671" y="161"/>
                  </a:lnTo>
                  <a:lnTo>
                    <a:pt x="677" y="199"/>
                  </a:lnTo>
                  <a:lnTo>
                    <a:pt x="677" y="249"/>
                  </a:lnTo>
                  <a:lnTo>
                    <a:pt x="700" y="360"/>
                  </a:lnTo>
                  <a:lnTo>
                    <a:pt x="718" y="403"/>
                  </a:lnTo>
                  <a:lnTo>
                    <a:pt x="725" y="448"/>
                  </a:lnTo>
                  <a:lnTo>
                    <a:pt x="728" y="482"/>
                  </a:lnTo>
                  <a:lnTo>
                    <a:pt x="736" y="518"/>
                  </a:lnTo>
                  <a:lnTo>
                    <a:pt x="723" y="541"/>
                  </a:lnTo>
                  <a:lnTo>
                    <a:pt x="708" y="561"/>
                  </a:lnTo>
                  <a:lnTo>
                    <a:pt x="689" y="569"/>
                  </a:lnTo>
                  <a:lnTo>
                    <a:pt x="649" y="561"/>
                  </a:lnTo>
                  <a:lnTo>
                    <a:pt x="596" y="552"/>
                  </a:lnTo>
                  <a:lnTo>
                    <a:pt x="593" y="629"/>
                  </a:lnTo>
                  <a:lnTo>
                    <a:pt x="620" y="718"/>
                  </a:lnTo>
                  <a:lnTo>
                    <a:pt x="608" y="730"/>
                  </a:lnTo>
                  <a:lnTo>
                    <a:pt x="632" y="881"/>
                  </a:lnTo>
                  <a:lnTo>
                    <a:pt x="608" y="890"/>
                  </a:lnTo>
                  <a:lnTo>
                    <a:pt x="629" y="1080"/>
                  </a:lnTo>
                  <a:lnTo>
                    <a:pt x="397" y="1078"/>
                  </a:lnTo>
                  <a:lnTo>
                    <a:pt x="383" y="927"/>
                  </a:lnTo>
                  <a:lnTo>
                    <a:pt x="369" y="1078"/>
                  </a:lnTo>
                  <a:lnTo>
                    <a:pt x="125" y="1080"/>
                  </a:lnTo>
                  <a:lnTo>
                    <a:pt x="133" y="896"/>
                  </a:lnTo>
                  <a:lnTo>
                    <a:pt x="111" y="878"/>
                  </a:lnTo>
                  <a:lnTo>
                    <a:pt x="128" y="727"/>
                  </a:lnTo>
                  <a:lnTo>
                    <a:pt x="117" y="707"/>
                  </a:lnTo>
                  <a:lnTo>
                    <a:pt x="128" y="638"/>
                  </a:lnTo>
                  <a:lnTo>
                    <a:pt x="16" y="543"/>
                  </a:lnTo>
                  <a:lnTo>
                    <a:pt x="0" y="521"/>
                  </a:lnTo>
                  <a:lnTo>
                    <a:pt x="0" y="477"/>
                  </a:lnTo>
                  <a:lnTo>
                    <a:pt x="7" y="422"/>
                  </a:lnTo>
                  <a:lnTo>
                    <a:pt x="27" y="360"/>
                  </a:lnTo>
                  <a:lnTo>
                    <a:pt x="43" y="294"/>
                  </a:lnTo>
                  <a:lnTo>
                    <a:pt x="46" y="241"/>
                  </a:lnTo>
                  <a:lnTo>
                    <a:pt x="52" y="193"/>
                  </a:lnTo>
                  <a:lnTo>
                    <a:pt x="60" y="150"/>
                  </a:lnTo>
                  <a:lnTo>
                    <a:pt x="62" y="111"/>
                  </a:lnTo>
                  <a:lnTo>
                    <a:pt x="93" y="81"/>
                  </a:lnTo>
                  <a:lnTo>
                    <a:pt x="140" y="73"/>
                  </a:lnTo>
                  <a:lnTo>
                    <a:pt x="186" y="61"/>
                  </a:lnTo>
                  <a:lnTo>
                    <a:pt x="213" y="50"/>
                  </a:lnTo>
                  <a:lnTo>
                    <a:pt x="245" y="36"/>
                  </a:lnTo>
                  <a:lnTo>
                    <a:pt x="275" y="0"/>
                  </a:lnTo>
                  <a:lnTo>
                    <a:pt x="275" y="47"/>
                  </a:lnTo>
                  <a:lnTo>
                    <a:pt x="277" y="78"/>
                  </a:lnTo>
                  <a:lnTo>
                    <a:pt x="289" y="119"/>
                  </a:lnTo>
                  <a:lnTo>
                    <a:pt x="299" y="157"/>
                  </a:lnTo>
                  <a:lnTo>
                    <a:pt x="312" y="194"/>
                  </a:lnTo>
                  <a:lnTo>
                    <a:pt x="327" y="232"/>
                  </a:lnTo>
                  <a:lnTo>
                    <a:pt x="341" y="271"/>
                  </a:lnTo>
                  <a:lnTo>
                    <a:pt x="367" y="328"/>
                  </a:lnTo>
                </a:path>
              </a:pathLst>
            </a:custGeom>
            <a:solidFill>
              <a:srgbClr val="20202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43" name="Group 142">
              <a:extLst>
                <a:ext uri="{FF2B5EF4-FFF2-40B4-BE49-F238E27FC236}">
                  <a16:creationId xmlns:a16="http://schemas.microsoft.com/office/drawing/2014/main" id="{F6DEC32F-D3C3-BAFA-E27A-04D62F76CD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63" y="2086"/>
              <a:ext cx="115" cy="183"/>
              <a:chOff x="1163" y="2086"/>
              <a:chExt cx="115" cy="183"/>
            </a:xfrm>
          </p:grpSpPr>
          <p:sp>
            <p:nvSpPr>
              <p:cNvPr id="533" name="Freeform 130">
                <a:extLst>
                  <a:ext uri="{FF2B5EF4-FFF2-40B4-BE49-F238E27FC236}">
                    <a16:creationId xmlns:a16="http://schemas.microsoft.com/office/drawing/2014/main" id="{DC5CB0C0-F980-D2E7-7A18-9AF0E8796E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3" y="2086"/>
                <a:ext cx="115" cy="183"/>
              </a:xfrm>
              <a:custGeom>
                <a:avLst/>
                <a:gdLst>
                  <a:gd name="T0" fmla="*/ 53 w 115"/>
                  <a:gd name="T1" fmla="*/ 182 h 183"/>
                  <a:gd name="T2" fmla="*/ 70 w 115"/>
                  <a:gd name="T3" fmla="*/ 176 h 183"/>
                  <a:gd name="T4" fmla="*/ 83 w 115"/>
                  <a:gd name="T5" fmla="*/ 171 h 183"/>
                  <a:gd name="T6" fmla="*/ 93 w 115"/>
                  <a:gd name="T7" fmla="*/ 160 h 183"/>
                  <a:gd name="T8" fmla="*/ 98 w 115"/>
                  <a:gd name="T9" fmla="*/ 144 h 183"/>
                  <a:gd name="T10" fmla="*/ 106 w 115"/>
                  <a:gd name="T11" fmla="*/ 137 h 183"/>
                  <a:gd name="T12" fmla="*/ 111 w 115"/>
                  <a:gd name="T13" fmla="*/ 124 h 183"/>
                  <a:gd name="T14" fmla="*/ 103 w 115"/>
                  <a:gd name="T15" fmla="*/ 108 h 183"/>
                  <a:gd name="T16" fmla="*/ 114 w 115"/>
                  <a:gd name="T17" fmla="*/ 96 h 183"/>
                  <a:gd name="T18" fmla="*/ 114 w 115"/>
                  <a:gd name="T19" fmla="*/ 76 h 183"/>
                  <a:gd name="T20" fmla="*/ 100 w 115"/>
                  <a:gd name="T21" fmla="*/ 63 h 183"/>
                  <a:gd name="T22" fmla="*/ 100 w 115"/>
                  <a:gd name="T23" fmla="*/ 51 h 183"/>
                  <a:gd name="T24" fmla="*/ 99 w 115"/>
                  <a:gd name="T25" fmla="*/ 44 h 183"/>
                  <a:gd name="T26" fmla="*/ 88 w 115"/>
                  <a:gd name="T27" fmla="*/ 35 h 183"/>
                  <a:gd name="T28" fmla="*/ 75 w 115"/>
                  <a:gd name="T29" fmla="*/ 32 h 183"/>
                  <a:gd name="T30" fmla="*/ 61 w 115"/>
                  <a:gd name="T31" fmla="*/ 39 h 183"/>
                  <a:gd name="T32" fmla="*/ 60 w 115"/>
                  <a:gd name="T33" fmla="*/ 23 h 183"/>
                  <a:gd name="T34" fmla="*/ 56 w 115"/>
                  <a:gd name="T35" fmla="*/ 12 h 183"/>
                  <a:gd name="T36" fmla="*/ 52 w 115"/>
                  <a:gd name="T37" fmla="*/ 5 h 183"/>
                  <a:gd name="T38" fmla="*/ 43 w 115"/>
                  <a:gd name="T39" fmla="*/ 1 h 183"/>
                  <a:gd name="T40" fmla="*/ 36 w 115"/>
                  <a:gd name="T41" fmla="*/ 0 h 183"/>
                  <a:gd name="T42" fmla="*/ 27 w 115"/>
                  <a:gd name="T43" fmla="*/ 5 h 183"/>
                  <a:gd name="T44" fmla="*/ 32 w 115"/>
                  <a:gd name="T45" fmla="*/ 18 h 183"/>
                  <a:gd name="T46" fmla="*/ 31 w 115"/>
                  <a:gd name="T47" fmla="*/ 30 h 183"/>
                  <a:gd name="T48" fmla="*/ 31 w 115"/>
                  <a:gd name="T49" fmla="*/ 40 h 183"/>
                  <a:gd name="T50" fmla="*/ 25 w 115"/>
                  <a:gd name="T51" fmla="*/ 49 h 183"/>
                  <a:gd name="T52" fmla="*/ 18 w 115"/>
                  <a:gd name="T53" fmla="*/ 55 h 183"/>
                  <a:gd name="T54" fmla="*/ 9 w 115"/>
                  <a:gd name="T55" fmla="*/ 66 h 183"/>
                  <a:gd name="T56" fmla="*/ 3 w 115"/>
                  <a:gd name="T57" fmla="*/ 80 h 183"/>
                  <a:gd name="T58" fmla="*/ 0 w 115"/>
                  <a:gd name="T59" fmla="*/ 98 h 183"/>
                  <a:gd name="T60" fmla="*/ 3 w 115"/>
                  <a:gd name="T61" fmla="*/ 111 h 183"/>
                  <a:gd name="T62" fmla="*/ 7 w 115"/>
                  <a:gd name="T63" fmla="*/ 124 h 183"/>
                  <a:gd name="T64" fmla="*/ 14 w 115"/>
                  <a:gd name="T65" fmla="*/ 134 h 183"/>
                  <a:gd name="T66" fmla="*/ 13 w 115"/>
                  <a:gd name="T67" fmla="*/ 149 h 183"/>
                  <a:gd name="T68" fmla="*/ 13 w 115"/>
                  <a:gd name="T69" fmla="*/ 164 h 183"/>
                  <a:gd name="T70" fmla="*/ 16 w 115"/>
                  <a:gd name="T71" fmla="*/ 174 h 183"/>
                  <a:gd name="T72" fmla="*/ 25 w 115"/>
                  <a:gd name="T73" fmla="*/ 181 h 183"/>
                  <a:gd name="T74" fmla="*/ 40 w 115"/>
                  <a:gd name="T75" fmla="*/ 182 h 183"/>
                  <a:gd name="T76" fmla="*/ 53 w 115"/>
                  <a:gd name="T77" fmla="*/ 182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15" h="183">
                    <a:moveTo>
                      <a:pt x="53" y="182"/>
                    </a:moveTo>
                    <a:lnTo>
                      <a:pt x="70" y="176"/>
                    </a:lnTo>
                    <a:lnTo>
                      <a:pt x="83" y="171"/>
                    </a:lnTo>
                    <a:lnTo>
                      <a:pt x="93" y="160"/>
                    </a:lnTo>
                    <a:lnTo>
                      <a:pt x="98" y="144"/>
                    </a:lnTo>
                    <a:lnTo>
                      <a:pt x="106" y="137"/>
                    </a:lnTo>
                    <a:lnTo>
                      <a:pt x="111" y="124"/>
                    </a:lnTo>
                    <a:lnTo>
                      <a:pt x="103" y="108"/>
                    </a:lnTo>
                    <a:lnTo>
                      <a:pt x="114" y="96"/>
                    </a:lnTo>
                    <a:lnTo>
                      <a:pt x="114" y="76"/>
                    </a:lnTo>
                    <a:lnTo>
                      <a:pt x="100" y="63"/>
                    </a:lnTo>
                    <a:lnTo>
                      <a:pt x="100" y="51"/>
                    </a:lnTo>
                    <a:lnTo>
                      <a:pt x="99" y="44"/>
                    </a:lnTo>
                    <a:lnTo>
                      <a:pt x="88" y="35"/>
                    </a:lnTo>
                    <a:lnTo>
                      <a:pt x="75" y="32"/>
                    </a:lnTo>
                    <a:lnTo>
                      <a:pt x="61" y="39"/>
                    </a:lnTo>
                    <a:lnTo>
                      <a:pt x="60" y="23"/>
                    </a:lnTo>
                    <a:lnTo>
                      <a:pt x="56" y="12"/>
                    </a:lnTo>
                    <a:lnTo>
                      <a:pt x="52" y="5"/>
                    </a:lnTo>
                    <a:lnTo>
                      <a:pt x="43" y="1"/>
                    </a:lnTo>
                    <a:lnTo>
                      <a:pt x="36" y="0"/>
                    </a:lnTo>
                    <a:lnTo>
                      <a:pt x="27" y="5"/>
                    </a:lnTo>
                    <a:lnTo>
                      <a:pt x="32" y="18"/>
                    </a:lnTo>
                    <a:lnTo>
                      <a:pt x="31" y="30"/>
                    </a:lnTo>
                    <a:lnTo>
                      <a:pt x="31" y="40"/>
                    </a:lnTo>
                    <a:lnTo>
                      <a:pt x="25" y="49"/>
                    </a:lnTo>
                    <a:lnTo>
                      <a:pt x="18" y="55"/>
                    </a:lnTo>
                    <a:lnTo>
                      <a:pt x="9" y="66"/>
                    </a:lnTo>
                    <a:lnTo>
                      <a:pt x="3" y="80"/>
                    </a:lnTo>
                    <a:lnTo>
                      <a:pt x="0" y="98"/>
                    </a:lnTo>
                    <a:lnTo>
                      <a:pt x="3" y="111"/>
                    </a:lnTo>
                    <a:lnTo>
                      <a:pt x="7" y="124"/>
                    </a:lnTo>
                    <a:lnTo>
                      <a:pt x="14" y="134"/>
                    </a:lnTo>
                    <a:lnTo>
                      <a:pt x="13" y="149"/>
                    </a:lnTo>
                    <a:lnTo>
                      <a:pt x="13" y="164"/>
                    </a:lnTo>
                    <a:lnTo>
                      <a:pt x="16" y="174"/>
                    </a:lnTo>
                    <a:lnTo>
                      <a:pt x="25" y="181"/>
                    </a:lnTo>
                    <a:lnTo>
                      <a:pt x="40" y="182"/>
                    </a:lnTo>
                    <a:lnTo>
                      <a:pt x="53" y="182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4" name="Freeform 131">
                <a:extLst>
                  <a:ext uri="{FF2B5EF4-FFF2-40B4-BE49-F238E27FC236}">
                    <a16:creationId xmlns:a16="http://schemas.microsoft.com/office/drawing/2014/main" id="{56203E6D-553E-0978-751E-FD73CC1FAA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1" y="2132"/>
                <a:ext cx="24" cy="117"/>
              </a:xfrm>
              <a:custGeom>
                <a:avLst/>
                <a:gdLst>
                  <a:gd name="T0" fmla="*/ 4 w 24"/>
                  <a:gd name="T1" fmla="*/ 1 h 117"/>
                  <a:gd name="T2" fmla="*/ 12 w 24"/>
                  <a:gd name="T3" fmla="*/ 0 h 117"/>
                  <a:gd name="T4" fmla="*/ 8 w 24"/>
                  <a:gd name="T5" fmla="*/ 4 h 117"/>
                  <a:gd name="T6" fmla="*/ 7 w 24"/>
                  <a:gd name="T7" fmla="*/ 12 h 117"/>
                  <a:gd name="T8" fmla="*/ 8 w 24"/>
                  <a:gd name="T9" fmla="*/ 18 h 117"/>
                  <a:gd name="T10" fmla="*/ 11 w 24"/>
                  <a:gd name="T11" fmla="*/ 24 h 117"/>
                  <a:gd name="T12" fmla="*/ 20 w 24"/>
                  <a:gd name="T13" fmla="*/ 25 h 117"/>
                  <a:gd name="T14" fmla="*/ 18 w 24"/>
                  <a:gd name="T15" fmla="*/ 28 h 117"/>
                  <a:gd name="T16" fmla="*/ 16 w 24"/>
                  <a:gd name="T17" fmla="*/ 35 h 117"/>
                  <a:gd name="T18" fmla="*/ 16 w 24"/>
                  <a:gd name="T19" fmla="*/ 46 h 117"/>
                  <a:gd name="T20" fmla="*/ 16 w 24"/>
                  <a:gd name="T21" fmla="*/ 51 h 117"/>
                  <a:gd name="T22" fmla="*/ 23 w 24"/>
                  <a:gd name="T23" fmla="*/ 55 h 117"/>
                  <a:gd name="T24" fmla="*/ 20 w 24"/>
                  <a:gd name="T25" fmla="*/ 58 h 117"/>
                  <a:gd name="T26" fmla="*/ 16 w 24"/>
                  <a:gd name="T27" fmla="*/ 65 h 117"/>
                  <a:gd name="T28" fmla="*/ 16 w 24"/>
                  <a:gd name="T29" fmla="*/ 74 h 117"/>
                  <a:gd name="T30" fmla="*/ 16 w 24"/>
                  <a:gd name="T31" fmla="*/ 80 h 117"/>
                  <a:gd name="T32" fmla="*/ 19 w 24"/>
                  <a:gd name="T33" fmla="*/ 87 h 117"/>
                  <a:gd name="T34" fmla="*/ 12 w 24"/>
                  <a:gd name="T35" fmla="*/ 88 h 117"/>
                  <a:gd name="T36" fmla="*/ 5 w 24"/>
                  <a:gd name="T37" fmla="*/ 90 h 117"/>
                  <a:gd name="T38" fmla="*/ 2 w 24"/>
                  <a:gd name="T39" fmla="*/ 92 h 117"/>
                  <a:gd name="T40" fmla="*/ 2 w 24"/>
                  <a:gd name="T41" fmla="*/ 99 h 117"/>
                  <a:gd name="T42" fmla="*/ 3 w 24"/>
                  <a:gd name="T43" fmla="*/ 105 h 117"/>
                  <a:gd name="T44" fmla="*/ 9 w 24"/>
                  <a:gd name="T45" fmla="*/ 110 h 117"/>
                  <a:gd name="T46" fmla="*/ 11 w 24"/>
                  <a:gd name="T47" fmla="*/ 113 h 117"/>
                  <a:gd name="T48" fmla="*/ 10 w 24"/>
                  <a:gd name="T49" fmla="*/ 115 h 117"/>
                  <a:gd name="T50" fmla="*/ 6 w 24"/>
                  <a:gd name="T51" fmla="*/ 116 h 117"/>
                  <a:gd name="T52" fmla="*/ 7 w 24"/>
                  <a:gd name="T53" fmla="*/ 111 h 117"/>
                  <a:gd name="T54" fmla="*/ 1 w 24"/>
                  <a:gd name="T55" fmla="*/ 106 h 117"/>
                  <a:gd name="T56" fmla="*/ 0 w 24"/>
                  <a:gd name="T57" fmla="*/ 100 h 117"/>
                  <a:gd name="T58" fmla="*/ 0 w 24"/>
                  <a:gd name="T59" fmla="*/ 91 h 117"/>
                  <a:gd name="T60" fmla="*/ 3 w 24"/>
                  <a:gd name="T61" fmla="*/ 88 h 117"/>
                  <a:gd name="T62" fmla="*/ 7 w 24"/>
                  <a:gd name="T63" fmla="*/ 86 h 117"/>
                  <a:gd name="T64" fmla="*/ 15 w 24"/>
                  <a:gd name="T65" fmla="*/ 85 h 117"/>
                  <a:gd name="T66" fmla="*/ 13 w 24"/>
                  <a:gd name="T67" fmla="*/ 79 h 117"/>
                  <a:gd name="T68" fmla="*/ 13 w 24"/>
                  <a:gd name="T69" fmla="*/ 70 h 117"/>
                  <a:gd name="T70" fmla="*/ 14 w 24"/>
                  <a:gd name="T71" fmla="*/ 64 h 117"/>
                  <a:gd name="T72" fmla="*/ 16 w 24"/>
                  <a:gd name="T73" fmla="*/ 60 h 117"/>
                  <a:gd name="T74" fmla="*/ 19 w 24"/>
                  <a:gd name="T75" fmla="*/ 56 h 117"/>
                  <a:gd name="T76" fmla="*/ 15 w 24"/>
                  <a:gd name="T77" fmla="*/ 53 h 117"/>
                  <a:gd name="T78" fmla="*/ 13 w 24"/>
                  <a:gd name="T79" fmla="*/ 47 h 117"/>
                  <a:gd name="T80" fmla="*/ 13 w 24"/>
                  <a:gd name="T81" fmla="*/ 37 h 117"/>
                  <a:gd name="T82" fmla="*/ 15 w 24"/>
                  <a:gd name="T83" fmla="*/ 30 h 117"/>
                  <a:gd name="T84" fmla="*/ 17 w 24"/>
                  <a:gd name="T85" fmla="*/ 26 h 117"/>
                  <a:gd name="T86" fmla="*/ 10 w 24"/>
                  <a:gd name="T87" fmla="*/ 26 h 117"/>
                  <a:gd name="T88" fmla="*/ 6 w 24"/>
                  <a:gd name="T89" fmla="*/ 20 h 117"/>
                  <a:gd name="T90" fmla="*/ 4 w 24"/>
                  <a:gd name="T91" fmla="*/ 10 h 117"/>
                  <a:gd name="T92" fmla="*/ 4 w 24"/>
                  <a:gd name="T93" fmla="*/ 1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4" h="117">
                    <a:moveTo>
                      <a:pt x="4" y="1"/>
                    </a:moveTo>
                    <a:lnTo>
                      <a:pt x="12" y="0"/>
                    </a:lnTo>
                    <a:lnTo>
                      <a:pt x="8" y="4"/>
                    </a:lnTo>
                    <a:lnTo>
                      <a:pt x="7" y="12"/>
                    </a:lnTo>
                    <a:lnTo>
                      <a:pt x="8" y="18"/>
                    </a:lnTo>
                    <a:lnTo>
                      <a:pt x="11" y="24"/>
                    </a:lnTo>
                    <a:lnTo>
                      <a:pt x="20" y="25"/>
                    </a:lnTo>
                    <a:lnTo>
                      <a:pt x="18" y="28"/>
                    </a:lnTo>
                    <a:lnTo>
                      <a:pt x="16" y="35"/>
                    </a:lnTo>
                    <a:lnTo>
                      <a:pt x="16" y="46"/>
                    </a:lnTo>
                    <a:lnTo>
                      <a:pt x="16" y="51"/>
                    </a:lnTo>
                    <a:lnTo>
                      <a:pt x="23" y="55"/>
                    </a:lnTo>
                    <a:lnTo>
                      <a:pt x="20" y="58"/>
                    </a:lnTo>
                    <a:lnTo>
                      <a:pt x="16" y="65"/>
                    </a:lnTo>
                    <a:lnTo>
                      <a:pt x="16" y="74"/>
                    </a:lnTo>
                    <a:lnTo>
                      <a:pt x="16" y="80"/>
                    </a:lnTo>
                    <a:lnTo>
                      <a:pt x="19" y="87"/>
                    </a:lnTo>
                    <a:lnTo>
                      <a:pt x="12" y="88"/>
                    </a:lnTo>
                    <a:lnTo>
                      <a:pt x="5" y="90"/>
                    </a:lnTo>
                    <a:lnTo>
                      <a:pt x="2" y="92"/>
                    </a:lnTo>
                    <a:lnTo>
                      <a:pt x="2" y="99"/>
                    </a:lnTo>
                    <a:lnTo>
                      <a:pt x="3" y="105"/>
                    </a:lnTo>
                    <a:lnTo>
                      <a:pt x="9" y="110"/>
                    </a:lnTo>
                    <a:lnTo>
                      <a:pt x="11" y="113"/>
                    </a:lnTo>
                    <a:lnTo>
                      <a:pt x="10" y="115"/>
                    </a:lnTo>
                    <a:lnTo>
                      <a:pt x="6" y="116"/>
                    </a:lnTo>
                    <a:lnTo>
                      <a:pt x="7" y="111"/>
                    </a:lnTo>
                    <a:lnTo>
                      <a:pt x="1" y="106"/>
                    </a:lnTo>
                    <a:lnTo>
                      <a:pt x="0" y="100"/>
                    </a:lnTo>
                    <a:lnTo>
                      <a:pt x="0" y="91"/>
                    </a:lnTo>
                    <a:lnTo>
                      <a:pt x="3" y="88"/>
                    </a:lnTo>
                    <a:lnTo>
                      <a:pt x="7" y="86"/>
                    </a:lnTo>
                    <a:lnTo>
                      <a:pt x="15" y="85"/>
                    </a:lnTo>
                    <a:lnTo>
                      <a:pt x="13" y="79"/>
                    </a:lnTo>
                    <a:lnTo>
                      <a:pt x="13" y="70"/>
                    </a:lnTo>
                    <a:lnTo>
                      <a:pt x="14" y="64"/>
                    </a:lnTo>
                    <a:lnTo>
                      <a:pt x="16" y="60"/>
                    </a:lnTo>
                    <a:lnTo>
                      <a:pt x="19" y="56"/>
                    </a:lnTo>
                    <a:lnTo>
                      <a:pt x="15" y="53"/>
                    </a:lnTo>
                    <a:lnTo>
                      <a:pt x="13" y="47"/>
                    </a:lnTo>
                    <a:lnTo>
                      <a:pt x="13" y="37"/>
                    </a:lnTo>
                    <a:lnTo>
                      <a:pt x="15" y="30"/>
                    </a:lnTo>
                    <a:lnTo>
                      <a:pt x="17" y="26"/>
                    </a:lnTo>
                    <a:lnTo>
                      <a:pt x="10" y="26"/>
                    </a:lnTo>
                    <a:lnTo>
                      <a:pt x="6" y="20"/>
                    </a:lnTo>
                    <a:lnTo>
                      <a:pt x="4" y="10"/>
                    </a:lnTo>
                    <a:lnTo>
                      <a:pt x="4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5" name="Freeform 132">
                <a:extLst>
                  <a:ext uri="{FF2B5EF4-FFF2-40B4-BE49-F238E27FC236}">
                    <a16:creationId xmlns:a16="http://schemas.microsoft.com/office/drawing/2014/main" id="{EC7C274F-97A1-0046-8889-409CFD0B61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3" y="2133"/>
                <a:ext cx="5" cy="13"/>
              </a:xfrm>
              <a:custGeom>
                <a:avLst/>
                <a:gdLst>
                  <a:gd name="T0" fmla="*/ 0 w 5"/>
                  <a:gd name="T1" fmla="*/ 0 h 13"/>
                  <a:gd name="T2" fmla="*/ 3 w 5"/>
                  <a:gd name="T3" fmla="*/ 3 h 13"/>
                  <a:gd name="T4" fmla="*/ 4 w 5"/>
                  <a:gd name="T5" fmla="*/ 8 h 13"/>
                  <a:gd name="T6" fmla="*/ 3 w 5"/>
                  <a:gd name="T7" fmla="*/ 12 h 13"/>
                  <a:gd name="T8" fmla="*/ 3 w 5"/>
                  <a:gd name="T9" fmla="*/ 7 h 13"/>
                  <a:gd name="T10" fmla="*/ 0 w 5"/>
                  <a:gd name="T11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13">
                    <a:moveTo>
                      <a:pt x="0" y="0"/>
                    </a:moveTo>
                    <a:lnTo>
                      <a:pt x="3" y="3"/>
                    </a:lnTo>
                    <a:lnTo>
                      <a:pt x="4" y="8"/>
                    </a:lnTo>
                    <a:lnTo>
                      <a:pt x="3" y="12"/>
                    </a:lnTo>
                    <a:lnTo>
                      <a:pt x="3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6" name="Freeform 133">
                <a:extLst>
                  <a:ext uri="{FF2B5EF4-FFF2-40B4-BE49-F238E27FC236}">
                    <a16:creationId xmlns:a16="http://schemas.microsoft.com/office/drawing/2014/main" id="{806C9B13-CE15-D7BA-2388-7F0E536528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7" y="2161"/>
                <a:ext cx="1" cy="19"/>
              </a:xfrm>
              <a:custGeom>
                <a:avLst/>
                <a:gdLst>
                  <a:gd name="T0" fmla="*/ 0 w 1"/>
                  <a:gd name="T1" fmla="*/ 0 h 19"/>
                  <a:gd name="T2" fmla="*/ 0 w 1"/>
                  <a:gd name="T3" fmla="*/ 2 h 19"/>
                  <a:gd name="T4" fmla="*/ 0 w 1"/>
                  <a:gd name="T5" fmla="*/ 7 h 19"/>
                  <a:gd name="T6" fmla="*/ 0 w 1"/>
                  <a:gd name="T7" fmla="*/ 13 h 19"/>
                  <a:gd name="T8" fmla="*/ 0 w 1"/>
                  <a:gd name="T9" fmla="*/ 18 h 19"/>
                  <a:gd name="T10" fmla="*/ 0 w 1"/>
                  <a:gd name="T11" fmla="*/ 15 h 19"/>
                  <a:gd name="T12" fmla="*/ 0 w 1"/>
                  <a:gd name="T13" fmla="*/ 10 h 19"/>
                  <a:gd name="T14" fmla="*/ 0 w 1"/>
                  <a:gd name="T15" fmla="*/ 5 h 19"/>
                  <a:gd name="T16" fmla="*/ 0 w 1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" h="19">
                    <a:moveTo>
                      <a:pt x="0" y="0"/>
                    </a:moveTo>
                    <a:lnTo>
                      <a:pt x="0" y="2"/>
                    </a:lnTo>
                    <a:lnTo>
                      <a:pt x="0" y="7"/>
                    </a:lnTo>
                    <a:lnTo>
                      <a:pt x="0" y="13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7" name="Freeform 134">
                <a:extLst>
                  <a:ext uri="{FF2B5EF4-FFF2-40B4-BE49-F238E27FC236}">
                    <a16:creationId xmlns:a16="http://schemas.microsoft.com/office/drawing/2014/main" id="{4340CF7A-8DBD-3FE2-A892-AF62915D9F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7" y="2195"/>
                <a:ext cx="7" cy="19"/>
              </a:xfrm>
              <a:custGeom>
                <a:avLst/>
                <a:gdLst>
                  <a:gd name="T0" fmla="*/ 6 w 7"/>
                  <a:gd name="T1" fmla="*/ 4 h 19"/>
                  <a:gd name="T2" fmla="*/ 3 w 7"/>
                  <a:gd name="T3" fmla="*/ 2 h 19"/>
                  <a:gd name="T4" fmla="*/ 1 w 7"/>
                  <a:gd name="T5" fmla="*/ 5 h 19"/>
                  <a:gd name="T6" fmla="*/ 1 w 7"/>
                  <a:gd name="T7" fmla="*/ 11 h 19"/>
                  <a:gd name="T8" fmla="*/ 1 w 7"/>
                  <a:gd name="T9" fmla="*/ 18 h 19"/>
                  <a:gd name="T10" fmla="*/ 0 w 7"/>
                  <a:gd name="T11" fmla="*/ 12 h 19"/>
                  <a:gd name="T12" fmla="*/ 0 w 7"/>
                  <a:gd name="T13" fmla="*/ 7 h 19"/>
                  <a:gd name="T14" fmla="*/ 2 w 7"/>
                  <a:gd name="T15" fmla="*/ 2 h 19"/>
                  <a:gd name="T16" fmla="*/ 3 w 7"/>
                  <a:gd name="T17" fmla="*/ 0 h 19"/>
                  <a:gd name="T18" fmla="*/ 6 w 7"/>
                  <a:gd name="T19" fmla="*/ 4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" h="19">
                    <a:moveTo>
                      <a:pt x="6" y="4"/>
                    </a:moveTo>
                    <a:lnTo>
                      <a:pt x="3" y="2"/>
                    </a:lnTo>
                    <a:lnTo>
                      <a:pt x="1" y="5"/>
                    </a:lnTo>
                    <a:lnTo>
                      <a:pt x="1" y="11"/>
                    </a:lnTo>
                    <a:lnTo>
                      <a:pt x="1" y="18"/>
                    </a:lnTo>
                    <a:lnTo>
                      <a:pt x="0" y="12"/>
                    </a:lnTo>
                    <a:lnTo>
                      <a:pt x="0" y="7"/>
                    </a:lnTo>
                    <a:lnTo>
                      <a:pt x="2" y="2"/>
                    </a:lnTo>
                    <a:lnTo>
                      <a:pt x="3" y="0"/>
                    </a:lnTo>
                    <a:lnTo>
                      <a:pt x="6" y="4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8" name="Freeform 135">
                <a:extLst>
                  <a:ext uri="{FF2B5EF4-FFF2-40B4-BE49-F238E27FC236}">
                    <a16:creationId xmlns:a16="http://schemas.microsoft.com/office/drawing/2014/main" id="{AAC14AF7-F513-0AE8-C18B-0CCABE38DD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6" y="2228"/>
                <a:ext cx="4" cy="8"/>
              </a:xfrm>
              <a:custGeom>
                <a:avLst/>
                <a:gdLst>
                  <a:gd name="T0" fmla="*/ 3 w 4"/>
                  <a:gd name="T1" fmla="*/ 0 h 8"/>
                  <a:gd name="T2" fmla="*/ 2 w 4"/>
                  <a:gd name="T3" fmla="*/ 1 h 8"/>
                  <a:gd name="T4" fmla="*/ 1 w 4"/>
                  <a:gd name="T5" fmla="*/ 2 h 8"/>
                  <a:gd name="T6" fmla="*/ 1 w 4"/>
                  <a:gd name="T7" fmla="*/ 5 h 8"/>
                  <a:gd name="T8" fmla="*/ 2 w 4"/>
                  <a:gd name="T9" fmla="*/ 7 h 8"/>
                  <a:gd name="T10" fmla="*/ 0 w 4"/>
                  <a:gd name="T11" fmla="*/ 6 h 8"/>
                  <a:gd name="T12" fmla="*/ 0 w 4"/>
                  <a:gd name="T13" fmla="*/ 3 h 8"/>
                  <a:gd name="T14" fmla="*/ 1 w 4"/>
                  <a:gd name="T15" fmla="*/ 0 h 8"/>
                  <a:gd name="T16" fmla="*/ 3 w 4"/>
                  <a:gd name="T17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" h="8">
                    <a:moveTo>
                      <a:pt x="3" y="0"/>
                    </a:moveTo>
                    <a:lnTo>
                      <a:pt x="2" y="1"/>
                    </a:lnTo>
                    <a:lnTo>
                      <a:pt x="1" y="2"/>
                    </a:lnTo>
                    <a:lnTo>
                      <a:pt x="1" y="5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3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39" name="Freeform 136">
                <a:extLst>
                  <a:ext uri="{FF2B5EF4-FFF2-40B4-BE49-F238E27FC236}">
                    <a16:creationId xmlns:a16="http://schemas.microsoft.com/office/drawing/2014/main" id="{E8B8A1DF-62D3-529B-9F87-3DE4CE6EC7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8" y="2167"/>
                <a:ext cx="2" cy="13"/>
              </a:xfrm>
              <a:custGeom>
                <a:avLst/>
                <a:gdLst>
                  <a:gd name="T0" fmla="*/ 1 w 2"/>
                  <a:gd name="T1" fmla="*/ 0 h 13"/>
                  <a:gd name="T2" fmla="*/ 0 w 2"/>
                  <a:gd name="T3" fmla="*/ 1 h 13"/>
                  <a:gd name="T4" fmla="*/ 0 w 2"/>
                  <a:gd name="T5" fmla="*/ 7 h 13"/>
                  <a:gd name="T6" fmla="*/ 1 w 2"/>
                  <a:gd name="T7" fmla="*/ 12 h 13"/>
                  <a:gd name="T8" fmla="*/ 0 w 2"/>
                  <a:gd name="T9" fmla="*/ 6 h 13"/>
                  <a:gd name="T10" fmla="*/ 1 w 2"/>
                  <a:gd name="T11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3">
                    <a:moveTo>
                      <a:pt x="1" y="0"/>
                    </a:moveTo>
                    <a:lnTo>
                      <a:pt x="0" y="1"/>
                    </a:lnTo>
                    <a:lnTo>
                      <a:pt x="0" y="7"/>
                    </a:lnTo>
                    <a:lnTo>
                      <a:pt x="1" y="12"/>
                    </a:lnTo>
                    <a:lnTo>
                      <a:pt x="0" y="6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40" name="Freeform 137">
                <a:extLst>
                  <a:ext uri="{FF2B5EF4-FFF2-40B4-BE49-F238E27FC236}">
                    <a16:creationId xmlns:a16="http://schemas.microsoft.com/office/drawing/2014/main" id="{E5B19EF2-928C-350E-4CE1-33BE509AEE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7" y="2206"/>
                <a:ext cx="3" cy="11"/>
              </a:xfrm>
              <a:custGeom>
                <a:avLst/>
                <a:gdLst>
                  <a:gd name="T0" fmla="*/ 1 w 3"/>
                  <a:gd name="T1" fmla="*/ 0 h 11"/>
                  <a:gd name="T2" fmla="*/ 2 w 3"/>
                  <a:gd name="T3" fmla="*/ 2 h 11"/>
                  <a:gd name="T4" fmla="*/ 1 w 3"/>
                  <a:gd name="T5" fmla="*/ 9 h 11"/>
                  <a:gd name="T6" fmla="*/ 0 w 3"/>
                  <a:gd name="T7" fmla="*/ 10 h 11"/>
                  <a:gd name="T8" fmla="*/ 1 w 3"/>
                  <a:gd name="T9" fmla="*/ 7 h 11"/>
                  <a:gd name="T10" fmla="*/ 1 w 3"/>
                  <a:gd name="T11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11">
                    <a:moveTo>
                      <a:pt x="1" y="0"/>
                    </a:moveTo>
                    <a:lnTo>
                      <a:pt x="2" y="2"/>
                    </a:lnTo>
                    <a:lnTo>
                      <a:pt x="1" y="9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41" name="Freeform 138">
                <a:extLst>
                  <a:ext uri="{FF2B5EF4-FFF2-40B4-BE49-F238E27FC236}">
                    <a16:creationId xmlns:a16="http://schemas.microsoft.com/office/drawing/2014/main" id="{73A04FF2-A7A9-E359-E667-574CEE9032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0" y="2231"/>
                <a:ext cx="2" cy="10"/>
              </a:xfrm>
              <a:custGeom>
                <a:avLst/>
                <a:gdLst>
                  <a:gd name="T0" fmla="*/ 0 w 2"/>
                  <a:gd name="T1" fmla="*/ 0 h 10"/>
                  <a:gd name="T2" fmla="*/ 1 w 2"/>
                  <a:gd name="T3" fmla="*/ 2 h 10"/>
                  <a:gd name="T4" fmla="*/ 1 w 2"/>
                  <a:gd name="T5" fmla="*/ 9 h 10"/>
                  <a:gd name="T6" fmla="*/ 0 w 2"/>
                  <a:gd name="T7" fmla="*/ 9 h 10"/>
                  <a:gd name="T8" fmla="*/ 0 w 2"/>
                  <a:gd name="T9" fmla="*/ 8 h 10"/>
                  <a:gd name="T10" fmla="*/ 0 w 2"/>
                  <a:gd name="T11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0">
                    <a:moveTo>
                      <a:pt x="0" y="0"/>
                    </a:moveTo>
                    <a:lnTo>
                      <a:pt x="1" y="2"/>
                    </a:lnTo>
                    <a:lnTo>
                      <a:pt x="1" y="9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42" name="Freeform 139">
                <a:extLst>
                  <a:ext uri="{FF2B5EF4-FFF2-40B4-BE49-F238E27FC236}">
                    <a16:creationId xmlns:a16="http://schemas.microsoft.com/office/drawing/2014/main" id="{8548C97E-D42C-BB69-6034-B20A0E5D2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8" y="2165"/>
                <a:ext cx="28" cy="47"/>
              </a:xfrm>
              <a:custGeom>
                <a:avLst/>
                <a:gdLst>
                  <a:gd name="T0" fmla="*/ 27 w 28"/>
                  <a:gd name="T1" fmla="*/ 0 h 47"/>
                  <a:gd name="T2" fmla="*/ 24 w 28"/>
                  <a:gd name="T3" fmla="*/ 19 h 47"/>
                  <a:gd name="T4" fmla="*/ 18 w 28"/>
                  <a:gd name="T5" fmla="*/ 30 h 47"/>
                  <a:gd name="T6" fmla="*/ 11 w 28"/>
                  <a:gd name="T7" fmla="*/ 37 h 47"/>
                  <a:gd name="T8" fmla="*/ 0 w 28"/>
                  <a:gd name="T9" fmla="*/ 46 h 47"/>
                  <a:gd name="T10" fmla="*/ 14 w 28"/>
                  <a:gd name="T11" fmla="*/ 40 h 47"/>
                  <a:gd name="T12" fmla="*/ 24 w 28"/>
                  <a:gd name="T13" fmla="*/ 27 h 47"/>
                  <a:gd name="T14" fmla="*/ 25 w 28"/>
                  <a:gd name="T15" fmla="*/ 18 h 47"/>
                  <a:gd name="T16" fmla="*/ 27 w 28"/>
                  <a:gd name="T17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47">
                    <a:moveTo>
                      <a:pt x="27" y="0"/>
                    </a:moveTo>
                    <a:lnTo>
                      <a:pt x="24" y="19"/>
                    </a:lnTo>
                    <a:lnTo>
                      <a:pt x="18" y="30"/>
                    </a:lnTo>
                    <a:lnTo>
                      <a:pt x="11" y="37"/>
                    </a:lnTo>
                    <a:lnTo>
                      <a:pt x="0" y="46"/>
                    </a:lnTo>
                    <a:lnTo>
                      <a:pt x="14" y="40"/>
                    </a:lnTo>
                    <a:lnTo>
                      <a:pt x="24" y="27"/>
                    </a:lnTo>
                    <a:lnTo>
                      <a:pt x="25" y="18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43" name="Freeform 140">
                <a:extLst>
                  <a:ext uri="{FF2B5EF4-FFF2-40B4-BE49-F238E27FC236}">
                    <a16:creationId xmlns:a16="http://schemas.microsoft.com/office/drawing/2014/main" id="{8658665F-D265-ED8F-FD5B-789336DF11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9" y="2123"/>
                <a:ext cx="23" cy="26"/>
              </a:xfrm>
              <a:custGeom>
                <a:avLst/>
                <a:gdLst>
                  <a:gd name="T0" fmla="*/ 22 w 23"/>
                  <a:gd name="T1" fmla="*/ 0 h 26"/>
                  <a:gd name="T2" fmla="*/ 19 w 23"/>
                  <a:gd name="T3" fmla="*/ 1 h 26"/>
                  <a:gd name="T4" fmla="*/ 17 w 23"/>
                  <a:gd name="T5" fmla="*/ 9 h 26"/>
                  <a:gd name="T6" fmla="*/ 13 w 23"/>
                  <a:gd name="T7" fmla="*/ 13 h 26"/>
                  <a:gd name="T8" fmla="*/ 12 w 23"/>
                  <a:gd name="T9" fmla="*/ 16 h 26"/>
                  <a:gd name="T10" fmla="*/ 0 w 23"/>
                  <a:gd name="T11" fmla="*/ 25 h 26"/>
                  <a:gd name="T12" fmla="*/ 9 w 23"/>
                  <a:gd name="T13" fmla="*/ 20 h 26"/>
                  <a:gd name="T14" fmla="*/ 13 w 23"/>
                  <a:gd name="T15" fmla="*/ 19 h 26"/>
                  <a:gd name="T16" fmla="*/ 20 w 23"/>
                  <a:gd name="T17" fmla="*/ 22 h 26"/>
                  <a:gd name="T18" fmla="*/ 15 w 23"/>
                  <a:gd name="T19" fmla="*/ 18 h 26"/>
                  <a:gd name="T20" fmla="*/ 15 w 23"/>
                  <a:gd name="T21" fmla="*/ 13 h 26"/>
                  <a:gd name="T22" fmla="*/ 19 w 23"/>
                  <a:gd name="T23" fmla="*/ 8 h 26"/>
                  <a:gd name="T24" fmla="*/ 22 w 23"/>
                  <a:gd name="T2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3" h="26">
                    <a:moveTo>
                      <a:pt x="22" y="0"/>
                    </a:moveTo>
                    <a:lnTo>
                      <a:pt x="19" y="1"/>
                    </a:lnTo>
                    <a:lnTo>
                      <a:pt x="17" y="9"/>
                    </a:lnTo>
                    <a:lnTo>
                      <a:pt x="13" y="13"/>
                    </a:lnTo>
                    <a:lnTo>
                      <a:pt x="12" y="16"/>
                    </a:lnTo>
                    <a:lnTo>
                      <a:pt x="0" y="25"/>
                    </a:lnTo>
                    <a:lnTo>
                      <a:pt x="9" y="20"/>
                    </a:lnTo>
                    <a:lnTo>
                      <a:pt x="13" y="19"/>
                    </a:lnTo>
                    <a:lnTo>
                      <a:pt x="20" y="22"/>
                    </a:lnTo>
                    <a:lnTo>
                      <a:pt x="15" y="18"/>
                    </a:lnTo>
                    <a:lnTo>
                      <a:pt x="15" y="13"/>
                    </a:lnTo>
                    <a:lnTo>
                      <a:pt x="19" y="8"/>
                    </a:lnTo>
                    <a:lnTo>
                      <a:pt x="22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44" name="Freeform 141">
                <a:extLst>
                  <a:ext uri="{FF2B5EF4-FFF2-40B4-BE49-F238E27FC236}">
                    <a16:creationId xmlns:a16="http://schemas.microsoft.com/office/drawing/2014/main" id="{8EE205F2-A8FF-6935-625A-CC086F4B3B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3" y="2138"/>
                <a:ext cx="3" cy="11"/>
              </a:xfrm>
              <a:custGeom>
                <a:avLst/>
                <a:gdLst>
                  <a:gd name="T0" fmla="*/ 1 w 3"/>
                  <a:gd name="T1" fmla="*/ 0 h 11"/>
                  <a:gd name="T2" fmla="*/ 1 w 3"/>
                  <a:gd name="T3" fmla="*/ 3 h 11"/>
                  <a:gd name="T4" fmla="*/ 1 w 3"/>
                  <a:gd name="T5" fmla="*/ 7 h 11"/>
                  <a:gd name="T6" fmla="*/ 2 w 3"/>
                  <a:gd name="T7" fmla="*/ 10 h 11"/>
                  <a:gd name="T8" fmla="*/ 1 w 3"/>
                  <a:gd name="T9" fmla="*/ 8 h 11"/>
                  <a:gd name="T10" fmla="*/ 0 w 3"/>
                  <a:gd name="T11" fmla="*/ 4 h 11"/>
                  <a:gd name="T12" fmla="*/ 1 w 3"/>
                  <a:gd name="T13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11">
                    <a:moveTo>
                      <a:pt x="1" y="0"/>
                    </a:moveTo>
                    <a:lnTo>
                      <a:pt x="1" y="3"/>
                    </a:lnTo>
                    <a:lnTo>
                      <a:pt x="1" y="7"/>
                    </a:lnTo>
                    <a:lnTo>
                      <a:pt x="2" y="10"/>
                    </a:lnTo>
                    <a:lnTo>
                      <a:pt x="1" y="8"/>
                    </a:lnTo>
                    <a:lnTo>
                      <a:pt x="0" y="4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44" name="Group 159">
              <a:extLst>
                <a:ext uri="{FF2B5EF4-FFF2-40B4-BE49-F238E27FC236}">
                  <a16:creationId xmlns:a16="http://schemas.microsoft.com/office/drawing/2014/main" id="{C2B320ED-2FE3-DE95-D236-FF9AE2439C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5" y="2170"/>
              <a:ext cx="303" cy="348"/>
              <a:chOff x="755" y="2170"/>
              <a:chExt cx="303" cy="348"/>
            </a:xfrm>
          </p:grpSpPr>
          <p:grpSp>
            <p:nvGrpSpPr>
              <p:cNvPr id="517" name="Group 145">
                <a:extLst>
                  <a:ext uri="{FF2B5EF4-FFF2-40B4-BE49-F238E27FC236}">
                    <a16:creationId xmlns:a16="http://schemas.microsoft.com/office/drawing/2014/main" id="{46149179-9EDC-B51D-7C58-1B8685145FF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87" y="2282"/>
                <a:ext cx="105" cy="47"/>
                <a:chOff x="787" y="2282"/>
                <a:chExt cx="105" cy="47"/>
              </a:xfrm>
            </p:grpSpPr>
            <p:sp>
              <p:nvSpPr>
                <p:cNvPr id="531" name="Freeform 143">
                  <a:extLst>
                    <a:ext uri="{FF2B5EF4-FFF2-40B4-BE49-F238E27FC236}">
                      <a16:creationId xmlns:a16="http://schemas.microsoft.com/office/drawing/2014/main" id="{6B3C1315-4329-D660-E1BD-4981DF90D3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7" y="2282"/>
                  <a:ext cx="105" cy="47"/>
                </a:xfrm>
                <a:custGeom>
                  <a:avLst/>
                  <a:gdLst>
                    <a:gd name="T0" fmla="*/ 95 w 105"/>
                    <a:gd name="T1" fmla="*/ 0 h 47"/>
                    <a:gd name="T2" fmla="*/ 73 w 105"/>
                    <a:gd name="T3" fmla="*/ 5 h 47"/>
                    <a:gd name="T4" fmla="*/ 57 w 105"/>
                    <a:gd name="T5" fmla="*/ 12 h 47"/>
                    <a:gd name="T6" fmla="*/ 40 w 105"/>
                    <a:gd name="T7" fmla="*/ 11 h 47"/>
                    <a:gd name="T8" fmla="*/ 31 w 105"/>
                    <a:gd name="T9" fmla="*/ 11 h 47"/>
                    <a:gd name="T10" fmla="*/ 18 w 105"/>
                    <a:gd name="T11" fmla="*/ 13 h 47"/>
                    <a:gd name="T12" fmla="*/ 9 w 105"/>
                    <a:gd name="T13" fmla="*/ 18 h 47"/>
                    <a:gd name="T14" fmla="*/ 0 w 105"/>
                    <a:gd name="T15" fmla="*/ 18 h 47"/>
                    <a:gd name="T16" fmla="*/ 6 w 105"/>
                    <a:gd name="T17" fmla="*/ 26 h 47"/>
                    <a:gd name="T18" fmla="*/ 17 w 105"/>
                    <a:gd name="T19" fmla="*/ 28 h 47"/>
                    <a:gd name="T20" fmla="*/ 23 w 105"/>
                    <a:gd name="T21" fmla="*/ 33 h 47"/>
                    <a:gd name="T22" fmla="*/ 33 w 105"/>
                    <a:gd name="T23" fmla="*/ 42 h 47"/>
                    <a:gd name="T24" fmla="*/ 49 w 105"/>
                    <a:gd name="T25" fmla="*/ 46 h 47"/>
                    <a:gd name="T26" fmla="*/ 54 w 105"/>
                    <a:gd name="T27" fmla="*/ 38 h 47"/>
                    <a:gd name="T28" fmla="*/ 62 w 105"/>
                    <a:gd name="T29" fmla="*/ 35 h 47"/>
                    <a:gd name="T30" fmla="*/ 72 w 105"/>
                    <a:gd name="T31" fmla="*/ 34 h 47"/>
                    <a:gd name="T32" fmla="*/ 88 w 105"/>
                    <a:gd name="T33" fmla="*/ 28 h 47"/>
                    <a:gd name="T34" fmla="*/ 102 w 105"/>
                    <a:gd name="T35" fmla="*/ 18 h 47"/>
                    <a:gd name="T36" fmla="*/ 104 w 105"/>
                    <a:gd name="T37" fmla="*/ 11 h 47"/>
                    <a:gd name="T38" fmla="*/ 101 w 105"/>
                    <a:gd name="T39" fmla="*/ 4 h 47"/>
                    <a:gd name="T40" fmla="*/ 95 w 105"/>
                    <a:gd name="T41" fmla="*/ 0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05" h="47">
                      <a:moveTo>
                        <a:pt x="95" y="0"/>
                      </a:moveTo>
                      <a:lnTo>
                        <a:pt x="73" y="5"/>
                      </a:lnTo>
                      <a:lnTo>
                        <a:pt x="57" y="12"/>
                      </a:lnTo>
                      <a:lnTo>
                        <a:pt x="40" y="11"/>
                      </a:lnTo>
                      <a:lnTo>
                        <a:pt x="31" y="11"/>
                      </a:lnTo>
                      <a:lnTo>
                        <a:pt x="18" y="13"/>
                      </a:lnTo>
                      <a:lnTo>
                        <a:pt x="9" y="18"/>
                      </a:lnTo>
                      <a:lnTo>
                        <a:pt x="0" y="18"/>
                      </a:lnTo>
                      <a:lnTo>
                        <a:pt x="6" y="26"/>
                      </a:lnTo>
                      <a:lnTo>
                        <a:pt x="17" y="28"/>
                      </a:lnTo>
                      <a:lnTo>
                        <a:pt x="23" y="33"/>
                      </a:lnTo>
                      <a:lnTo>
                        <a:pt x="33" y="42"/>
                      </a:lnTo>
                      <a:lnTo>
                        <a:pt x="49" y="46"/>
                      </a:lnTo>
                      <a:lnTo>
                        <a:pt x="54" y="38"/>
                      </a:lnTo>
                      <a:lnTo>
                        <a:pt x="62" y="35"/>
                      </a:lnTo>
                      <a:lnTo>
                        <a:pt x="72" y="34"/>
                      </a:lnTo>
                      <a:lnTo>
                        <a:pt x="88" y="28"/>
                      </a:lnTo>
                      <a:lnTo>
                        <a:pt x="102" y="18"/>
                      </a:lnTo>
                      <a:lnTo>
                        <a:pt x="104" y="11"/>
                      </a:lnTo>
                      <a:lnTo>
                        <a:pt x="101" y="4"/>
                      </a:lnTo>
                      <a:lnTo>
                        <a:pt x="95" y="0"/>
                      </a:lnTo>
                    </a:path>
                  </a:pathLst>
                </a:custGeom>
                <a:solidFill>
                  <a:srgbClr val="FFC080"/>
                </a:solidFill>
                <a:ln w="12700" cap="rnd" cmpd="sng">
                  <a:solidFill>
                    <a:srgbClr val="402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32" name="Freeform 144">
                  <a:extLst>
                    <a:ext uri="{FF2B5EF4-FFF2-40B4-BE49-F238E27FC236}">
                      <a16:creationId xmlns:a16="http://schemas.microsoft.com/office/drawing/2014/main" id="{5B4A0326-F6F3-CD6D-AD9E-F602040437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43" y="2307"/>
                  <a:ext cx="3" cy="8"/>
                </a:xfrm>
                <a:custGeom>
                  <a:avLst/>
                  <a:gdLst>
                    <a:gd name="T0" fmla="*/ 2 w 3"/>
                    <a:gd name="T1" fmla="*/ 4 h 8"/>
                    <a:gd name="T2" fmla="*/ 2 w 3"/>
                    <a:gd name="T3" fmla="*/ 1 h 8"/>
                    <a:gd name="T4" fmla="*/ 2 w 3"/>
                    <a:gd name="T5" fmla="*/ 0 h 8"/>
                    <a:gd name="T6" fmla="*/ 0 w 3"/>
                    <a:gd name="T7" fmla="*/ 7 h 8"/>
                    <a:gd name="T8" fmla="*/ 2 w 3"/>
                    <a:gd name="T9" fmla="*/ 4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8">
                      <a:moveTo>
                        <a:pt x="2" y="4"/>
                      </a:move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0" y="7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  <p:sp>
            <p:nvSpPr>
              <p:cNvPr id="518" name="Freeform 146">
                <a:extLst>
                  <a:ext uri="{FF2B5EF4-FFF2-40B4-BE49-F238E27FC236}">
                    <a16:creationId xmlns:a16="http://schemas.microsoft.com/office/drawing/2014/main" id="{A9412498-65B2-009C-84AC-5ACE93EC49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0" y="2170"/>
                <a:ext cx="258" cy="348"/>
              </a:xfrm>
              <a:custGeom>
                <a:avLst/>
                <a:gdLst>
                  <a:gd name="T0" fmla="*/ 0 w 258"/>
                  <a:gd name="T1" fmla="*/ 0 h 348"/>
                  <a:gd name="T2" fmla="*/ 12 w 258"/>
                  <a:gd name="T3" fmla="*/ 31 h 348"/>
                  <a:gd name="T4" fmla="*/ 19 w 258"/>
                  <a:gd name="T5" fmla="*/ 67 h 348"/>
                  <a:gd name="T6" fmla="*/ 25 w 258"/>
                  <a:gd name="T7" fmla="*/ 98 h 348"/>
                  <a:gd name="T8" fmla="*/ 43 w 258"/>
                  <a:gd name="T9" fmla="*/ 263 h 348"/>
                  <a:gd name="T10" fmla="*/ 257 w 258"/>
                  <a:gd name="T11" fmla="*/ 347 h 348"/>
                  <a:gd name="T12" fmla="*/ 243 w 258"/>
                  <a:gd name="T13" fmla="*/ 309 h 348"/>
                  <a:gd name="T14" fmla="*/ 236 w 258"/>
                  <a:gd name="T15" fmla="*/ 282 h 348"/>
                  <a:gd name="T16" fmla="*/ 232 w 258"/>
                  <a:gd name="T17" fmla="*/ 246 h 348"/>
                  <a:gd name="T18" fmla="*/ 232 w 258"/>
                  <a:gd name="T19" fmla="*/ 205 h 348"/>
                  <a:gd name="T20" fmla="*/ 232 w 258"/>
                  <a:gd name="T21" fmla="*/ 171 h 348"/>
                  <a:gd name="T22" fmla="*/ 239 w 258"/>
                  <a:gd name="T23" fmla="*/ 130 h 348"/>
                  <a:gd name="T24" fmla="*/ 243 w 258"/>
                  <a:gd name="T25" fmla="*/ 78 h 348"/>
                  <a:gd name="T26" fmla="*/ 0 w 258"/>
                  <a:gd name="T27" fmla="*/ 0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58" h="348">
                    <a:moveTo>
                      <a:pt x="0" y="0"/>
                    </a:moveTo>
                    <a:lnTo>
                      <a:pt x="12" y="31"/>
                    </a:lnTo>
                    <a:lnTo>
                      <a:pt x="19" y="67"/>
                    </a:lnTo>
                    <a:lnTo>
                      <a:pt x="25" y="98"/>
                    </a:lnTo>
                    <a:lnTo>
                      <a:pt x="43" y="263"/>
                    </a:lnTo>
                    <a:lnTo>
                      <a:pt x="257" y="347"/>
                    </a:lnTo>
                    <a:lnTo>
                      <a:pt x="243" y="309"/>
                    </a:lnTo>
                    <a:lnTo>
                      <a:pt x="236" y="282"/>
                    </a:lnTo>
                    <a:lnTo>
                      <a:pt x="232" y="246"/>
                    </a:lnTo>
                    <a:lnTo>
                      <a:pt x="232" y="205"/>
                    </a:lnTo>
                    <a:lnTo>
                      <a:pt x="232" y="171"/>
                    </a:lnTo>
                    <a:lnTo>
                      <a:pt x="239" y="130"/>
                    </a:lnTo>
                    <a:lnTo>
                      <a:pt x="243" y="7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grpSp>
            <p:nvGrpSpPr>
              <p:cNvPr id="519" name="Group 158">
                <a:extLst>
                  <a:ext uri="{FF2B5EF4-FFF2-40B4-BE49-F238E27FC236}">
                    <a16:creationId xmlns:a16="http://schemas.microsoft.com/office/drawing/2014/main" id="{28155A9C-E26A-1599-8BAB-41E4A96BC1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5" y="2293"/>
                <a:ext cx="187" cy="131"/>
                <a:chOff x="755" y="2293"/>
                <a:chExt cx="187" cy="131"/>
              </a:xfrm>
            </p:grpSpPr>
            <p:sp>
              <p:nvSpPr>
                <p:cNvPr id="520" name="Freeform 147">
                  <a:extLst>
                    <a:ext uri="{FF2B5EF4-FFF2-40B4-BE49-F238E27FC236}">
                      <a16:creationId xmlns:a16="http://schemas.microsoft.com/office/drawing/2014/main" id="{37B04E80-B7E1-4EB6-ADA1-08E526259E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" y="2293"/>
                  <a:ext cx="187" cy="131"/>
                </a:xfrm>
                <a:custGeom>
                  <a:avLst/>
                  <a:gdLst>
                    <a:gd name="T0" fmla="*/ 50 w 187"/>
                    <a:gd name="T1" fmla="*/ 3 h 131"/>
                    <a:gd name="T2" fmla="*/ 38 w 187"/>
                    <a:gd name="T3" fmla="*/ 1 h 131"/>
                    <a:gd name="T4" fmla="*/ 28 w 187"/>
                    <a:gd name="T5" fmla="*/ 0 h 131"/>
                    <a:gd name="T6" fmla="*/ 18 w 187"/>
                    <a:gd name="T7" fmla="*/ 1 h 131"/>
                    <a:gd name="T8" fmla="*/ 9 w 187"/>
                    <a:gd name="T9" fmla="*/ 5 h 131"/>
                    <a:gd name="T10" fmla="*/ 3 w 187"/>
                    <a:gd name="T11" fmla="*/ 18 h 131"/>
                    <a:gd name="T12" fmla="*/ 0 w 187"/>
                    <a:gd name="T13" fmla="*/ 24 h 131"/>
                    <a:gd name="T14" fmla="*/ 0 w 187"/>
                    <a:gd name="T15" fmla="*/ 33 h 131"/>
                    <a:gd name="T16" fmla="*/ 0 w 187"/>
                    <a:gd name="T17" fmla="*/ 42 h 131"/>
                    <a:gd name="T18" fmla="*/ 0 w 187"/>
                    <a:gd name="T19" fmla="*/ 53 h 131"/>
                    <a:gd name="T20" fmla="*/ 2 w 187"/>
                    <a:gd name="T21" fmla="*/ 59 h 131"/>
                    <a:gd name="T22" fmla="*/ 8 w 187"/>
                    <a:gd name="T23" fmla="*/ 65 h 131"/>
                    <a:gd name="T24" fmla="*/ 25 w 187"/>
                    <a:gd name="T25" fmla="*/ 78 h 131"/>
                    <a:gd name="T26" fmla="*/ 30 w 187"/>
                    <a:gd name="T27" fmla="*/ 88 h 131"/>
                    <a:gd name="T28" fmla="*/ 32 w 187"/>
                    <a:gd name="T29" fmla="*/ 95 h 131"/>
                    <a:gd name="T30" fmla="*/ 38 w 187"/>
                    <a:gd name="T31" fmla="*/ 104 h 131"/>
                    <a:gd name="T32" fmla="*/ 40 w 187"/>
                    <a:gd name="T33" fmla="*/ 117 h 131"/>
                    <a:gd name="T34" fmla="*/ 46 w 187"/>
                    <a:gd name="T35" fmla="*/ 120 h 131"/>
                    <a:gd name="T36" fmla="*/ 68 w 187"/>
                    <a:gd name="T37" fmla="*/ 123 h 131"/>
                    <a:gd name="T38" fmla="*/ 77 w 187"/>
                    <a:gd name="T39" fmla="*/ 127 h 131"/>
                    <a:gd name="T40" fmla="*/ 87 w 187"/>
                    <a:gd name="T41" fmla="*/ 127 h 131"/>
                    <a:gd name="T42" fmla="*/ 103 w 187"/>
                    <a:gd name="T43" fmla="*/ 130 h 131"/>
                    <a:gd name="T44" fmla="*/ 112 w 187"/>
                    <a:gd name="T45" fmla="*/ 130 h 131"/>
                    <a:gd name="T46" fmla="*/ 120 w 187"/>
                    <a:gd name="T47" fmla="*/ 129 h 131"/>
                    <a:gd name="T48" fmla="*/ 132 w 187"/>
                    <a:gd name="T49" fmla="*/ 128 h 131"/>
                    <a:gd name="T50" fmla="*/ 139 w 187"/>
                    <a:gd name="T51" fmla="*/ 126 h 131"/>
                    <a:gd name="T52" fmla="*/ 145 w 187"/>
                    <a:gd name="T53" fmla="*/ 121 h 131"/>
                    <a:gd name="T54" fmla="*/ 146 w 187"/>
                    <a:gd name="T55" fmla="*/ 118 h 131"/>
                    <a:gd name="T56" fmla="*/ 154 w 187"/>
                    <a:gd name="T57" fmla="*/ 116 h 131"/>
                    <a:gd name="T58" fmla="*/ 161 w 187"/>
                    <a:gd name="T59" fmla="*/ 114 h 131"/>
                    <a:gd name="T60" fmla="*/ 166 w 187"/>
                    <a:gd name="T61" fmla="*/ 110 h 131"/>
                    <a:gd name="T62" fmla="*/ 171 w 187"/>
                    <a:gd name="T63" fmla="*/ 103 h 131"/>
                    <a:gd name="T64" fmla="*/ 178 w 187"/>
                    <a:gd name="T65" fmla="*/ 101 h 131"/>
                    <a:gd name="T66" fmla="*/ 184 w 187"/>
                    <a:gd name="T67" fmla="*/ 98 h 131"/>
                    <a:gd name="T68" fmla="*/ 186 w 187"/>
                    <a:gd name="T69" fmla="*/ 93 h 131"/>
                    <a:gd name="T70" fmla="*/ 186 w 187"/>
                    <a:gd name="T71" fmla="*/ 89 h 131"/>
                    <a:gd name="T72" fmla="*/ 184 w 187"/>
                    <a:gd name="T73" fmla="*/ 84 h 131"/>
                    <a:gd name="T74" fmla="*/ 178 w 187"/>
                    <a:gd name="T75" fmla="*/ 81 h 131"/>
                    <a:gd name="T76" fmla="*/ 91 w 187"/>
                    <a:gd name="T77" fmla="*/ 67 h 131"/>
                    <a:gd name="T78" fmla="*/ 120 w 187"/>
                    <a:gd name="T79" fmla="*/ 65 h 131"/>
                    <a:gd name="T80" fmla="*/ 130 w 187"/>
                    <a:gd name="T81" fmla="*/ 66 h 131"/>
                    <a:gd name="T82" fmla="*/ 142 w 187"/>
                    <a:gd name="T83" fmla="*/ 66 h 131"/>
                    <a:gd name="T84" fmla="*/ 154 w 187"/>
                    <a:gd name="T85" fmla="*/ 68 h 131"/>
                    <a:gd name="T86" fmla="*/ 168 w 187"/>
                    <a:gd name="T87" fmla="*/ 67 h 131"/>
                    <a:gd name="T88" fmla="*/ 177 w 187"/>
                    <a:gd name="T89" fmla="*/ 66 h 131"/>
                    <a:gd name="T90" fmla="*/ 181 w 187"/>
                    <a:gd name="T91" fmla="*/ 62 h 131"/>
                    <a:gd name="T92" fmla="*/ 183 w 187"/>
                    <a:gd name="T93" fmla="*/ 57 h 131"/>
                    <a:gd name="T94" fmla="*/ 183 w 187"/>
                    <a:gd name="T95" fmla="*/ 53 h 131"/>
                    <a:gd name="T96" fmla="*/ 177 w 187"/>
                    <a:gd name="T97" fmla="*/ 48 h 131"/>
                    <a:gd name="T98" fmla="*/ 156 w 187"/>
                    <a:gd name="T99" fmla="*/ 45 h 131"/>
                    <a:gd name="T100" fmla="*/ 143 w 187"/>
                    <a:gd name="T101" fmla="*/ 44 h 131"/>
                    <a:gd name="T102" fmla="*/ 123 w 187"/>
                    <a:gd name="T103" fmla="*/ 41 h 131"/>
                    <a:gd name="T104" fmla="*/ 103 w 187"/>
                    <a:gd name="T105" fmla="*/ 40 h 131"/>
                    <a:gd name="T106" fmla="*/ 80 w 187"/>
                    <a:gd name="T107" fmla="*/ 35 h 131"/>
                    <a:gd name="T108" fmla="*/ 63 w 187"/>
                    <a:gd name="T109" fmla="*/ 31 h 131"/>
                    <a:gd name="T110" fmla="*/ 58 w 187"/>
                    <a:gd name="T111" fmla="*/ 22 h 131"/>
                    <a:gd name="T112" fmla="*/ 52 w 187"/>
                    <a:gd name="T113" fmla="*/ 16 h 131"/>
                    <a:gd name="T114" fmla="*/ 54 w 187"/>
                    <a:gd name="T115" fmla="*/ 10 h 131"/>
                    <a:gd name="T116" fmla="*/ 66 w 187"/>
                    <a:gd name="T117" fmla="*/ 0 h 131"/>
                    <a:gd name="T118" fmla="*/ 57 w 187"/>
                    <a:gd name="T119" fmla="*/ 2 h 131"/>
                    <a:gd name="T120" fmla="*/ 50 w 187"/>
                    <a:gd name="T121" fmla="*/ 3 h 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87" h="131">
                      <a:moveTo>
                        <a:pt x="50" y="3"/>
                      </a:moveTo>
                      <a:lnTo>
                        <a:pt x="38" y="1"/>
                      </a:lnTo>
                      <a:lnTo>
                        <a:pt x="28" y="0"/>
                      </a:lnTo>
                      <a:lnTo>
                        <a:pt x="18" y="1"/>
                      </a:lnTo>
                      <a:lnTo>
                        <a:pt x="9" y="5"/>
                      </a:lnTo>
                      <a:lnTo>
                        <a:pt x="3" y="18"/>
                      </a:lnTo>
                      <a:lnTo>
                        <a:pt x="0" y="24"/>
                      </a:lnTo>
                      <a:lnTo>
                        <a:pt x="0" y="33"/>
                      </a:lnTo>
                      <a:lnTo>
                        <a:pt x="0" y="42"/>
                      </a:lnTo>
                      <a:lnTo>
                        <a:pt x="0" y="53"/>
                      </a:lnTo>
                      <a:lnTo>
                        <a:pt x="2" y="59"/>
                      </a:lnTo>
                      <a:lnTo>
                        <a:pt x="8" y="65"/>
                      </a:lnTo>
                      <a:lnTo>
                        <a:pt x="25" y="78"/>
                      </a:lnTo>
                      <a:lnTo>
                        <a:pt x="30" y="88"/>
                      </a:lnTo>
                      <a:lnTo>
                        <a:pt x="32" y="95"/>
                      </a:lnTo>
                      <a:lnTo>
                        <a:pt x="38" y="104"/>
                      </a:lnTo>
                      <a:lnTo>
                        <a:pt x="40" y="117"/>
                      </a:lnTo>
                      <a:lnTo>
                        <a:pt x="46" y="120"/>
                      </a:lnTo>
                      <a:lnTo>
                        <a:pt x="68" y="123"/>
                      </a:lnTo>
                      <a:lnTo>
                        <a:pt x="77" y="127"/>
                      </a:lnTo>
                      <a:lnTo>
                        <a:pt x="87" y="127"/>
                      </a:lnTo>
                      <a:lnTo>
                        <a:pt x="103" y="130"/>
                      </a:lnTo>
                      <a:lnTo>
                        <a:pt x="112" y="130"/>
                      </a:lnTo>
                      <a:lnTo>
                        <a:pt x="120" y="129"/>
                      </a:lnTo>
                      <a:lnTo>
                        <a:pt x="132" y="128"/>
                      </a:lnTo>
                      <a:lnTo>
                        <a:pt x="139" y="126"/>
                      </a:lnTo>
                      <a:lnTo>
                        <a:pt x="145" y="121"/>
                      </a:lnTo>
                      <a:lnTo>
                        <a:pt x="146" y="118"/>
                      </a:lnTo>
                      <a:lnTo>
                        <a:pt x="154" y="116"/>
                      </a:lnTo>
                      <a:lnTo>
                        <a:pt x="161" y="114"/>
                      </a:lnTo>
                      <a:lnTo>
                        <a:pt x="166" y="110"/>
                      </a:lnTo>
                      <a:lnTo>
                        <a:pt x="171" y="103"/>
                      </a:lnTo>
                      <a:lnTo>
                        <a:pt x="178" y="101"/>
                      </a:lnTo>
                      <a:lnTo>
                        <a:pt x="184" y="98"/>
                      </a:lnTo>
                      <a:lnTo>
                        <a:pt x="186" y="93"/>
                      </a:lnTo>
                      <a:lnTo>
                        <a:pt x="186" y="89"/>
                      </a:lnTo>
                      <a:lnTo>
                        <a:pt x="184" y="84"/>
                      </a:lnTo>
                      <a:lnTo>
                        <a:pt x="178" y="81"/>
                      </a:lnTo>
                      <a:lnTo>
                        <a:pt x="91" y="67"/>
                      </a:lnTo>
                      <a:lnTo>
                        <a:pt x="120" y="65"/>
                      </a:lnTo>
                      <a:lnTo>
                        <a:pt x="130" y="66"/>
                      </a:lnTo>
                      <a:lnTo>
                        <a:pt x="142" y="66"/>
                      </a:lnTo>
                      <a:lnTo>
                        <a:pt x="154" y="68"/>
                      </a:lnTo>
                      <a:lnTo>
                        <a:pt x="168" y="67"/>
                      </a:lnTo>
                      <a:lnTo>
                        <a:pt x="177" y="66"/>
                      </a:lnTo>
                      <a:lnTo>
                        <a:pt x="181" y="62"/>
                      </a:lnTo>
                      <a:lnTo>
                        <a:pt x="183" y="57"/>
                      </a:lnTo>
                      <a:lnTo>
                        <a:pt x="183" y="53"/>
                      </a:lnTo>
                      <a:lnTo>
                        <a:pt x="177" y="48"/>
                      </a:lnTo>
                      <a:lnTo>
                        <a:pt x="156" y="45"/>
                      </a:lnTo>
                      <a:lnTo>
                        <a:pt x="143" y="44"/>
                      </a:lnTo>
                      <a:lnTo>
                        <a:pt x="123" y="41"/>
                      </a:lnTo>
                      <a:lnTo>
                        <a:pt x="103" y="40"/>
                      </a:lnTo>
                      <a:lnTo>
                        <a:pt x="80" y="35"/>
                      </a:lnTo>
                      <a:lnTo>
                        <a:pt x="63" y="31"/>
                      </a:lnTo>
                      <a:lnTo>
                        <a:pt x="58" y="22"/>
                      </a:lnTo>
                      <a:lnTo>
                        <a:pt x="52" y="16"/>
                      </a:lnTo>
                      <a:lnTo>
                        <a:pt x="54" y="10"/>
                      </a:lnTo>
                      <a:lnTo>
                        <a:pt x="66" y="0"/>
                      </a:lnTo>
                      <a:lnTo>
                        <a:pt x="57" y="2"/>
                      </a:lnTo>
                      <a:lnTo>
                        <a:pt x="50" y="3"/>
                      </a:lnTo>
                    </a:path>
                  </a:pathLst>
                </a:custGeom>
                <a:solidFill>
                  <a:srgbClr val="FFC080"/>
                </a:solidFill>
                <a:ln w="12700" cap="rnd" cmpd="sng">
                  <a:solidFill>
                    <a:srgbClr val="402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1" name="Freeform 148">
                  <a:extLst>
                    <a:ext uri="{FF2B5EF4-FFF2-40B4-BE49-F238E27FC236}">
                      <a16:creationId xmlns:a16="http://schemas.microsoft.com/office/drawing/2014/main" id="{98FA7FC4-771D-BB5B-D6FB-CA7FB5E218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13" y="2343"/>
                  <a:ext cx="5" cy="9"/>
                </a:xfrm>
                <a:custGeom>
                  <a:avLst/>
                  <a:gdLst>
                    <a:gd name="T0" fmla="*/ 4 w 5"/>
                    <a:gd name="T1" fmla="*/ 0 h 9"/>
                    <a:gd name="T2" fmla="*/ 2 w 5"/>
                    <a:gd name="T3" fmla="*/ 2 h 9"/>
                    <a:gd name="T4" fmla="*/ 2 w 5"/>
                    <a:gd name="T5" fmla="*/ 5 h 9"/>
                    <a:gd name="T6" fmla="*/ 3 w 5"/>
                    <a:gd name="T7" fmla="*/ 8 h 9"/>
                    <a:gd name="T8" fmla="*/ 0 w 5"/>
                    <a:gd name="T9" fmla="*/ 6 h 9"/>
                    <a:gd name="T10" fmla="*/ 1 w 5"/>
                    <a:gd name="T11" fmla="*/ 1 h 9"/>
                    <a:gd name="T12" fmla="*/ 4 w 5"/>
                    <a:gd name="T13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9">
                      <a:moveTo>
                        <a:pt x="4" y="0"/>
                      </a:moveTo>
                      <a:lnTo>
                        <a:pt x="2" y="2"/>
                      </a:lnTo>
                      <a:lnTo>
                        <a:pt x="2" y="5"/>
                      </a:lnTo>
                      <a:lnTo>
                        <a:pt x="3" y="8"/>
                      </a:lnTo>
                      <a:lnTo>
                        <a:pt x="0" y="6"/>
                      </a:lnTo>
                      <a:lnTo>
                        <a:pt x="1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2" name="Freeform 149">
                  <a:extLst>
                    <a:ext uri="{FF2B5EF4-FFF2-40B4-BE49-F238E27FC236}">
                      <a16:creationId xmlns:a16="http://schemas.microsoft.com/office/drawing/2014/main" id="{995BB0FF-A91D-B42B-6366-B1E73FA1F1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20" y="2379"/>
                  <a:ext cx="1" cy="9"/>
                </a:xfrm>
                <a:custGeom>
                  <a:avLst/>
                  <a:gdLst>
                    <a:gd name="T0" fmla="*/ 0 w 1"/>
                    <a:gd name="T1" fmla="*/ 0 h 9"/>
                    <a:gd name="T2" fmla="*/ 0 w 1"/>
                    <a:gd name="T3" fmla="*/ 2 h 9"/>
                    <a:gd name="T4" fmla="*/ 0 w 1"/>
                    <a:gd name="T5" fmla="*/ 8 h 9"/>
                    <a:gd name="T6" fmla="*/ 0 w 1"/>
                    <a:gd name="T7" fmla="*/ 4 h 9"/>
                    <a:gd name="T8" fmla="*/ 0 w 1"/>
                    <a:gd name="T9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9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3" name="Freeform 150">
                  <a:extLst>
                    <a:ext uri="{FF2B5EF4-FFF2-40B4-BE49-F238E27FC236}">
                      <a16:creationId xmlns:a16="http://schemas.microsoft.com/office/drawing/2014/main" id="{FB5E0D75-F00D-CBA6-DFBB-72CC7F2957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02" y="2399"/>
                  <a:ext cx="3" cy="2"/>
                </a:xfrm>
                <a:custGeom>
                  <a:avLst/>
                  <a:gdLst>
                    <a:gd name="T0" fmla="*/ 0 w 3"/>
                    <a:gd name="T1" fmla="*/ 0 h 2"/>
                    <a:gd name="T2" fmla="*/ 2 w 3"/>
                    <a:gd name="T3" fmla="*/ 1 h 2"/>
                    <a:gd name="T4" fmla="*/ 1 w 3"/>
                    <a:gd name="T5" fmla="*/ 1 h 2"/>
                    <a:gd name="T6" fmla="*/ 0 w 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1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4" name="Freeform 151">
                  <a:extLst>
                    <a:ext uri="{FF2B5EF4-FFF2-40B4-BE49-F238E27FC236}">
                      <a16:creationId xmlns:a16="http://schemas.microsoft.com/office/drawing/2014/main" id="{A1AECF68-7E4B-A1EB-75AF-676C14B88E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21" y="2405"/>
                  <a:ext cx="49" cy="1"/>
                </a:xfrm>
                <a:custGeom>
                  <a:avLst/>
                  <a:gdLst>
                    <a:gd name="T0" fmla="*/ 48 w 49"/>
                    <a:gd name="T1" fmla="*/ 0 h 1"/>
                    <a:gd name="T2" fmla="*/ 35 w 49"/>
                    <a:gd name="T3" fmla="*/ 0 h 1"/>
                    <a:gd name="T4" fmla="*/ 16 w 49"/>
                    <a:gd name="T5" fmla="*/ 0 h 1"/>
                    <a:gd name="T6" fmla="*/ 0 w 49"/>
                    <a:gd name="T7" fmla="*/ 0 h 1"/>
                    <a:gd name="T8" fmla="*/ 19 w 49"/>
                    <a:gd name="T9" fmla="*/ 0 h 1"/>
                    <a:gd name="T10" fmla="*/ 35 w 49"/>
                    <a:gd name="T11" fmla="*/ 0 h 1"/>
                    <a:gd name="T12" fmla="*/ 48 w 49"/>
                    <a:gd name="T1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1">
                      <a:moveTo>
                        <a:pt x="48" y="0"/>
                      </a:moveTo>
                      <a:lnTo>
                        <a:pt x="35" y="0"/>
                      </a:lnTo>
                      <a:lnTo>
                        <a:pt x="16" y="0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35" y="0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5" name="Freeform 152">
                  <a:extLst>
                    <a:ext uri="{FF2B5EF4-FFF2-40B4-BE49-F238E27FC236}">
                      <a16:creationId xmlns:a16="http://schemas.microsoft.com/office/drawing/2014/main" id="{D45E7ADB-B157-C8DE-C0F3-FF30291957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15" y="2382"/>
                  <a:ext cx="106" cy="12"/>
                </a:xfrm>
                <a:custGeom>
                  <a:avLst/>
                  <a:gdLst>
                    <a:gd name="T0" fmla="*/ 103 w 106"/>
                    <a:gd name="T1" fmla="*/ 11 h 12"/>
                    <a:gd name="T2" fmla="*/ 105 w 106"/>
                    <a:gd name="T3" fmla="*/ 8 h 12"/>
                    <a:gd name="T4" fmla="*/ 91 w 106"/>
                    <a:gd name="T5" fmla="*/ 8 h 12"/>
                    <a:gd name="T6" fmla="*/ 77 w 106"/>
                    <a:gd name="T7" fmla="*/ 6 h 12"/>
                    <a:gd name="T8" fmla="*/ 59 w 106"/>
                    <a:gd name="T9" fmla="*/ 6 h 12"/>
                    <a:gd name="T10" fmla="*/ 44 w 106"/>
                    <a:gd name="T11" fmla="*/ 4 h 12"/>
                    <a:gd name="T12" fmla="*/ 23 w 106"/>
                    <a:gd name="T13" fmla="*/ 3 h 12"/>
                    <a:gd name="T14" fmla="*/ 9 w 106"/>
                    <a:gd name="T15" fmla="*/ 0 h 12"/>
                    <a:gd name="T16" fmla="*/ 0 w 106"/>
                    <a:gd name="T17" fmla="*/ 4 h 12"/>
                    <a:gd name="T18" fmla="*/ 15 w 106"/>
                    <a:gd name="T19" fmla="*/ 4 h 12"/>
                    <a:gd name="T20" fmla="*/ 29 w 106"/>
                    <a:gd name="T21" fmla="*/ 3 h 12"/>
                    <a:gd name="T22" fmla="*/ 46 w 106"/>
                    <a:gd name="T23" fmla="*/ 5 h 12"/>
                    <a:gd name="T24" fmla="*/ 54 w 106"/>
                    <a:gd name="T25" fmla="*/ 6 h 12"/>
                    <a:gd name="T26" fmla="*/ 63 w 106"/>
                    <a:gd name="T27" fmla="*/ 8 h 12"/>
                    <a:gd name="T28" fmla="*/ 71 w 106"/>
                    <a:gd name="T29" fmla="*/ 8 h 12"/>
                    <a:gd name="T30" fmla="*/ 77 w 106"/>
                    <a:gd name="T31" fmla="*/ 8 h 12"/>
                    <a:gd name="T32" fmla="*/ 86 w 106"/>
                    <a:gd name="T33" fmla="*/ 8 h 12"/>
                    <a:gd name="T34" fmla="*/ 103 w 106"/>
                    <a:gd name="T3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06" h="12">
                      <a:moveTo>
                        <a:pt x="103" y="11"/>
                      </a:moveTo>
                      <a:lnTo>
                        <a:pt x="105" y="8"/>
                      </a:lnTo>
                      <a:lnTo>
                        <a:pt x="91" y="8"/>
                      </a:lnTo>
                      <a:lnTo>
                        <a:pt x="77" y="6"/>
                      </a:lnTo>
                      <a:lnTo>
                        <a:pt x="59" y="6"/>
                      </a:lnTo>
                      <a:lnTo>
                        <a:pt x="44" y="4"/>
                      </a:lnTo>
                      <a:lnTo>
                        <a:pt x="23" y="3"/>
                      </a:lnTo>
                      <a:lnTo>
                        <a:pt x="9" y="0"/>
                      </a:lnTo>
                      <a:lnTo>
                        <a:pt x="0" y="4"/>
                      </a:lnTo>
                      <a:lnTo>
                        <a:pt x="15" y="4"/>
                      </a:lnTo>
                      <a:lnTo>
                        <a:pt x="29" y="3"/>
                      </a:lnTo>
                      <a:lnTo>
                        <a:pt x="46" y="5"/>
                      </a:lnTo>
                      <a:lnTo>
                        <a:pt x="54" y="6"/>
                      </a:lnTo>
                      <a:lnTo>
                        <a:pt x="63" y="8"/>
                      </a:lnTo>
                      <a:lnTo>
                        <a:pt x="71" y="8"/>
                      </a:lnTo>
                      <a:lnTo>
                        <a:pt x="77" y="8"/>
                      </a:lnTo>
                      <a:lnTo>
                        <a:pt x="86" y="8"/>
                      </a:lnTo>
                      <a:lnTo>
                        <a:pt x="103" y="1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6" name="Freeform 153">
                  <a:extLst>
                    <a:ext uri="{FF2B5EF4-FFF2-40B4-BE49-F238E27FC236}">
                      <a16:creationId xmlns:a16="http://schemas.microsoft.com/office/drawing/2014/main" id="{22207259-F4A5-3BCD-7824-0BE6E1488F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6" y="2346"/>
                  <a:ext cx="13" cy="2"/>
                </a:xfrm>
                <a:custGeom>
                  <a:avLst/>
                  <a:gdLst>
                    <a:gd name="T0" fmla="*/ 0 w 13"/>
                    <a:gd name="T1" fmla="*/ 1 h 2"/>
                    <a:gd name="T2" fmla="*/ 5 w 13"/>
                    <a:gd name="T3" fmla="*/ 0 h 2"/>
                    <a:gd name="T4" fmla="*/ 12 w 13"/>
                    <a:gd name="T5" fmla="*/ 0 h 2"/>
                    <a:gd name="T6" fmla="*/ 6 w 13"/>
                    <a:gd name="T7" fmla="*/ 1 h 2"/>
                    <a:gd name="T8" fmla="*/ 0 w 13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2">
                      <a:moveTo>
                        <a:pt x="0" y="1"/>
                      </a:moveTo>
                      <a:lnTo>
                        <a:pt x="5" y="0"/>
                      </a:lnTo>
                      <a:lnTo>
                        <a:pt x="12" y="0"/>
                      </a:lnTo>
                      <a:lnTo>
                        <a:pt x="6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7" name="Freeform 154">
                  <a:extLst>
                    <a:ext uri="{FF2B5EF4-FFF2-40B4-BE49-F238E27FC236}">
                      <a16:creationId xmlns:a16="http://schemas.microsoft.com/office/drawing/2014/main" id="{E4ACF9DC-6844-A8B8-9DF5-03A0500B84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6" y="2319"/>
                  <a:ext cx="7" cy="10"/>
                </a:xfrm>
                <a:custGeom>
                  <a:avLst/>
                  <a:gdLst>
                    <a:gd name="T0" fmla="*/ 0 w 7"/>
                    <a:gd name="T1" fmla="*/ 0 h 10"/>
                    <a:gd name="T2" fmla="*/ 4 w 7"/>
                    <a:gd name="T3" fmla="*/ 4 h 10"/>
                    <a:gd name="T4" fmla="*/ 6 w 7"/>
                    <a:gd name="T5" fmla="*/ 9 h 10"/>
                    <a:gd name="T6" fmla="*/ 0 w 7"/>
                    <a:gd name="T7" fmla="*/ 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10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6" y="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8" name="Freeform 155">
                  <a:extLst>
                    <a:ext uri="{FF2B5EF4-FFF2-40B4-BE49-F238E27FC236}">
                      <a16:creationId xmlns:a16="http://schemas.microsoft.com/office/drawing/2014/main" id="{E91778C6-89AE-AC0A-F7B3-C233A52689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7" y="2339"/>
                  <a:ext cx="5" cy="62"/>
                </a:xfrm>
                <a:custGeom>
                  <a:avLst/>
                  <a:gdLst>
                    <a:gd name="T0" fmla="*/ 3 w 5"/>
                    <a:gd name="T1" fmla="*/ 61 h 62"/>
                    <a:gd name="T2" fmla="*/ 3 w 5"/>
                    <a:gd name="T3" fmla="*/ 53 h 62"/>
                    <a:gd name="T4" fmla="*/ 0 w 5"/>
                    <a:gd name="T5" fmla="*/ 38 h 62"/>
                    <a:gd name="T6" fmla="*/ 1 w 5"/>
                    <a:gd name="T7" fmla="*/ 29 h 62"/>
                    <a:gd name="T8" fmla="*/ 2 w 5"/>
                    <a:gd name="T9" fmla="*/ 22 h 62"/>
                    <a:gd name="T10" fmla="*/ 0 w 5"/>
                    <a:gd name="T11" fmla="*/ 12 h 62"/>
                    <a:gd name="T12" fmla="*/ 2 w 5"/>
                    <a:gd name="T13" fmla="*/ 0 h 62"/>
                    <a:gd name="T14" fmla="*/ 2 w 5"/>
                    <a:gd name="T15" fmla="*/ 7 h 62"/>
                    <a:gd name="T16" fmla="*/ 2 w 5"/>
                    <a:gd name="T17" fmla="*/ 14 h 62"/>
                    <a:gd name="T18" fmla="*/ 3 w 5"/>
                    <a:gd name="T19" fmla="*/ 21 h 62"/>
                    <a:gd name="T20" fmla="*/ 2 w 5"/>
                    <a:gd name="T21" fmla="*/ 25 h 62"/>
                    <a:gd name="T22" fmla="*/ 2 w 5"/>
                    <a:gd name="T23" fmla="*/ 34 h 62"/>
                    <a:gd name="T24" fmla="*/ 2 w 5"/>
                    <a:gd name="T25" fmla="*/ 42 h 62"/>
                    <a:gd name="T26" fmla="*/ 4 w 5"/>
                    <a:gd name="T27" fmla="*/ 46 h 62"/>
                    <a:gd name="T28" fmla="*/ 3 w 5"/>
                    <a:gd name="T29" fmla="*/ 61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5" h="62">
                      <a:moveTo>
                        <a:pt x="3" y="61"/>
                      </a:moveTo>
                      <a:lnTo>
                        <a:pt x="3" y="53"/>
                      </a:lnTo>
                      <a:lnTo>
                        <a:pt x="0" y="38"/>
                      </a:lnTo>
                      <a:lnTo>
                        <a:pt x="1" y="29"/>
                      </a:lnTo>
                      <a:lnTo>
                        <a:pt x="2" y="22"/>
                      </a:lnTo>
                      <a:lnTo>
                        <a:pt x="0" y="12"/>
                      </a:lnTo>
                      <a:lnTo>
                        <a:pt x="2" y="0"/>
                      </a:lnTo>
                      <a:lnTo>
                        <a:pt x="2" y="7"/>
                      </a:lnTo>
                      <a:lnTo>
                        <a:pt x="2" y="14"/>
                      </a:lnTo>
                      <a:lnTo>
                        <a:pt x="3" y="21"/>
                      </a:lnTo>
                      <a:lnTo>
                        <a:pt x="2" y="25"/>
                      </a:lnTo>
                      <a:lnTo>
                        <a:pt x="2" y="34"/>
                      </a:lnTo>
                      <a:lnTo>
                        <a:pt x="2" y="42"/>
                      </a:lnTo>
                      <a:lnTo>
                        <a:pt x="4" y="46"/>
                      </a:lnTo>
                      <a:lnTo>
                        <a:pt x="3" y="6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29" name="Freeform 156">
                  <a:extLst>
                    <a:ext uri="{FF2B5EF4-FFF2-40B4-BE49-F238E27FC236}">
                      <a16:creationId xmlns:a16="http://schemas.microsoft.com/office/drawing/2014/main" id="{2D017A84-722E-3C0D-3326-FA34DA597A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80" y="2407"/>
                  <a:ext cx="19" cy="2"/>
                </a:xfrm>
                <a:custGeom>
                  <a:avLst/>
                  <a:gdLst>
                    <a:gd name="T0" fmla="*/ 18 w 19"/>
                    <a:gd name="T1" fmla="*/ 1 h 2"/>
                    <a:gd name="T2" fmla="*/ 15 w 19"/>
                    <a:gd name="T3" fmla="*/ 0 h 2"/>
                    <a:gd name="T4" fmla="*/ 9 w 19"/>
                    <a:gd name="T5" fmla="*/ 0 h 2"/>
                    <a:gd name="T6" fmla="*/ 0 w 19"/>
                    <a:gd name="T7" fmla="*/ 1 h 2"/>
                    <a:gd name="T8" fmla="*/ 8 w 19"/>
                    <a:gd name="T9" fmla="*/ 1 h 2"/>
                    <a:gd name="T10" fmla="*/ 18 w 19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9" h="2">
                      <a:moveTo>
                        <a:pt x="18" y="1"/>
                      </a:moveTo>
                      <a:lnTo>
                        <a:pt x="15" y="0"/>
                      </a:lnTo>
                      <a:lnTo>
                        <a:pt x="9" y="0"/>
                      </a:lnTo>
                      <a:lnTo>
                        <a:pt x="0" y="1"/>
                      </a:lnTo>
                      <a:lnTo>
                        <a:pt x="8" y="1"/>
                      </a:lnTo>
                      <a:lnTo>
                        <a:pt x="18" y="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530" name="Freeform 157">
                  <a:extLst>
                    <a:ext uri="{FF2B5EF4-FFF2-40B4-BE49-F238E27FC236}">
                      <a16:creationId xmlns:a16="http://schemas.microsoft.com/office/drawing/2014/main" id="{CD99A28E-C210-C6FD-776A-764A409A69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84" y="2413"/>
                  <a:ext cx="3" cy="2"/>
                </a:xfrm>
                <a:custGeom>
                  <a:avLst/>
                  <a:gdLst>
                    <a:gd name="T0" fmla="*/ 0 w 3"/>
                    <a:gd name="T1" fmla="*/ 0 h 2"/>
                    <a:gd name="T2" fmla="*/ 2 w 3"/>
                    <a:gd name="T3" fmla="*/ 1 h 2"/>
                    <a:gd name="T4" fmla="*/ 1 w 3"/>
                    <a:gd name="T5" fmla="*/ 1 h 2"/>
                    <a:gd name="T6" fmla="*/ 0 w 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1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45" name="Group 214">
              <a:extLst>
                <a:ext uri="{FF2B5EF4-FFF2-40B4-BE49-F238E27FC236}">
                  <a16:creationId xmlns:a16="http://schemas.microsoft.com/office/drawing/2014/main" id="{FD8EDDCC-9B0D-CCBB-F429-1233FBFC61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59" y="1899"/>
              <a:ext cx="738" cy="737"/>
              <a:chOff x="1459" y="1899"/>
              <a:chExt cx="738" cy="737"/>
            </a:xfrm>
          </p:grpSpPr>
          <p:grpSp>
            <p:nvGrpSpPr>
              <p:cNvPr id="463" name="Group 183">
                <a:extLst>
                  <a:ext uri="{FF2B5EF4-FFF2-40B4-BE49-F238E27FC236}">
                    <a16:creationId xmlns:a16="http://schemas.microsoft.com/office/drawing/2014/main" id="{C8956232-818B-62DA-909F-E6207351FC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9" y="2125"/>
                <a:ext cx="738" cy="511"/>
                <a:chOff x="1459" y="2125"/>
                <a:chExt cx="738" cy="511"/>
              </a:xfrm>
            </p:grpSpPr>
            <p:grpSp>
              <p:nvGrpSpPr>
                <p:cNvPr id="494" name="Group 167">
                  <a:extLst>
                    <a:ext uri="{FF2B5EF4-FFF2-40B4-BE49-F238E27FC236}">
                      <a16:creationId xmlns:a16="http://schemas.microsoft.com/office/drawing/2014/main" id="{C50E9696-8C71-E875-2799-5FAB89D86CD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75" y="2148"/>
                  <a:ext cx="276" cy="478"/>
                  <a:chOff x="1675" y="2148"/>
                  <a:chExt cx="276" cy="478"/>
                </a:xfrm>
              </p:grpSpPr>
              <p:sp>
                <p:nvSpPr>
                  <p:cNvPr id="510" name="Freeform 160">
                    <a:extLst>
                      <a:ext uri="{FF2B5EF4-FFF2-40B4-BE49-F238E27FC236}">
                        <a16:creationId xmlns:a16="http://schemas.microsoft.com/office/drawing/2014/main" id="{0BEFE0D5-5C64-F994-BEE3-5B515DF031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75" y="2148"/>
                    <a:ext cx="276" cy="478"/>
                  </a:xfrm>
                  <a:custGeom>
                    <a:avLst/>
                    <a:gdLst>
                      <a:gd name="T0" fmla="*/ 86 w 276"/>
                      <a:gd name="T1" fmla="*/ 0 h 478"/>
                      <a:gd name="T2" fmla="*/ 162 w 276"/>
                      <a:gd name="T3" fmla="*/ 63 h 478"/>
                      <a:gd name="T4" fmla="*/ 224 w 276"/>
                      <a:gd name="T5" fmla="*/ 10 h 478"/>
                      <a:gd name="T6" fmla="*/ 240 w 276"/>
                      <a:gd name="T7" fmla="*/ 240 h 478"/>
                      <a:gd name="T8" fmla="*/ 257 w 276"/>
                      <a:gd name="T9" fmla="*/ 373 h 478"/>
                      <a:gd name="T10" fmla="*/ 275 w 276"/>
                      <a:gd name="T11" fmla="*/ 477 h 478"/>
                      <a:gd name="T12" fmla="*/ 0 w 276"/>
                      <a:gd name="T13" fmla="*/ 477 h 478"/>
                      <a:gd name="T14" fmla="*/ 39 w 276"/>
                      <a:gd name="T15" fmla="*/ 347 h 478"/>
                      <a:gd name="T16" fmla="*/ 64 w 276"/>
                      <a:gd name="T17" fmla="*/ 185 h 478"/>
                      <a:gd name="T18" fmla="*/ 86 w 276"/>
                      <a:gd name="T19" fmla="*/ 0 h 4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76" h="478">
                        <a:moveTo>
                          <a:pt x="86" y="0"/>
                        </a:moveTo>
                        <a:lnTo>
                          <a:pt x="162" y="63"/>
                        </a:lnTo>
                        <a:lnTo>
                          <a:pt x="224" y="10"/>
                        </a:lnTo>
                        <a:lnTo>
                          <a:pt x="240" y="240"/>
                        </a:lnTo>
                        <a:lnTo>
                          <a:pt x="257" y="373"/>
                        </a:lnTo>
                        <a:lnTo>
                          <a:pt x="275" y="477"/>
                        </a:lnTo>
                        <a:lnTo>
                          <a:pt x="0" y="477"/>
                        </a:lnTo>
                        <a:lnTo>
                          <a:pt x="39" y="347"/>
                        </a:lnTo>
                        <a:lnTo>
                          <a:pt x="64" y="185"/>
                        </a:lnTo>
                        <a:lnTo>
                          <a:pt x="86" y="0"/>
                        </a:lnTo>
                      </a:path>
                    </a:pathLst>
                  </a:custGeom>
                  <a:solidFill>
                    <a:srgbClr val="DFDFD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11" name="Freeform 161">
                    <a:extLst>
                      <a:ext uri="{FF2B5EF4-FFF2-40B4-BE49-F238E27FC236}">
                        <a16:creationId xmlns:a16="http://schemas.microsoft.com/office/drawing/2014/main" id="{E4DD1FB3-BBA8-3D1C-23EB-8CBED152B4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49" y="2184"/>
                    <a:ext cx="64" cy="84"/>
                  </a:xfrm>
                  <a:custGeom>
                    <a:avLst/>
                    <a:gdLst>
                      <a:gd name="T0" fmla="*/ 0 w 64"/>
                      <a:gd name="T1" fmla="*/ 30 h 84"/>
                      <a:gd name="T2" fmla="*/ 9 w 64"/>
                      <a:gd name="T3" fmla="*/ 40 h 84"/>
                      <a:gd name="T4" fmla="*/ 14 w 64"/>
                      <a:gd name="T5" fmla="*/ 46 h 84"/>
                      <a:gd name="T6" fmla="*/ 17 w 64"/>
                      <a:gd name="T7" fmla="*/ 54 h 84"/>
                      <a:gd name="T8" fmla="*/ 19 w 64"/>
                      <a:gd name="T9" fmla="*/ 65 h 84"/>
                      <a:gd name="T10" fmla="*/ 21 w 64"/>
                      <a:gd name="T11" fmla="*/ 78 h 84"/>
                      <a:gd name="T12" fmla="*/ 27 w 64"/>
                      <a:gd name="T13" fmla="*/ 83 h 84"/>
                      <a:gd name="T14" fmla="*/ 63 w 64"/>
                      <a:gd name="T15" fmla="*/ 35 h 84"/>
                      <a:gd name="T16" fmla="*/ 46 w 64"/>
                      <a:gd name="T17" fmla="*/ 0 h 84"/>
                      <a:gd name="T18" fmla="*/ 0 w 64"/>
                      <a:gd name="T19" fmla="*/ 30 h 8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64" h="84">
                        <a:moveTo>
                          <a:pt x="0" y="30"/>
                        </a:moveTo>
                        <a:lnTo>
                          <a:pt x="9" y="40"/>
                        </a:lnTo>
                        <a:lnTo>
                          <a:pt x="14" y="46"/>
                        </a:lnTo>
                        <a:lnTo>
                          <a:pt x="17" y="54"/>
                        </a:lnTo>
                        <a:lnTo>
                          <a:pt x="19" y="65"/>
                        </a:lnTo>
                        <a:lnTo>
                          <a:pt x="21" y="78"/>
                        </a:lnTo>
                        <a:lnTo>
                          <a:pt x="27" y="83"/>
                        </a:lnTo>
                        <a:lnTo>
                          <a:pt x="63" y="35"/>
                        </a:lnTo>
                        <a:lnTo>
                          <a:pt x="46" y="0"/>
                        </a:lnTo>
                        <a:lnTo>
                          <a:pt x="0" y="3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512" name="Freeform 162">
                    <a:extLst>
                      <a:ext uri="{FF2B5EF4-FFF2-40B4-BE49-F238E27FC236}">
                        <a16:creationId xmlns:a16="http://schemas.microsoft.com/office/drawing/2014/main" id="{EA493668-F7D7-167D-14C9-3514A49047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52" y="2155"/>
                    <a:ext cx="54" cy="117"/>
                  </a:xfrm>
                  <a:custGeom>
                    <a:avLst/>
                    <a:gdLst>
                      <a:gd name="T0" fmla="*/ 53 w 54"/>
                      <a:gd name="T1" fmla="*/ 54 h 117"/>
                      <a:gd name="T2" fmla="*/ 49 w 54"/>
                      <a:gd name="T3" fmla="*/ 59 h 117"/>
                      <a:gd name="T4" fmla="*/ 44 w 54"/>
                      <a:gd name="T5" fmla="*/ 76 h 117"/>
                      <a:gd name="T6" fmla="*/ 37 w 54"/>
                      <a:gd name="T7" fmla="*/ 95 h 117"/>
                      <a:gd name="T8" fmla="*/ 29 w 54"/>
                      <a:gd name="T9" fmla="*/ 116 h 117"/>
                      <a:gd name="T10" fmla="*/ 13 w 54"/>
                      <a:gd name="T11" fmla="*/ 81 h 117"/>
                      <a:gd name="T12" fmla="*/ 4 w 54"/>
                      <a:gd name="T13" fmla="*/ 45 h 117"/>
                      <a:gd name="T14" fmla="*/ 0 w 54"/>
                      <a:gd name="T15" fmla="*/ 10 h 117"/>
                      <a:gd name="T16" fmla="*/ 0 w 54"/>
                      <a:gd name="T17" fmla="*/ 0 h 117"/>
                      <a:gd name="T18" fmla="*/ 13 w 54"/>
                      <a:gd name="T19" fmla="*/ 0 h 117"/>
                      <a:gd name="T20" fmla="*/ 53 w 54"/>
                      <a:gd name="T21" fmla="*/ 54 h 1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54" h="117">
                        <a:moveTo>
                          <a:pt x="53" y="54"/>
                        </a:moveTo>
                        <a:lnTo>
                          <a:pt x="49" y="59"/>
                        </a:lnTo>
                        <a:lnTo>
                          <a:pt x="44" y="76"/>
                        </a:lnTo>
                        <a:lnTo>
                          <a:pt x="37" y="95"/>
                        </a:lnTo>
                        <a:lnTo>
                          <a:pt x="29" y="116"/>
                        </a:lnTo>
                        <a:lnTo>
                          <a:pt x="13" y="81"/>
                        </a:lnTo>
                        <a:lnTo>
                          <a:pt x="4" y="45"/>
                        </a:lnTo>
                        <a:lnTo>
                          <a:pt x="0" y="10"/>
                        </a:lnTo>
                        <a:lnTo>
                          <a:pt x="0" y="0"/>
                        </a:lnTo>
                        <a:lnTo>
                          <a:pt x="13" y="0"/>
                        </a:lnTo>
                        <a:lnTo>
                          <a:pt x="53" y="54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grpSp>
                <p:nvGrpSpPr>
                  <p:cNvPr id="513" name="Group 165">
                    <a:extLst>
                      <a:ext uri="{FF2B5EF4-FFF2-40B4-BE49-F238E27FC236}">
                        <a16:creationId xmlns:a16="http://schemas.microsoft.com/office/drawing/2014/main" id="{87EE1311-A4A5-EF07-79C4-7F95947D49C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734" y="2351"/>
                    <a:ext cx="180" cy="249"/>
                    <a:chOff x="1734" y="2351"/>
                    <a:chExt cx="180" cy="249"/>
                  </a:xfrm>
                </p:grpSpPr>
                <p:sp>
                  <p:nvSpPr>
                    <p:cNvPr id="515" name="Freeform 163">
                      <a:extLst>
                        <a:ext uri="{FF2B5EF4-FFF2-40B4-BE49-F238E27FC236}">
                          <a16:creationId xmlns:a16="http://schemas.microsoft.com/office/drawing/2014/main" id="{900490CB-EA67-F005-A5E6-91B70FAE8F2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53" y="2351"/>
                      <a:ext cx="135" cy="135"/>
                    </a:xfrm>
                    <a:custGeom>
                      <a:avLst/>
                      <a:gdLst>
                        <a:gd name="T0" fmla="*/ 134 w 135"/>
                        <a:gd name="T1" fmla="*/ 0 h 135"/>
                        <a:gd name="T2" fmla="*/ 116 w 135"/>
                        <a:gd name="T3" fmla="*/ 2 h 135"/>
                        <a:gd name="T4" fmla="*/ 101 w 135"/>
                        <a:gd name="T5" fmla="*/ 7 h 135"/>
                        <a:gd name="T6" fmla="*/ 73 w 135"/>
                        <a:gd name="T7" fmla="*/ 20 h 135"/>
                        <a:gd name="T8" fmla="*/ 43 w 135"/>
                        <a:gd name="T9" fmla="*/ 46 h 135"/>
                        <a:gd name="T10" fmla="*/ 31 w 135"/>
                        <a:gd name="T11" fmla="*/ 58 h 135"/>
                        <a:gd name="T12" fmla="*/ 23 w 135"/>
                        <a:gd name="T13" fmla="*/ 73 h 135"/>
                        <a:gd name="T14" fmla="*/ 12 w 135"/>
                        <a:gd name="T15" fmla="*/ 88 h 135"/>
                        <a:gd name="T16" fmla="*/ 6 w 135"/>
                        <a:gd name="T17" fmla="*/ 99 h 135"/>
                        <a:gd name="T18" fmla="*/ 3 w 135"/>
                        <a:gd name="T19" fmla="*/ 116 h 135"/>
                        <a:gd name="T20" fmla="*/ 0 w 135"/>
                        <a:gd name="T21" fmla="*/ 128 h 135"/>
                        <a:gd name="T22" fmla="*/ 3 w 135"/>
                        <a:gd name="T23" fmla="*/ 134 h 135"/>
                        <a:gd name="T24" fmla="*/ 8 w 135"/>
                        <a:gd name="T25" fmla="*/ 134 h 135"/>
                        <a:gd name="T26" fmla="*/ 10 w 135"/>
                        <a:gd name="T27" fmla="*/ 126 h 135"/>
                        <a:gd name="T28" fmla="*/ 21 w 135"/>
                        <a:gd name="T29" fmla="*/ 112 h 135"/>
                        <a:gd name="T30" fmla="*/ 29 w 135"/>
                        <a:gd name="T31" fmla="*/ 91 h 135"/>
                        <a:gd name="T32" fmla="*/ 35 w 135"/>
                        <a:gd name="T33" fmla="*/ 79 h 135"/>
                        <a:gd name="T34" fmla="*/ 46 w 135"/>
                        <a:gd name="T35" fmla="*/ 60 h 135"/>
                        <a:gd name="T36" fmla="*/ 62 w 135"/>
                        <a:gd name="T37" fmla="*/ 39 h 135"/>
                        <a:gd name="T38" fmla="*/ 91 w 135"/>
                        <a:gd name="T39" fmla="*/ 18 h 135"/>
                        <a:gd name="T40" fmla="*/ 110 w 135"/>
                        <a:gd name="T41" fmla="*/ 9 h 135"/>
                        <a:gd name="T42" fmla="*/ 134 w 135"/>
                        <a:gd name="T43" fmla="*/ 0 h 13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</a:cxnLst>
                      <a:rect l="0" t="0" r="r" b="b"/>
                      <a:pathLst>
                        <a:path w="135" h="135">
                          <a:moveTo>
                            <a:pt x="134" y="0"/>
                          </a:moveTo>
                          <a:lnTo>
                            <a:pt x="116" y="2"/>
                          </a:lnTo>
                          <a:lnTo>
                            <a:pt x="101" y="7"/>
                          </a:lnTo>
                          <a:lnTo>
                            <a:pt x="73" y="20"/>
                          </a:lnTo>
                          <a:lnTo>
                            <a:pt x="43" y="46"/>
                          </a:lnTo>
                          <a:lnTo>
                            <a:pt x="31" y="58"/>
                          </a:lnTo>
                          <a:lnTo>
                            <a:pt x="23" y="73"/>
                          </a:lnTo>
                          <a:lnTo>
                            <a:pt x="12" y="88"/>
                          </a:lnTo>
                          <a:lnTo>
                            <a:pt x="6" y="99"/>
                          </a:lnTo>
                          <a:lnTo>
                            <a:pt x="3" y="116"/>
                          </a:lnTo>
                          <a:lnTo>
                            <a:pt x="0" y="128"/>
                          </a:lnTo>
                          <a:lnTo>
                            <a:pt x="3" y="134"/>
                          </a:lnTo>
                          <a:lnTo>
                            <a:pt x="8" y="134"/>
                          </a:lnTo>
                          <a:lnTo>
                            <a:pt x="10" y="126"/>
                          </a:lnTo>
                          <a:lnTo>
                            <a:pt x="21" y="112"/>
                          </a:lnTo>
                          <a:lnTo>
                            <a:pt x="29" y="91"/>
                          </a:lnTo>
                          <a:lnTo>
                            <a:pt x="35" y="79"/>
                          </a:lnTo>
                          <a:lnTo>
                            <a:pt x="46" y="60"/>
                          </a:lnTo>
                          <a:lnTo>
                            <a:pt x="62" y="39"/>
                          </a:lnTo>
                          <a:lnTo>
                            <a:pt x="91" y="18"/>
                          </a:lnTo>
                          <a:lnTo>
                            <a:pt x="110" y="9"/>
                          </a:lnTo>
                          <a:lnTo>
                            <a:pt x="134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16" name="Freeform 164">
                      <a:extLst>
                        <a:ext uri="{FF2B5EF4-FFF2-40B4-BE49-F238E27FC236}">
                          <a16:creationId xmlns:a16="http://schemas.microsoft.com/office/drawing/2014/main" id="{337D8D96-C96C-E583-7717-5B3508CF996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4" y="2416"/>
                      <a:ext cx="180" cy="184"/>
                    </a:xfrm>
                    <a:custGeom>
                      <a:avLst/>
                      <a:gdLst>
                        <a:gd name="T0" fmla="*/ 177 w 180"/>
                        <a:gd name="T1" fmla="*/ 0 h 184"/>
                        <a:gd name="T2" fmla="*/ 154 w 180"/>
                        <a:gd name="T3" fmla="*/ 26 h 184"/>
                        <a:gd name="T4" fmla="*/ 140 w 180"/>
                        <a:gd name="T5" fmla="*/ 34 h 184"/>
                        <a:gd name="T6" fmla="*/ 128 w 180"/>
                        <a:gd name="T7" fmla="*/ 38 h 184"/>
                        <a:gd name="T8" fmla="*/ 113 w 180"/>
                        <a:gd name="T9" fmla="*/ 49 h 184"/>
                        <a:gd name="T10" fmla="*/ 62 w 180"/>
                        <a:gd name="T11" fmla="*/ 85 h 184"/>
                        <a:gd name="T12" fmla="*/ 51 w 180"/>
                        <a:gd name="T13" fmla="*/ 97 h 184"/>
                        <a:gd name="T14" fmla="*/ 35 w 180"/>
                        <a:gd name="T15" fmla="*/ 109 h 184"/>
                        <a:gd name="T16" fmla="*/ 23 w 180"/>
                        <a:gd name="T17" fmla="*/ 117 h 184"/>
                        <a:gd name="T18" fmla="*/ 12 w 180"/>
                        <a:gd name="T19" fmla="*/ 125 h 184"/>
                        <a:gd name="T20" fmla="*/ 2 w 180"/>
                        <a:gd name="T21" fmla="*/ 133 h 184"/>
                        <a:gd name="T22" fmla="*/ 0 w 180"/>
                        <a:gd name="T23" fmla="*/ 139 h 184"/>
                        <a:gd name="T24" fmla="*/ 1 w 180"/>
                        <a:gd name="T25" fmla="*/ 145 h 184"/>
                        <a:gd name="T26" fmla="*/ 6 w 180"/>
                        <a:gd name="T27" fmla="*/ 145 h 184"/>
                        <a:gd name="T28" fmla="*/ 16 w 180"/>
                        <a:gd name="T29" fmla="*/ 139 h 184"/>
                        <a:gd name="T30" fmla="*/ 27 w 180"/>
                        <a:gd name="T31" fmla="*/ 131 h 184"/>
                        <a:gd name="T32" fmla="*/ 37 w 180"/>
                        <a:gd name="T33" fmla="*/ 125 h 184"/>
                        <a:gd name="T34" fmla="*/ 36 w 180"/>
                        <a:gd name="T35" fmla="*/ 135 h 184"/>
                        <a:gd name="T36" fmla="*/ 28 w 180"/>
                        <a:gd name="T37" fmla="*/ 147 h 184"/>
                        <a:gd name="T38" fmla="*/ 21 w 180"/>
                        <a:gd name="T39" fmla="*/ 153 h 184"/>
                        <a:gd name="T40" fmla="*/ 19 w 180"/>
                        <a:gd name="T41" fmla="*/ 158 h 184"/>
                        <a:gd name="T42" fmla="*/ 12 w 180"/>
                        <a:gd name="T43" fmla="*/ 165 h 184"/>
                        <a:gd name="T44" fmla="*/ 5 w 180"/>
                        <a:gd name="T45" fmla="*/ 175 h 184"/>
                        <a:gd name="T46" fmla="*/ 6 w 180"/>
                        <a:gd name="T47" fmla="*/ 183 h 184"/>
                        <a:gd name="T48" fmla="*/ 27 w 180"/>
                        <a:gd name="T49" fmla="*/ 181 h 184"/>
                        <a:gd name="T50" fmla="*/ 33 w 180"/>
                        <a:gd name="T51" fmla="*/ 168 h 184"/>
                        <a:gd name="T52" fmla="*/ 47 w 180"/>
                        <a:gd name="T53" fmla="*/ 154 h 184"/>
                        <a:gd name="T54" fmla="*/ 45 w 180"/>
                        <a:gd name="T55" fmla="*/ 143 h 184"/>
                        <a:gd name="T56" fmla="*/ 62 w 180"/>
                        <a:gd name="T57" fmla="*/ 129 h 184"/>
                        <a:gd name="T58" fmla="*/ 157 w 180"/>
                        <a:gd name="T59" fmla="*/ 60 h 184"/>
                        <a:gd name="T60" fmla="*/ 140 w 180"/>
                        <a:gd name="T61" fmla="*/ 58 h 184"/>
                        <a:gd name="T62" fmla="*/ 134 w 180"/>
                        <a:gd name="T63" fmla="*/ 45 h 184"/>
                        <a:gd name="T64" fmla="*/ 149 w 180"/>
                        <a:gd name="T65" fmla="*/ 40 h 184"/>
                        <a:gd name="T66" fmla="*/ 154 w 180"/>
                        <a:gd name="T67" fmla="*/ 36 h 184"/>
                        <a:gd name="T68" fmla="*/ 159 w 180"/>
                        <a:gd name="T69" fmla="*/ 36 h 184"/>
                        <a:gd name="T70" fmla="*/ 179 w 180"/>
                        <a:gd name="T71" fmla="*/ 9 h 184"/>
                        <a:gd name="T72" fmla="*/ 177 w 180"/>
                        <a:gd name="T73" fmla="*/ 0 h 18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</a:cxnLst>
                      <a:rect l="0" t="0" r="r" b="b"/>
                      <a:pathLst>
                        <a:path w="180" h="184">
                          <a:moveTo>
                            <a:pt x="177" y="0"/>
                          </a:moveTo>
                          <a:lnTo>
                            <a:pt x="154" y="26"/>
                          </a:lnTo>
                          <a:lnTo>
                            <a:pt x="140" y="34"/>
                          </a:lnTo>
                          <a:lnTo>
                            <a:pt x="128" y="38"/>
                          </a:lnTo>
                          <a:lnTo>
                            <a:pt x="113" y="49"/>
                          </a:lnTo>
                          <a:lnTo>
                            <a:pt x="62" y="85"/>
                          </a:lnTo>
                          <a:lnTo>
                            <a:pt x="51" y="97"/>
                          </a:lnTo>
                          <a:lnTo>
                            <a:pt x="35" y="109"/>
                          </a:lnTo>
                          <a:lnTo>
                            <a:pt x="23" y="117"/>
                          </a:lnTo>
                          <a:lnTo>
                            <a:pt x="12" y="125"/>
                          </a:lnTo>
                          <a:lnTo>
                            <a:pt x="2" y="133"/>
                          </a:lnTo>
                          <a:lnTo>
                            <a:pt x="0" y="139"/>
                          </a:lnTo>
                          <a:lnTo>
                            <a:pt x="1" y="145"/>
                          </a:lnTo>
                          <a:lnTo>
                            <a:pt x="6" y="145"/>
                          </a:lnTo>
                          <a:lnTo>
                            <a:pt x="16" y="139"/>
                          </a:lnTo>
                          <a:lnTo>
                            <a:pt x="27" y="131"/>
                          </a:lnTo>
                          <a:lnTo>
                            <a:pt x="37" y="125"/>
                          </a:lnTo>
                          <a:lnTo>
                            <a:pt x="36" y="135"/>
                          </a:lnTo>
                          <a:lnTo>
                            <a:pt x="28" y="147"/>
                          </a:lnTo>
                          <a:lnTo>
                            <a:pt x="21" y="153"/>
                          </a:lnTo>
                          <a:lnTo>
                            <a:pt x="19" y="158"/>
                          </a:lnTo>
                          <a:lnTo>
                            <a:pt x="12" y="165"/>
                          </a:lnTo>
                          <a:lnTo>
                            <a:pt x="5" y="175"/>
                          </a:lnTo>
                          <a:lnTo>
                            <a:pt x="6" y="183"/>
                          </a:lnTo>
                          <a:lnTo>
                            <a:pt x="27" y="181"/>
                          </a:lnTo>
                          <a:lnTo>
                            <a:pt x="33" y="168"/>
                          </a:lnTo>
                          <a:lnTo>
                            <a:pt x="47" y="154"/>
                          </a:lnTo>
                          <a:lnTo>
                            <a:pt x="45" y="143"/>
                          </a:lnTo>
                          <a:lnTo>
                            <a:pt x="62" y="129"/>
                          </a:lnTo>
                          <a:lnTo>
                            <a:pt x="157" y="60"/>
                          </a:lnTo>
                          <a:lnTo>
                            <a:pt x="140" y="58"/>
                          </a:lnTo>
                          <a:lnTo>
                            <a:pt x="134" y="45"/>
                          </a:lnTo>
                          <a:lnTo>
                            <a:pt x="149" y="40"/>
                          </a:lnTo>
                          <a:lnTo>
                            <a:pt x="154" y="36"/>
                          </a:lnTo>
                          <a:lnTo>
                            <a:pt x="159" y="36"/>
                          </a:lnTo>
                          <a:lnTo>
                            <a:pt x="179" y="9"/>
                          </a:lnTo>
                          <a:lnTo>
                            <a:pt x="177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sp>
                <p:nvSpPr>
                  <p:cNvPr id="514" name="Freeform 166">
                    <a:extLst>
                      <a:ext uri="{FF2B5EF4-FFF2-40B4-BE49-F238E27FC236}">
                        <a16:creationId xmlns:a16="http://schemas.microsoft.com/office/drawing/2014/main" id="{28AB71DA-11CC-8B15-D95F-01A18AFD3A2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96" y="2212"/>
                    <a:ext cx="80" cy="388"/>
                  </a:xfrm>
                  <a:custGeom>
                    <a:avLst/>
                    <a:gdLst>
                      <a:gd name="T0" fmla="*/ 13 w 80"/>
                      <a:gd name="T1" fmla="*/ 0 h 388"/>
                      <a:gd name="T2" fmla="*/ 23 w 80"/>
                      <a:gd name="T3" fmla="*/ 10 h 388"/>
                      <a:gd name="T4" fmla="*/ 31 w 80"/>
                      <a:gd name="T5" fmla="*/ 14 h 388"/>
                      <a:gd name="T6" fmla="*/ 43 w 80"/>
                      <a:gd name="T7" fmla="*/ 13 h 388"/>
                      <a:gd name="T8" fmla="*/ 53 w 80"/>
                      <a:gd name="T9" fmla="*/ 9 h 388"/>
                      <a:gd name="T10" fmla="*/ 57 w 80"/>
                      <a:gd name="T11" fmla="*/ 17 h 388"/>
                      <a:gd name="T12" fmla="*/ 57 w 80"/>
                      <a:gd name="T13" fmla="*/ 27 h 388"/>
                      <a:gd name="T14" fmla="*/ 55 w 80"/>
                      <a:gd name="T15" fmla="*/ 35 h 388"/>
                      <a:gd name="T16" fmla="*/ 51 w 80"/>
                      <a:gd name="T17" fmla="*/ 39 h 388"/>
                      <a:gd name="T18" fmla="*/ 42 w 80"/>
                      <a:gd name="T19" fmla="*/ 47 h 388"/>
                      <a:gd name="T20" fmla="*/ 57 w 80"/>
                      <a:gd name="T21" fmla="*/ 68 h 388"/>
                      <a:gd name="T22" fmla="*/ 64 w 80"/>
                      <a:gd name="T23" fmla="*/ 81 h 388"/>
                      <a:gd name="T24" fmla="*/ 68 w 80"/>
                      <a:gd name="T25" fmla="*/ 93 h 388"/>
                      <a:gd name="T26" fmla="*/ 70 w 80"/>
                      <a:gd name="T27" fmla="*/ 124 h 388"/>
                      <a:gd name="T28" fmla="*/ 76 w 80"/>
                      <a:gd name="T29" fmla="*/ 191 h 388"/>
                      <a:gd name="T30" fmla="*/ 79 w 80"/>
                      <a:gd name="T31" fmla="*/ 229 h 388"/>
                      <a:gd name="T32" fmla="*/ 79 w 80"/>
                      <a:gd name="T33" fmla="*/ 275 h 388"/>
                      <a:gd name="T34" fmla="*/ 78 w 80"/>
                      <a:gd name="T35" fmla="*/ 328 h 388"/>
                      <a:gd name="T36" fmla="*/ 76 w 80"/>
                      <a:gd name="T37" fmla="*/ 387 h 388"/>
                      <a:gd name="T38" fmla="*/ 2 w 80"/>
                      <a:gd name="T39" fmla="*/ 386 h 388"/>
                      <a:gd name="T40" fmla="*/ 0 w 80"/>
                      <a:gd name="T41" fmla="*/ 327 h 388"/>
                      <a:gd name="T42" fmla="*/ 2 w 80"/>
                      <a:gd name="T43" fmla="*/ 292 h 388"/>
                      <a:gd name="T44" fmla="*/ 4 w 80"/>
                      <a:gd name="T45" fmla="*/ 250 h 388"/>
                      <a:gd name="T46" fmla="*/ 4 w 80"/>
                      <a:gd name="T47" fmla="*/ 179 h 388"/>
                      <a:gd name="T48" fmla="*/ 4 w 80"/>
                      <a:gd name="T49" fmla="*/ 155 h 388"/>
                      <a:gd name="T50" fmla="*/ 6 w 80"/>
                      <a:gd name="T51" fmla="*/ 97 h 388"/>
                      <a:gd name="T52" fmla="*/ 10 w 80"/>
                      <a:gd name="T53" fmla="*/ 80 h 388"/>
                      <a:gd name="T54" fmla="*/ 19 w 80"/>
                      <a:gd name="T55" fmla="*/ 49 h 388"/>
                      <a:gd name="T56" fmla="*/ 8 w 80"/>
                      <a:gd name="T57" fmla="*/ 33 h 388"/>
                      <a:gd name="T58" fmla="*/ 4 w 80"/>
                      <a:gd name="T59" fmla="*/ 25 h 388"/>
                      <a:gd name="T60" fmla="*/ 13 w 80"/>
                      <a:gd name="T61" fmla="*/ 0 h 38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</a:cxnLst>
                    <a:rect l="0" t="0" r="r" b="b"/>
                    <a:pathLst>
                      <a:path w="80" h="388">
                        <a:moveTo>
                          <a:pt x="13" y="0"/>
                        </a:moveTo>
                        <a:lnTo>
                          <a:pt x="23" y="10"/>
                        </a:lnTo>
                        <a:lnTo>
                          <a:pt x="31" y="14"/>
                        </a:lnTo>
                        <a:lnTo>
                          <a:pt x="43" y="13"/>
                        </a:lnTo>
                        <a:lnTo>
                          <a:pt x="53" y="9"/>
                        </a:lnTo>
                        <a:lnTo>
                          <a:pt x="57" y="17"/>
                        </a:lnTo>
                        <a:lnTo>
                          <a:pt x="57" y="27"/>
                        </a:lnTo>
                        <a:lnTo>
                          <a:pt x="55" y="35"/>
                        </a:lnTo>
                        <a:lnTo>
                          <a:pt x="51" y="39"/>
                        </a:lnTo>
                        <a:lnTo>
                          <a:pt x="42" y="47"/>
                        </a:lnTo>
                        <a:lnTo>
                          <a:pt x="57" y="68"/>
                        </a:lnTo>
                        <a:lnTo>
                          <a:pt x="64" y="81"/>
                        </a:lnTo>
                        <a:lnTo>
                          <a:pt x="68" y="93"/>
                        </a:lnTo>
                        <a:lnTo>
                          <a:pt x="70" y="124"/>
                        </a:lnTo>
                        <a:lnTo>
                          <a:pt x="76" y="191"/>
                        </a:lnTo>
                        <a:lnTo>
                          <a:pt x="79" y="229"/>
                        </a:lnTo>
                        <a:lnTo>
                          <a:pt x="79" y="275"/>
                        </a:lnTo>
                        <a:lnTo>
                          <a:pt x="78" y="328"/>
                        </a:lnTo>
                        <a:lnTo>
                          <a:pt x="76" y="387"/>
                        </a:lnTo>
                        <a:lnTo>
                          <a:pt x="2" y="386"/>
                        </a:lnTo>
                        <a:lnTo>
                          <a:pt x="0" y="327"/>
                        </a:lnTo>
                        <a:lnTo>
                          <a:pt x="2" y="292"/>
                        </a:lnTo>
                        <a:lnTo>
                          <a:pt x="4" y="250"/>
                        </a:lnTo>
                        <a:lnTo>
                          <a:pt x="4" y="179"/>
                        </a:lnTo>
                        <a:lnTo>
                          <a:pt x="4" y="155"/>
                        </a:lnTo>
                        <a:lnTo>
                          <a:pt x="6" y="97"/>
                        </a:lnTo>
                        <a:lnTo>
                          <a:pt x="10" y="80"/>
                        </a:lnTo>
                        <a:lnTo>
                          <a:pt x="19" y="49"/>
                        </a:lnTo>
                        <a:lnTo>
                          <a:pt x="8" y="33"/>
                        </a:lnTo>
                        <a:lnTo>
                          <a:pt x="4" y="25"/>
                        </a:lnTo>
                        <a:lnTo>
                          <a:pt x="13" y="0"/>
                        </a:lnTo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grpSp>
              <p:nvGrpSpPr>
                <p:cNvPr id="495" name="Group 182">
                  <a:extLst>
                    <a:ext uri="{FF2B5EF4-FFF2-40B4-BE49-F238E27FC236}">
                      <a16:creationId xmlns:a16="http://schemas.microsoft.com/office/drawing/2014/main" id="{847CC3EF-4575-05C1-95D3-97AB625F9BD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59" y="2125"/>
                  <a:ext cx="738" cy="511"/>
                  <a:chOff x="1459" y="2125"/>
                  <a:chExt cx="738" cy="511"/>
                </a:xfrm>
              </p:grpSpPr>
              <p:grpSp>
                <p:nvGrpSpPr>
                  <p:cNvPr id="496" name="Group 174">
                    <a:extLst>
                      <a:ext uri="{FF2B5EF4-FFF2-40B4-BE49-F238E27FC236}">
                        <a16:creationId xmlns:a16="http://schemas.microsoft.com/office/drawing/2014/main" id="{EA3391B5-21E6-5691-C845-991C07D6566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459" y="2138"/>
                    <a:ext cx="311" cy="498"/>
                    <a:chOff x="1459" y="2138"/>
                    <a:chExt cx="311" cy="498"/>
                  </a:xfrm>
                </p:grpSpPr>
                <p:sp>
                  <p:nvSpPr>
                    <p:cNvPr id="504" name="Freeform 168">
                      <a:extLst>
                        <a:ext uri="{FF2B5EF4-FFF2-40B4-BE49-F238E27FC236}">
                          <a16:creationId xmlns:a16="http://schemas.microsoft.com/office/drawing/2014/main" id="{4D2A8BCF-0440-C159-7104-998100B725F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459" y="2144"/>
                      <a:ext cx="307" cy="492"/>
                    </a:xfrm>
                    <a:custGeom>
                      <a:avLst/>
                      <a:gdLst>
                        <a:gd name="T0" fmla="*/ 271 w 307"/>
                        <a:gd name="T1" fmla="*/ 0 h 492"/>
                        <a:gd name="T2" fmla="*/ 260 w 307"/>
                        <a:gd name="T3" fmla="*/ 16 h 492"/>
                        <a:gd name="T4" fmla="*/ 231 w 307"/>
                        <a:gd name="T5" fmla="*/ 26 h 492"/>
                        <a:gd name="T6" fmla="*/ 207 w 307"/>
                        <a:gd name="T7" fmla="*/ 32 h 492"/>
                        <a:gd name="T8" fmla="*/ 186 w 307"/>
                        <a:gd name="T9" fmla="*/ 35 h 492"/>
                        <a:gd name="T10" fmla="*/ 148 w 307"/>
                        <a:gd name="T11" fmla="*/ 41 h 492"/>
                        <a:gd name="T12" fmla="*/ 135 w 307"/>
                        <a:gd name="T13" fmla="*/ 46 h 492"/>
                        <a:gd name="T14" fmla="*/ 131 w 307"/>
                        <a:gd name="T15" fmla="*/ 49 h 492"/>
                        <a:gd name="T16" fmla="*/ 128 w 307"/>
                        <a:gd name="T17" fmla="*/ 53 h 492"/>
                        <a:gd name="T18" fmla="*/ 118 w 307"/>
                        <a:gd name="T19" fmla="*/ 102 h 492"/>
                        <a:gd name="T20" fmla="*/ 111 w 307"/>
                        <a:gd name="T21" fmla="*/ 127 h 492"/>
                        <a:gd name="T22" fmla="*/ 103 w 307"/>
                        <a:gd name="T23" fmla="*/ 154 h 492"/>
                        <a:gd name="T24" fmla="*/ 99 w 307"/>
                        <a:gd name="T25" fmla="*/ 168 h 492"/>
                        <a:gd name="T26" fmla="*/ 96 w 307"/>
                        <a:gd name="T27" fmla="*/ 170 h 492"/>
                        <a:gd name="T28" fmla="*/ 89 w 307"/>
                        <a:gd name="T29" fmla="*/ 175 h 492"/>
                        <a:gd name="T30" fmla="*/ 87 w 307"/>
                        <a:gd name="T31" fmla="*/ 182 h 492"/>
                        <a:gd name="T32" fmla="*/ 82 w 307"/>
                        <a:gd name="T33" fmla="*/ 193 h 492"/>
                        <a:gd name="T34" fmla="*/ 64 w 307"/>
                        <a:gd name="T35" fmla="*/ 241 h 492"/>
                        <a:gd name="T36" fmla="*/ 61 w 307"/>
                        <a:gd name="T37" fmla="*/ 259 h 492"/>
                        <a:gd name="T38" fmla="*/ 57 w 307"/>
                        <a:gd name="T39" fmla="*/ 270 h 492"/>
                        <a:gd name="T40" fmla="*/ 35 w 307"/>
                        <a:gd name="T41" fmla="*/ 294 h 492"/>
                        <a:gd name="T42" fmla="*/ 31 w 307"/>
                        <a:gd name="T43" fmla="*/ 305 h 492"/>
                        <a:gd name="T44" fmla="*/ 25 w 307"/>
                        <a:gd name="T45" fmla="*/ 315 h 492"/>
                        <a:gd name="T46" fmla="*/ 20 w 307"/>
                        <a:gd name="T47" fmla="*/ 324 h 492"/>
                        <a:gd name="T48" fmla="*/ 16 w 307"/>
                        <a:gd name="T49" fmla="*/ 334 h 492"/>
                        <a:gd name="T50" fmla="*/ 9 w 307"/>
                        <a:gd name="T51" fmla="*/ 353 h 492"/>
                        <a:gd name="T52" fmla="*/ 3 w 307"/>
                        <a:gd name="T53" fmla="*/ 370 h 492"/>
                        <a:gd name="T54" fmla="*/ 0 w 307"/>
                        <a:gd name="T55" fmla="*/ 380 h 492"/>
                        <a:gd name="T56" fmla="*/ 1 w 307"/>
                        <a:gd name="T57" fmla="*/ 392 h 492"/>
                        <a:gd name="T58" fmla="*/ 2 w 307"/>
                        <a:gd name="T59" fmla="*/ 403 h 492"/>
                        <a:gd name="T60" fmla="*/ 5 w 307"/>
                        <a:gd name="T61" fmla="*/ 416 h 492"/>
                        <a:gd name="T62" fmla="*/ 10 w 307"/>
                        <a:gd name="T63" fmla="*/ 427 h 492"/>
                        <a:gd name="T64" fmla="*/ 14 w 307"/>
                        <a:gd name="T65" fmla="*/ 437 h 492"/>
                        <a:gd name="T66" fmla="*/ 26 w 307"/>
                        <a:gd name="T67" fmla="*/ 448 h 492"/>
                        <a:gd name="T68" fmla="*/ 125 w 307"/>
                        <a:gd name="T69" fmla="*/ 450 h 492"/>
                        <a:gd name="T70" fmla="*/ 146 w 307"/>
                        <a:gd name="T71" fmla="*/ 388 h 492"/>
                        <a:gd name="T72" fmla="*/ 164 w 307"/>
                        <a:gd name="T73" fmla="*/ 358 h 492"/>
                        <a:gd name="T74" fmla="*/ 175 w 307"/>
                        <a:gd name="T75" fmla="*/ 315 h 492"/>
                        <a:gd name="T76" fmla="*/ 158 w 307"/>
                        <a:gd name="T77" fmla="*/ 399 h 492"/>
                        <a:gd name="T78" fmla="*/ 152 w 307"/>
                        <a:gd name="T79" fmla="*/ 429 h 492"/>
                        <a:gd name="T80" fmla="*/ 146 w 307"/>
                        <a:gd name="T81" fmla="*/ 461 h 492"/>
                        <a:gd name="T82" fmla="*/ 135 w 307"/>
                        <a:gd name="T83" fmla="*/ 491 h 492"/>
                        <a:gd name="T84" fmla="*/ 211 w 307"/>
                        <a:gd name="T85" fmla="*/ 491 h 492"/>
                        <a:gd name="T86" fmla="*/ 237 w 307"/>
                        <a:gd name="T87" fmla="*/ 444 h 492"/>
                        <a:gd name="T88" fmla="*/ 251 w 307"/>
                        <a:gd name="T89" fmla="*/ 421 h 492"/>
                        <a:gd name="T90" fmla="*/ 263 w 307"/>
                        <a:gd name="T91" fmla="*/ 393 h 492"/>
                        <a:gd name="T92" fmla="*/ 277 w 307"/>
                        <a:gd name="T93" fmla="*/ 358 h 492"/>
                        <a:gd name="T94" fmla="*/ 282 w 307"/>
                        <a:gd name="T95" fmla="*/ 324 h 492"/>
                        <a:gd name="T96" fmla="*/ 289 w 307"/>
                        <a:gd name="T97" fmla="*/ 294 h 492"/>
                        <a:gd name="T98" fmla="*/ 296 w 307"/>
                        <a:gd name="T99" fmla="*/ 261 h 492"/>
                        <a:gd name="T100" fmla="*/ 301 w 307"/>
                        <a:gd name="T101" fmla="*/ 228 h 492"/>
                        <a:gd name="T102" fmla="*/ 306 w 307"/>
                        <a:gd name="T103" fmla="*/ 190 h 492"/>
                        <a:gd name="T104" fmla="*/ 306 w 307"/>
                        <a:gd name="T105" fmla="*/ 164 h 492"/>
                        <a:gd name="T106" fmla="*/ 306 w 307"/>
                        <a:gd name="T107" fmla="*/ 140 h 492"/>
                        <a:gd name="T108" fmla="*/ 306 w 307"/>
                        <a:gd name="T109" fmla="*/ 104 h 492"/>
                        <a:gd name="T110" fmla="*/ 306 w 307"/>
                        <a:gd name="T111" fmla="*/ 83 h 492"/>
                        <a:gd name="T112" fmla="*/ 296 w 307"/>
                        <a:gd name="T113" fmla="*/ 9 h 492"/>
                        <a:gd name="T114" fmla="*/ 271 w 307"/>
                        <a:gd name="T115" fmla="*/ 0 h 49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</a:cxnLst>
                      <a:rect l="0" t="0" r="r" b="b"/>
                      <a:pathLst>
                        <a:path w="307" h="492">
                          <a:moveTo>
                            <a:pt x="271" y="0"/>
                          </a:moveTo>
                          <a:lnTo>
                            <a:pt x="260" y="16"/>
                          </a:lnTo>
                          <a:lnTo>
                            <a:pt x="231" y="26"/>
                          </a:lnTo>
                          <a:lnTo>
                            <a:pt x="207" y="32"/>
                          </a:lnTo>
                          <a:lnTo>
                            <a:pt x="186" y="35"/>
                          </a:lnTo>
                          <a:lnTo>
                            <a:pt x="148" y="41"/>
                          </a:lnTo>
                          <a:lnTo>
                            <a:pt x="135" y="46"/>
                          </a:lnTo>
                          <a:lnTo>
                            <a:pt x="131" y="49"/>
                          </a:lnTo>
                          <a:lnTo>
                            <a:pt x="128" y="53"/>
                          </a:lnTo>
                          <a:lnTo>
                            <a:pt x="118" y="102"/>
                          </a:lnTo>
                          <a:lnTo>
                            <a:pt x="111" y="127"/>
                          </a:lnTo>
                          <a:lnTo>
                            <a:pt x="103" y="154"/>
                          </a:lnTo>
                          <a:lnTo>
                            <a:pt x="99" y="168"/>
                          </a:lnTo>
                          <a:lnTo>
                            <a:pt x="96" y="170"/>
                          </a:lnTo>
                          <a:lnTo>
                            <a:pt x="89" y="175"/>
                          </a:lnTo>
                          <a:lnTo>
                            <a:pt x="87" y="182"/>
                          </a:lnTo>
                          <a:lnTo>
                            <a:pt x="82" y="193"/>
                          </a:lnTo>
                          <a:lnTo>
                            <a:pt x="64" y="241"/>
                          </a:lnTo>
                          <a:lnTo>
                            <a:pt x="61" y="259"/>
                          </a:lnTo>
                          <a:lnTo>
                            <a:pt x="57" y="270"/>
                          </a:lnTo>
                          <a:lnTo>
                            <a:pt x="35" y="294"/>
                          </a:lnTo>
                          <a:lnTo>
                            <a:pt x="31" y="305"/>
                          </a:lnTo>
                          <a:lnTo>
                            <a:pt x="25" y="315"/>
                          </a:lnTo>
                          <a:lnTo>
                            <a:pt x="20" y="324"/>
                          </a:lnTo>
                          <a:lnTo>
                            <a:pt x="16" y="334"/>
                          </a:lnTo>
                          <a:lnTo>
                            <a:pt x="9" y="353"/>
                          </a:lnTo>
                          <a:lnTo>
                            <a:pt x="3" y="370"/>
                          </a:lnTo>
                          <a:lnTo>
                            <a:pt x="0" y="380"/>
                          </a:lnTo>
                          <a:lnTo>
                            <a:pt x="1" y="392"/>
                          </a:lnTo>
                          <a:lnTo>
                            <a:pt x="2" y="403"/>
                          </a:lnTo>
                          <a:lnTo>
                            <a:pt x="5" y="416"/>
                          </a:lnTo>
                          <a:lnTo>
                            <a:pt x="10" y="427"/>
                          </a:lnTo>
                          <a:lnTo>
                            <a:pt x="14" y="437"/>
                          </a:lnTo>
                          <a:lnTo>
                            <a:pt x="26" y="448"/>
                          </a:lnTo>
                          <a:lnTo>
                            <a:pt x="125" y="450"/>
                          </a:lnTo>
                          <a:lnTo>
                            <a:pt x="146" y="388"/>
                          </a:lnTo>
                          <a:lnTo>
                            <a:pt x="164" y="358"/>
                          </a:lnTo>
                          <a:lnTo>
                            <a:pt x="175" y="315"/>
                          </a:lnTo>
                          <a:lnTo>
                            <a:pt x="158" y="399"/>
                          </a:lnTo>
                          <a:lnTo>
                            <a:pt x="152" y="429"/>
                          </a:lnTo>
                          <a:lnTo>
                            <a:pt x="146" y="461"/>
                          </a:lnTo>
                          <a:lnTo>
                            <a:pt x="135" y="491"/>
                          </a:lnTo>
                          <a:lnTo>
                            <a:pt x="211" y="491"/>
                          </a:lnTo>
                          <a:lnTo>
                            <a:pt x="237" y="444"/>
                          </a:lnTo>
                          <a:lnTo>
                            <a:pt x="251" y="421"/>
                          </a:lnTo>
                          <a:lnTo>
                            <a:pt x="263" y="393"/>
                          </a:lnTo>
                          <a:lnTo>
                            <a:pt x="277" y="358"/>
                          </a:lnTo>
                          <a:lnTo>
                            <a:pt x="282" y="324"/>
                          </a:lnTo>
                          <a:lnTo>
                            <a:pt x="289" y="294"/>
                          </a:lnTo>
                          <a:lnTo>
                            <a:pt x="296" y="261"/>
                          </a:lnTo>
                          <a:lnTo>
                            <a:pt x="301" y="228"/>
                          </a:lnTo>
                          <a:lnTo>
                            <a:pt x="306" y="190"/>
                          </a:lnTo>
                          <a:lnTo>
                            <a:pt x="306" y="164"/>
                          </a:lnTo>
                          <a:lnTo>
                            <a:pt x="306" y="140"/>
                          </a:lnTo>
                          <a:lnTo>
                            <a:pt x="306" y="104"/>
                          </a:lnTo>
                          <a:lnTo>
                            <a:pt x="306" y="83"/>
                          </a:lnTo>
                          <a:lnTo>
                            <a:pt x="296" y="9"/>
                          </a:lnTo>
                          <a:lnTo>
                            <a:pt x="271" y="0"/>
                          </a:lnTo>
                        </a:path>
                      </a:pathLst>
                    </a:custGeom>
                    <a:solidFill>
                      <a:srgbClr val="7F7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05" name="Freeform 169">
                      <a:extLst>
                        <a:ext uri="{FF2B5EF4-FFF2-40B4-BE49-F238E27FC236}">
                          <a16:creationId xmlns:a16="http://schemas.microsoft.com/office/drawing/2014/main" id="{491B62A1-BD6E-A972-7FCA-E0C1EE7F0BD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538" y="2378"/>
                      <a:ext cx="128" cy="112"/>
                    </a:xfrm>
                    <a:custGeom>
                      <a:avLst/>
                      <a:gdLst>
                        <a:gd name="T0" fmla="*/ 43 w 128"/>
                        <a:gd name="T1" fmla="*/ 0 h 112"/>
                        <a:gd name="T2" fmla="*/ 56 w 128"/>
                        <a:gd name="T3" fmla="*/ 4 h 112"/>
                        <a:gd name="T4" fmla="*/ 66 w 128"/>
                        <a:gd name="T5" fmla="*/ 6 h 112"/>
                        <a:gd name="T6" fmla="*/ 71 w 128"/>
                        <a:gd name="T7" fmla="*/ 12 h 112"/>
                        <a:gd name="T8" fmla="*/ 78 w 128"/>
                        <a:gd name="T9" fmla="*/ 16 h 112"/>
                        <a:gd name="T10" fmla="*/ 84 w 128"/>
                        <a:gd name="T11" fmla="*/ 19 h 112"/>
                        <a:gd name="T12" fmla="*/ 91 w 128"/>
                        <a:gd name="T13" fmla="*/ 24 h 112"/>
                        <a:gd name="T14" fmla="*/ 100 w 128"/>
                        <a:gd name="T15" fmla="*/ 10 h 112"/>
                        <a:gd name="T16" fmla="*/ 100 w 128"/>
                        <a:gd name="T17" fmla="*/ 28 h 112"/>
                        <a:gd name="T18" fmla="*/ 103 w 128"/>
                        <a:gd name="T19" fmla="*/ 39 h 112"/>
                        <a:gd name="T20" fmla="*/ 114 w 128"/>
                        <a:gd name="T21" fmla="*/ 29 h 112"/>
                        <a:gd name="T22" fmla="*/ 121 w 128"/>
                        <a:gd name="T23" fmla="*/ 20 h 112"/>
                        <a:gd name="T24" fmla="*/ 127 w 128"/>
                        <a:gd name="T25" fmla="*/ 14 h 112"/>
                        <a:gd name="T26" fmla="*/ 127 w 128"/>
                        <a:gd name="T27" fmla="*/ 27 h 112"/>
                        <a:gd name="T28" fmla="*/ 121 w 128"/>
                        <a:gd name="T29" fmla="*/ 42 h 112"/>
                        <a:gd name="T30" fmla="*/ 116 w 128"/>
                        <a:gd name="T31" fmla="*/ 56 h 112"/>
                        <a:gd name="T32" fmla="*/ 107 w 128"/>
                        <a:gd name="T33" fmla="*/ 64 h 112"/>
                        <a:gd name="T34" fmla="*/ 102 w 128"/>
                        <a:gd name="T35" fmla="*/ 70 h 112"/>
                        <a:gd name="T36" fmla="*/ 94 w 128"/>
                        <a:gd name="T37" fmla="*/ 70 h 112"/>
                        <a:gd name="T38" fmla="*/ 83 w 128"/>
                        <a:gd name="T39" fmla="*/ 110 h 112"/>
                        <a:gd name="T40" fmla="*/ 71 w 128"/>
                        <a:gd name="T41" fmla="*/ 111 h 112"/>
                        <a:gd name="T42" fmla="*/ 59 w 128"/>
                        <a:gd name="T43" fmla="*/ 107 h 112"/>
                        <a:gd name="T44" fmla="*/ 50 w 128"/>
                        <a:gd name="T45" fmla="*/ 103 h 112"/>
                        <a:gd name="T46" fmla="*/ 62 w 128"/>
                        <a:gd name="T47" fmla="*/ 97 h 112"/>
                        <a:gd name="T48" fmla="*/ 65 w 128"/>
                        <a:gd name="T49" fmla="*/ 95 h 112"/>
                        <a:gd name="T50" fmla="*/ 40 w 128"/>
                        <a:gd name="T51" fmla="*/ 70 h 112"/>
                        <a:gd name="T52" fmla="*/ 27 w 128"/>
                        <a:gd name="T53" fmla="*/ 68 h 112"/>
                        <a:gd name="T54" fmla="*/ 8 w 128"/>
                        <a:gd name="T55" fmla="*/ 68 h 112"/>
                        <a:gd name="T56" fmla="*/ 4 w 128"/>
                        <a:gd name="T57" fmla="*/ 68 h 112"/>
                        <a:gd name="T58" fmla="*/ 0 w 128"/>
                        <a:gd name="T59" fmla="*/ 64 h 112"/>
                        <a:gd name="T60" fmla="*/ 0 w 128"/>
                        <a:gd name="T61" fmla="*/ 56 h 112"/>
                        <a:gd name="T62" fmla="*/ 25 w 128"/>
                        <a:gd name="T63" fmla="*/ 56 h 112"/>
                        <a:gd name="T64" fmla="*/ 33 w 128"/>
                        <a:gd name="T65" fmla="*/ 56 h 112"/>
                        <a:gd name="T66" fmla="*/ 31 w 128"/>
                        <a:gd name="T67" fmla="*/ 58 h 112"/>
                        <a:gd name="T68" fmla="*/ 42 w 128"/>
                        <a:gd name="T69" fmla="*/ 66 h 112"/>
                        <a:gd name="T70" fmla="*/ 56 w 128"/>
                        <a:gd name="T71" fmla="*/ 78 h 112"/>
                        <a:gd name="T72" fmla="*/ 65 w 128"/>
                        <a:gd name="T73" fmla="*/ 86 h 112"/>
                        <a:gd name="T74" fmla="*/ 75 w 128"/>
                        <a:gd name="T75" fmla="*/ 68 h 112"/>
                        <a:gd name="T76" fmla="*/ 75 w 128"/>
                        <a:gd name="T77" fmla="*/ 62 h 112"/>
                        <a:gd name="T78" fmla="*/ 73 w 128"/>
                        <a:gd name="T79" fmla="*/ 47 h 112"/>
                        <a:gd name="T80" fmla="*/ 83 w 128"/>
                        <a:gd name="T81" fmla="*/ 50 h 112"/>
                        <a:gd name="T82" fmla="*/ 88 w 128"/>
                        <a:gd name="T83" fmla="*/ 44 h 112"/>
                        <a:gd name="T84" fmla="*/ 80 w 128"/>
                        <a:gd name="T85" fmla="*/ 36 h 112"/>
                        <a:gd name="T86" fmla="*/ 73 w 128"/>
                        <a:gd name="T87" fmla="*/ 29 h 112"/>
                        <a:gd name="T88" fmla="*/ 60 w 128"/>
                        <a:gd name="T89" fmla="*/ 20 h 112"/>
                        <a:gd name="T90" fmla="*/ 54 w 128"/>
                        <a:gd name="T91" fmla="*/ 10 h 112"/>
                        <a:gd name="T92" fmla="*/ 43 w 128"/>
                        <a:gd name="T93" fmla="*/ 0 h 11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</a:cxnLst>
                      <a:rect l="0" t="0" r="r" b="b"/>
                      <a:pathLst>
                        <a:path w="128" h="112">
                          <a:moveTo>
                            <a:pt x="43" y="0"/>
                          </a:moveTo>
                          <a:lnTo>
                            <a:pt x="56" y="4"/>
                          </a:lnTo>
                          <a:lnTo>
                            <a:pt x="66" y="6"/>
                          </a:lnTo>
                          <a:lnTo>
                            <a:pt x="71" y="12"/>
                          </a:lnTo>
                          <a:lnTo>
                            <a:pt x="78" y="16"/>
                          </a:lnTo>
                          <a:lnTo>
                            <a:pt x="84" y="19"/>
                          </a:lnTo>
                          <a:lnTo>
                            <a:pt x="91" y="24"/>
                          </a:lnTo>
                          <a:lnTo>
                            <a:pt x="100" y="10"/>
                          </a:lnTo>
                          <a:lnTo>
                            <a:pt x="100" y="28"/>
                          </a:lnTo>
                          <a:lnTo>
                            <a:pt x="103" y="39"/>
                          </a:lnTo>
                          <a:lnTo>
                            <a:pt x="114" y="29"/>
                          </a:lnTo>
                          <a:lnTo>
                            <a:pt x="121" y="20"/>
                          </a:lnTo>
                          <a:lnTo>
                            <a:pt x="127" y="14"/>
                          </a:lnTo>
                          <a:lnTo>
                            <a:pt x="127" y="27"/>
                          </a:lnTo>
                          <a:lnTo>
                            <a:pt x="121" y="42"/>
                          </a:lnTo>
                          <a:lnTo>
                            <a:pt x="116" y="56"/>
                          </a:lnTo>
                          <a:lnTo>
                            <a:pt x="107" y="64"/>
                          </a:lnTo>
                          <a:lnTo>
                            <a:pt x="102" y="70"/>
                          </a:lnTo>
                          <a:lnTo>
                            <a:pt x="94" y="70"/>
                          </a:lnTo>
                          <a:lnTo>
                            <a:pt x="83" y="110"/>
                          </a:lnTo>
                          <a:lnTo>
                            <a:pt x="71" y="111"/>
                          </a:lnTo>
                          <a:lnTo>
                            <a:pt x="59" y="107"/>
                          </a:lnTo>
                          <a:lnTo>
                            <a:pt x="50" y="103"/>
                          </a:lnTo>
                          <a:lnTo>
                            <a:pt x="62" y="97"/>
                          </a:lnTo>
                          <a:lnTo>
                            <a:pt x="65" y="95"/>
                          </a:lnTo>
                          <a:lnTo>
                            <a:pt x="40" y="70"/>
                          </a:lnTo>
                          <a:lnTo>
                            <a:pt x="27" y="68"/>
                          </a:lnTo>
                          <a:lnTo>
                            <a:pt x="8" y="68"/>
                          </a:lnTo>
                          <a:lnTo>
                            <a:pt x="4" y="68"/>
                          </a:lnTo>
                          <a:lnTo>
                            <a:pt x="0" y="64"/>
                          </a:lnTo>
                          <a:lnTo>
                            <a:pt x="0" y="56"/>
                          </a:lnTo>
                          <a:lnTo>
                            <a:pt x="25" y="56"/>
                          </a:lnTo>
                          <a:lnTo>
                            <a:pt x="33" y="56"/>
                          </a:lnTo>
                          <a:lnTo>
                            <a:pt x="31" y="58"/>
                          </a:lnTo>
                          <a:lnTo>
                            <a:pt x="42" y="66"/>
                          </a:lnTo>
                          <a:lnTo>
                            <a:pt x="56" y="78"/>
                          </a:lnTo>
                          <a:lnTo>
                            <a:pt x="65" y="86"/>
                          </a:lnTo>
                          <a:lnTo>
                            <a:pt x="75" y="68"/>
                          </a:lnTo>
                          <a:lnTo>
                            <a:pt x="75" y="62"/>
                          </a:lnTo>
                          <a:lnTo>
                            <a:pt x="73" y="47"/>
                          </a:lnTo>
                          <a:lnTo>
                            <a:pt x="83" y="50"/>
                          </a:lnTo>
                          <a:lnTo>
                            <a:pt x="88" y="44"/>
                          </a:lnTo>
                          <a:lnTo>
                            <a:pt x="80" y="36"/>
                          </a:lnTo>
                          <a:lnTo>
                            <a:pt x="73" y="29"/>
                          </a:lnTo>
                          <a:lnTo>
                            <a:pt x="60" y="20"/>
                          </a:lnTo>
                          <a:lnTo>
                            <a:pt x="54" y="10"/>
                          </a:lnTo>
                          <a:lnTo>
                            <a:pt x="43" y="0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06" name="Freeform 170">
                      <a:extLst>
                        <a:ext uri="{FF2B5EF4-FFF2-40B4-BE49-F238E27FC236}">
                          <a16:creationId xmlns:a16="http://schemas.microsoft.com/office/drawing/2014/main" id="{3E4657FE-F308-0660-037C-709F8D231B6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581" y="2212"/>
                      <a:ext cx="56" cy="155"/>
                    </a:xfrm>
                    <a:custGeom>
                      <a:avLst/>
                      <a:gdLst>
                        <a:gd name="T0" fmla="*/ 19 w 56"/>
                        <a:gd name="T1" fmla="*/ 0 h 155"/>
                        <a:gd name="T2" fmla="*/ 41 w 56"/>
                        <a:gd name="T3" fmla="*/ 47 h 155"/>
                        <a:gd name="T4" fmla="*/ 48 w 56"/>
                        <a:gd name="T5" fmla="*/ 72 h 155"/>
                        <a:gd name="T6" fmla="*/ 53 w 56"/>
                        <a:gd name="T7" fmla="*/ 96 h 155"/>
                        <a:gd name="T8" fmla="*/ 55 w 56"/>
                        <a:gd name="T9" fmla="*/ 116 h 155"/>
                        <a:gd name="T10" fmla="*/ 55 w 56"/>
                        <a:gd name="T11" fmla="*/ 154 h 155"/>
                        <a:gd name="T12" fmla="*/ 51 w 56"/>
                        <a:gd name="T13" fmla="*/ 141 h 155"/>
                        <a:gd name="T14" fmla="*/ 31 w 56"/>
                        <a:gd name="T15" fmla="*/ 130 h 155"/>
                        <a:gd name="T16" fmla="*/ 22 w 56"/>
                        <a:gd name="T17" fmla="*/ 127 h 155"/>
                        <a:gd name="T18" fmla="*/ 6 w 56"/>
                        <a:gd name="T19" fmla="*/ 114 h 155"/>
                        <a:gd name="T20" fmla="*/ 0 w 56"/>
                        <a:gd name="T21" fmla="*/ 96 h 155"/>
                        <a:gd name="T22" fmla="*/ 5 w 56"/>
                        <a:gd name="T23" fmla="*/ 88 h 155"/>
                        <a:gd name="T24" fmla="*/ 20 w 56"/>
                        <a:gd name="T25" fmla="*/ 111 h 155"/>
                        <a:gd name="T26" fmla="*/ 28 w 56"/>
                        <a:gd name="T27" fmla="*/ 121 h 155"/>
                        <a:gd name="T28" fmla="*/ 42 w 56"/>
                        <a:gd name="T29" fmla="*/ 130 h 155"/>
                        <a:gd name="T30" fmla="*/ 46 w 56"/>
                        <a:gd name="T31" fmla="*/ 130 h 155"/>
                        <a:gd name="T32" fmla="*/ 51 w 56"/>
                        <a:gd name="T33" fmla="*/ 136 h 155"/>
                        <a:gd name="T34" fmla="*/ 48 w 56"/>
                        <a:gd name="T35" fmla="*/ 88 h 155"/>
                        <a:gd name="T36" fmla="*/ 35 w 56"/>
                        <a:gd name="T37" fmla="*/ 52 h 155"/>
                        <a:gd name="T38" fmla="*/ 27 w 56"/>
                        <a:gd name="T39" fmla="*/ 34 h 155"/>
                        <a:gd name="T40" fmla="*/ 19 w 56"/>
                        <a:gd name="T41" fmla="*/ 0 h 15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56" h="155">
                          <a:moveTo>
                            <a:pt x="19" y="0"/>
                          </a:moveTo>
                          <a:lnTo>
                            <a:pt x="41" y="47"/>
                          </a:lnTo>
                          <a:lnTo>
                            <a:pt x="48" y="72"/>
                          </a:lnTo>
                          <a:lnTo>
                            <a:pt x="53" y="96"/>
                          </a:lnTo>
                          <a:lnTo>
                            <a:pt x="55" y="116"/>
                          </a:lnTo>
                          <a:lnTo>
                            <a:pt x="55" y="154"/>
                          </a:lnTo>
                          <a:lnTo>
                            <a:pt x="51" y="141"/>
                          </a:lnTo>
                          <a:lnTo>
                            <a:pt x="31" y="130"/>
                          </a:lnTo>
                          <a:lnTo>
                            <a:pt x="22" y="127"/>
                          </a:lnTo>
                          <a:lnTo>
                            <a:pt x="6" y="114"/>
                          </a:lnTo>
                          <a:lnTo>
                            <a:pt x="0" y="96"/>
                          </a:lnTo>
                          <a:lnTo>
                            <a:pt x="5" y="88"/>
                          </a:lnTo>
                          <a:lnTo>
                            <a:pt x="20" y="111"/>
                          </a:lnTo>
                          <a:lnTo>
                            <a:pt x="28" y="121"/>
                          </a:lnTo>
                          <a:lnTo>
                            <a:pt x="42" y="130"/>
                          </a:lnTo>
                          <a:lnTo>
                            <a:pt x="46" y="130"/>
                          </a:lnTo>
                          <a:lnTo>
                            <a:pt x="51" y="136"/>
                          </a:lnTo>
                          <a:lnTo>
                            <a:pt x="48" y="88"/>
                          </a:lnTo>
                          <a:lnTo>
                            <a:pt x="35" y="52"/>
                          </a:lnTo>
                          <a:lnTo>
                            <a:pt x="27" y="34"/>
                          </a:lnTo>
                          <a:lnTo>
                            <a:pt x="19" y="0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grpSp>
                  <p:nvGrpSpPr>
                    <p:cNvPr id="507" name="Group 173">
                      <a:extLst>
                        <a:ext uri="{FF2B5EF4-FFF2-40B4-BE49-F238E27FC236}">
                          <a16:creationId xmlns:a16="http://schemas.microsoft.com/office/drawing/2014/main" id="{54D25E2D-3458-7DC9-15D4-25AAD93B5FA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636" y="2138"/>
                      <a:ext cx="134" cy="498"/>
                      <a:chOff x="1636" y="2138"/>
                      <a:chExt cx="134" cy="498"/>
                    </a:xfrm>
                  </p:grpSpPr>
                  <p:sp>
                    <p:nvSpPr>
                      <p:cNvPr id="508" name="Freeform 171">
                        <a:extLst>
                          <a:ext uri="{FF2B5EF4-FFF2-40B4-BE49-F238E27FC236}">
                            <a16:creationId xmlns:a16="http://schemas.microsoft.com/office/drawing/2014/main" id="{4534FFC4-5844-2454-947C-139EEB3016A9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36" y="2144"/>
                        <a:ext cx="130" cy="492"/>
                      </a:xfrm>
                      <a:custGeom>
                        <a:avLst/>
                        <a:gdLst>
                          <a:gd name="T0" fmla="*/ 95 w 130"/>
                          <a:gd name="T1" fmla="*/ 0 h 492"/>
                          <a:gd name="T2" fmla="*/ 85 w 130"/>
                          <a:gd name="T3" fmla="*/ 16 h 492"/>
                          <a:gd name="T4" fmla="*/ 71 w 130"/>
                          <a:gd name="T5" fmla="*/ 35 h 492"/>
                          <a:gd name="T6" fmla="*/ 50 w 130"/>
                          <a:gd name="T7" fmla="*/ 62 h 492"/>
                          <a:gd name="T8" fmla="*/ 34 w 130"/>
                          <a:gd name="T9" fmla="*/ 85 h 492"/>
                          <a:gd name="T10" fmla="*/ 76 w 130"/>
                          <a:gd name="T11" fmla="*/ 107 h 492"/>
                          <a:gd name="T12" fmla="*/ 34 w 130"/>
                          <a:gd name="T13" fmla="*/ 125 h 492"/>
                          <a:gd name="T14" fmla="*/ 34 w 130"/>
                          <a:gd name="T15" fmla="*/ 150 h 492"/>
                          <a:gd name="T16" fmla="*/ 35 w 130"/>
                          <a:gd name="T17" fmla="*/ 168 h 492"/>
                          <a:gd name="T18" fmla="*/ 37 w 130"/>
                          <a:gd name="T19" fmla="*/ 184 h 492"/>
                          <a:gd name="T20" fmla="*/ 41 w 130"/>
                          <a:gd name="T21" fmla="*/ 203 h 492"/>
                          <a:gd name="T22" fmla="*/ 47 w 130"/>
                          <a:gd name="T23" fmla="*/ 228 h 492"/>
                          <a:gd name="T24" fmla="*/ 52 w 130"/>
                          <a:gd name="T25" fmla="*/ 246 h 492"/>
                          <a:gd name="T26" fmla="*/ 58 w 130"/>
                          <a:gd name="T27" fmla="*/ 269 h 492"/>
                          <a:gd name="T28" fmla="*/ 61 w 130"/>
                          <a:gd name="T29" fmla="*/ 281 h 492"/>
                          <a:gd name="T30" fmla="*/ 64 w 130"/>
                          <a:gd name="T31" fmla="*/ 301 h 492"/>
                          <a:gd name="T32" fmla="*/ 64 w 130"/>
                          <a:gd name="T33" fmla="*/ 319 h 492"/>
                          <a:gd name="T34" fmla="*/ 61 w 130"/>
                          <a:gd name="T35" fmla="*/ 340 h 492"/>
                          <a:gd name="T36" fmla="*/ 58 w 130"/>
                          <a:gd name="T37" fmla="*/ 358 h 492"/>
                          <a:gd name="T38" fmla="*/ 53 w 130"/>
                          <a:gd name="T39" fmla="*/ 376 h 492"/>
                          <a:gd name="T40" fmla="*/ 44 w 130"/>
                          <a:gd name="T41" fmla="*/ 399 h 492"/>
                          <a:gd name="T42" fmla="*/ 36 w 130"/>
                          <a:gd name="T43" fmla="*/ 424 h 492"/>
                          <a:gd name="T44" fmla="*/ 23 w 130"/>
                          <a:gd name="T45" fmla="*/ 448 h 492"/>
                          <a:gd name="T46" fmla="*/ 0 w 130"/>
                          <a:gd name="T47" fmla="*/ 491 h 492"/>
                          <a:gd name="T48" fmla="*/ 37 w 130"/>
                          <a:gd name="T49" fmla="*/ 491 h 492"/>
                          <a:gd name="T50" fmla="*/ 62 w 130"/>
                          <a:gd name="T51" fmla="*/ 444 h 492"/>
                          <a:gd name="T52" fmla="*/ 76 w 130"/>
                          <a:gd name="T53" fmla="*/ 421 h 492"/>
                          <a:gd name="T54" fmla="*/ 87 w 130"/>
                          <a:gd name="T55" fmla="*/ 393 h 492"/>
                          <a:gd name="T56" fmla="*/ 100 w 130"/>
                          <a:gd name="T57" fmla="*/ 358 h 492"/>
                          <a:gd name="T58" fmla="*/ 106 w 130"/>
                          <a:gd name="T59" fmla="*/ 324 h 492"/>
                          <a:gd name="T60" fmla="*/ 112 w 130"/>
                          <a:gd name="T61" fmla="*/ 294 h 492"/>
                          <a:gd name="T62" fmla="*/ 119 w 130"/>
                          <a:gd name="T63" fmla="*/ 261 h 492"/>
                          <a:gd name="T64" fmla="*/ 125 w 130"/>
                          <a:gd name="T65" fmla="*/ 228 h 492"/>
                          <a:gd name="T66" fmla="*/ 129 w 130"/>
                          <a:gd name="T67" fmla="*/ 190 h 492"/>
                          <a:gd name="T68" fmla="*/ 129 w 130"/>
                          <a:gd name="T69" fmla="*/ 164 h 492"/>
                          <a:gd name="T70" fmla="*/ 129 w 130"/>
                          <a:gd name="T71" fmla="*/ 140 h 492"/>
                          <a:gd name="T72" fmla="*/ 129 w 130"/>
                          <a:gd name="T73" fmla="*/ 104 h 492"/>
                          <a:gd name="T74" fmla="*/ 129 w 130"/>
                          <a:gd name="T75" fmla="*/ 83 h 492"/>
                          <a:gd name="T76" fmla="*/ 119 w 130"/>
                          <a:gd name="T77" fmla="*/ 9 h 492"/>
                          <a:gd name="T78" fmla="*/ 95 w 130"/>
                          <a:gd name="T79" fmla="*/ 0 h 49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130" h="492">
                            <a:moveTo>
                              <a:pt x="95" y="0"/>
                            </a:moveTo>
                            <a:lnTo>
                              <a:pt x="85" y="16"/>
                            </a:lnTo>
                            <a:lnTo>
                              <a:pt x="71" y="35"/>
                            </a:lnTo>
                            <a:lnTo>
                              <a:pt x="50" y="62"/>
                            </a:lnTo>
                            <a:lnTo>
                              <a:pt x="34" y="85"/>
                            </a:lnTo>
                            <a:lnTo>
                              <a:pt x="76" y="107"/>
                            </a:lnTo>
                            <a:lnTo>
                              <a:pt x="34" y="125"/>
                            </a:lnTo>
                            <a:lnTo>
                              <a:pt x="34" y="150"/>
                            </a:lnTo>
                            <a:lnTo>
                              <a:pt x="35" y="168"/>
                            </a:lnTo>
                            <a:lnTo>
                              <a:pt x="37" y="184"/>
                            </a:lnTo>
                            <a:lnTo>
                              <a:pt x="41" y="203"/>
                            </a:lnTo>
                            <a:lnTo>
                              <a:pt x="47" y="228"/>
                            </a:lnTo>
                            <a:lnTo>
                              <a:pt x="52" y="246"/>
                            </a:lnTo>
                            <a:lnTo>
                              <a:pt x="58" y="269"/>
                            </a:lnTo>
                            <a:lnTo>
                              <a:pt x="61" y="281"/>
                            </a:lnTo>
                            <a:lnTo>
                              <a:pt x="64" y="301"/>
                            </a:lnTo>
                            <a:lnTo>
                              <a:pt x="64" y="319"/>
                            </a:lnTo>
                            <a:lnTo>
                              <a:pt x="61" y="340"/>
                            </a:lnTo>
                            <a:lnTo>
                              <a:pt x="58" y="358"/>
                            </a:lnTo>
                            <a:lnTo>
                              <a:pt x="53" y="376"/>
                            </a:lnTo>
                            <a:lnTo>
                              <a:pt x="44" y="399"/>
                            </a:lnTo>
                            <a:lnTo>
                              <a:pt x="36" y="424"/>
                            </a:lnTo>
                            <a:lnTo>
                              <a:pt x="23" y="448"/>
                            </a:lnTo>
                            <a:lnTo>
                              <a:pt x="0" y="491"/>
                            </a:lnTo>
                            <a:lnTo>
                              <a:pt x="37" y="491"/>
                            </a:lnTo>
                            <a:lnTo>
                              <a:pt x="62" y="444"/>
                            </a:lnTo>
                            <a:lnTo>
                              <a:pt x="76" y="421"/>
                            </a:lnTo>
                            <a:lnTo>
                              <a:pt x="87" y="393"/>
                            </a:lnTo>
                            <a:lnTo>
                              <a:pt x="100" y="358"/>
                            </a:lnTo>
                            <a:lnTo>
                              <a:pt x="106" y="324"/>
                            </a:lnTo>
                            <a:lnTo>
                              <a:pt x="112" y="294"/>
                            </a:lnTo>
                            <a:lnTo>
                              <a:pt x="119" y="261"/>
                            </a:lnTo>
                            <a:lnTo>
                              <a:pt x="125" y="228"/>
                            </a:lnTo>
                            <a:lnTo>
                              <a:pt x="129" y="190"/>
                            </a:lnTo>
                            <a:lnTo>
                              <a:pt x="129" y="164"/>
                            </a:lnTo>
                            <a:lnTo>
                              <a:pt x="129" y="140"/>
                            </a:lnTo>
                            <a:lnTo>
                              <a:pt x="129" y="104"/>
                            </a:lnTo>
                            <a:lnTo>
                              <a:pt x="129" y="83"/>
                            </a:lnTo>
                            <a:lnTo>
                              <a:pt x="119" y="9"/>
                            </a:lnTo>
                            <a:lnTo>
                              <a:pt x="95" y="0"/>
                            </a:lnTo>
                          </a:path>
                        </a:pathLst>
                      </a:custGeom>
                      <a:solidFill>
                        <a:srgbClr val="5F5F5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509" name="Freeform 172">
                        <a:extLst>
                          <a:ext uri="{FF2B5EF4-FFF2-40B4-BE49-F238E27FC236}">
                            <a16:creationId xmlns:a16="http://schemas.microsoft.com/office/drawing/2014/main" id="{5BE44361-D1E5-CCF1-199E-81C10FC423A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39" y="2138"/>
                        <a:ext cx="131" cy="492"/>
                      </a:xfrm>
                      <a:custGeom>
                        <a:avLst/>
                        <a:gdLst>
                          <a:gd name="T0" fmla="*/ 96 w 131"/>
                          <a:gd name="T1" fmla="*/ 0 h 492"/>
                          <a:gd name="T2" fmla="*/ 85 w 131"/>
                          <a:gd name="T3" fmla="*/ 16 h 492"/>
                          <a:gd name="T4" fmla="*/ 72 w 131"/>
                          <a:gd name="T5" fmla="*/ 35 h 492"/>
                          <a:gd name="T6" fmla="*/ 50 w 131"/>
                          <a:gd name="T7" fmla="*/ 62 h 492"/>
                          <a:gd name="T8" fmla="*/ 35 w 131"/>
                          <a:gd name="T9" fmla="*/ 85 h 492"/>
                          <a:gd name="T10" fmla="*/ 76 w 131"/>
                          <a:gd name="T11" fmla="*/ 107 h 492"/>
                          <a:gd name="T12" fmla="*/ 34 w 131"/>
                          <a:gd name="T13" fmla="*/ 125 h 492"/>
                          <a:gd name="T14" fmla="*/ 35 w 131"/>
                          <a:gd name="T15" fmla="*/ 150 h 492"/>
                          <a:gd name="T16" fmla="*/ 35 w 131"/>
                          <a:gd name="T17" fmla="*/ 168 h 492"/>
                          <a:gd name="T18" fmla="*/ 38 w 131"/>
                          <a:gd name="T19" fmla="*/ 184 h 492"/>
                          <a:gd name="T20" fmla="*/ 42 w 131"/>
                          <a:gd name="T21" fmla="*/ 203 h 492"/>
                          <a:gd name="T22" fmla="*/ 47 w 131"/>
                          <a:gd name="T23" fmla="*/ 228 h 492"/>
                          <a:gd name="T24" fmla="*/ 53 w 131"/>
                          <a:gd name="T25" fmla="*/ 246 h 492"/>
                          <a:gd name="T26" fmla="*/ 58 w 131"/>
                          <a:gd name="T27" fmla="*/ 267 h 492"/>
                          <a:gd name="T28" fmla="*/ 61 w 131"/>
                          <a:gd name="T29" fmla="*/ 281 h 492"/>
                          <a:gd name="T30" fmla="*/ 64 w 131"/>
                          <a:gd name="T31" fmla="*/ 301 h 492"/>
                          <a:gd name="T32" fmla="*/ 65 w 131"/>
                          <a:gd name="T33" fmla="*/ 319 h 492"/>
                          <a:gd name="T34" fmla="*/ 61 w 131"/>
                          <a:gd name="T35" fmla="*/ 340 h 492"/>
                          <a:gd name="T36" fmla="*/ 58 w 131"/>
                          <a:gd name="T37" fmla="*/ 358 h 492"/>
                          <a:gd name="T38" fmla="*/ 53 w 131"/>
                          <a:gd name="T39" fmla="*/ 376 h 492"/>
                          <a:gd name="T40" fmla="*/ 45 w 131"/>
                          <a:gd name="T41" fmla="*/ 399 h 492"/>
                          <a:gd name="T42" fmla="*/ 36 w 131"/>
                          <a:gd name="T43" fmla="*/ 424 h 492"/>
                          <a:gd name="T44" fmla="*/ 23 w 131"/>
                          <a:gd name="T45" fmla="*/ 448 h 492"/>
                          <a:gd name="T46" fmla="*/ 0 w 131"/>
                          <a:gd name="T47" fmla="*/ 491 h 492"/>
                          <a:gd name="T48" fmla="*/ 37 w 131"/>
                          <a:gd name="T49" fmla="*/ 491 h 492"/>
                          <a:gd name="T50" fmla="*/ 62 w 131"/>
                          <a:gd name="T51" fmla="*/ 444 h 492"/>
                          <a:gd name="T52" fmla="*/ 76 w 131"/>
                          <a:gd name="T53" fmla="*/ 421 h 492"/>
                          <a:gd name="T54" fmla="*/ 88 w 131"/>
                          <a:gd name="T55" fmla="*/ 393 h 492"/>
                          <a:gd name="T56" fmla="*/ 101 w 131"/>
                          <a:gd name="T57" fmla="*/ 358 h 492"/>
                          <a:gd name="T58" fmla="*/ 107 w 131"/>
                          <a:gd name="T59" fmla="*/ 324 h 492"/>
                          <a:gd name="T60" fmla="*/ 113 w 131"/>
                          <a:gd name="T61" fmla="*/ 294 h 492"/>
                          <a:gd name="T62" fmla="*/ 120 w 131"/>
                          <a:gd name="T63" fmla="*/ 261 h 492"/>
                          <a:gd name="T64" fmla="*/ 126 w 131"/>
                          <a:gd name="T65" fmla="*/ 228 h 492"/>
                          <a:gd name="T66" fmla="*/ 130 w 131"/>
                          <a:gd name="T67" fmla="*/ 190 h 492"/>
                          <a:gd name="T68" fmla="*/ 130 w 131"/>
                          <a:gd name="T69" fmla="*/ 164 h 492"/>
                          <a:gd name="T70" fmla="*/ 130 w 131"/>
                          <a:gd name="T71" fmla="*/ 140 h 492"/>
                          <a:gd name="T72" fmla="*/ 130 w 131"/>
                          <a:gd name="T73" fmla="*/ 104 h 492"/>
                          <a:gd name="T74" fmla="*/ 130 w 131"/>
                          <a:gd name="T75" fmla="*/ 83 h 492"/>
                          <a:gd name="T76" fmla="*/ 120 w 131"/>
                          <a:gd name="T77" fmla="*/ 9 h 492"/>
                          <a:gd name="T78" fmla="*/ 96 w 131"/>
                          <a:gd name="T79" fmla="*/ 0 h 49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131" h="492">
                            <a:moveTo>
                              <a:pt x="96" y="0"/>
                            </a:moveTo>
                            <a:lnTo>
                              <a:pt x="85" y="16"/>
                            </a:lnTo>
                            <a:lnTo>
                              <a:pt x="72" y="35"/>
                            </a:lnTo>
                            <a:lnTo>
                              <a:pt x="50" y="62"/>
                            </a:lnTo>
                            <a:lnTo>
                              <a:pt x="35" y="85"/>
                            </a:lnTo>
                            <a:lnTo>
                              <a:pt x="76" y="107"/>
                            </a:lnTo>
                            <a:lnTo>
                              <a:pt x="34" y="125"/>
                            </a:lnTo>
                            <a:lnTo>
                              <a:pt x="35" y="150"/>
                            </a:lnTo>
                            <a:lnTo>
                              <a:pt x="35" y="168"/>
                            </a:lnTo>
                            <a:lnTo>
                              <a:pt x="38" y="184"/>
                            </a:lnTo>
                            <a:lnTo>
                              <a:pt x="42" y="203"/>
                            </a:lnTo>
                            <a:lnTo>
                              <a:pt x="47" y="228"/>
                            </a:lnTo>
                            <a:lnTo>
                              <a:pt x="53" y="246"/>
                            </a:lnTo>
                            <a:lnTo>
                              <a:pt x="58" y="267"/>
                            </a:lnTo>
                            <a:lnTo>
                              <a:pt x="61" y="281"/>
                            </a:lnTo>
                            <a:lnTo>
                              <a:pt x="64" y="301"/>
                            </a:lnTo>
                            <a:lnTo>
                              <a:pt x="65" y="319"/>
                            </a:lnTo>
                            <a:lnTo>
                              <a:pt x="61" y="340"/>
                            </a:lnTo>
                            <a:lnTo>
                              <a:pt x="58" y="358"/>
                            </a:lnTo>
                            <a:lnTo>
                              <a:pt x="53" y="376"/>
                            </a:lnTo>
                            <a:lnTo>
                              <a:pt x="45" y="399"/>
                            </a:lnTo>
                            <a:lnTo>
                              <a:pt x="36" y="424"/>
                            </a:lnTo>
                            <a:lnTo>
                              <a:pt x="23" y="448"/>
                            </a:lnTo>
                            <a:lnTo>
                              <a:pt x="0" y="491"/>
                            </a:lnTo>
                            <a:lnTo>
                              <a:pt x="37" y="491"/>
                            </a:lnTo>
                            <a:lnTo>
                              <a:pt x="62" y="444"/>
                            </a:lnTo>
                            <a:lnTo>
                              <a:pt x="76" y="421"/>
                            </a:lnTo>
                            <a:lnTo>
                              <a:pt x="88" y="393"/>
                            </a:lnTo>
                            <a:lnTo>
                              <a:pt x="101" y="358"/>
                            </a:lnTo>
                            <a:lnTo>
                              <a:pt x="107" y="324"/>
                            </a:lnTo>
                            <a:lnTo>
                              <a:pt x="113" y="294"/>
                            </a:lnTo>
                            <a:lnTo>
                              <a:pt x="120" y="261"/>
                            </a:lnTo>
                            <a:lnTo>
                              <a:pt x="126" y="228"/>
                            </a:lnTo>
                            <a:lnTo>
                              <a:pt x="130" y="190"/>
                            </a:lnTo>
                            <a:lnTo>
                              <a:pt x="130" y="164"/>
                            </a:lnTo>
                            <a:lnTo>
                              <a:pt x="130" y="140"/>
                            </a:lnTo>
                            <a:lnTo>
                              <a:pt x="130" y="104"/>
                            </a:lnTo>
                            <a:lnTo>
                              <a:pt x="130" y="83"/>
                            </a:lnTo>
                            <a:lnTo>
                              <a:pt x="120" y="9"/>
                            </a:lnTo>
                            <a:lnTo>
                              <a:pt x="96" y="0"/>
                            </a:lnTo>
                          </a:path>
                        </a:pathLst>
                      </a:custGeom>
                      <a:solidFill>
                        <a:srgbClr val="7F7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</p:grpSp>
              </p:grpSp>
              <p:grpSp>
                <p:nvGrpSpPr>
                  <p:cNvPr id="497" name="Group 181">
                    <a:extLst>
                      <a:ext uri="{FF2B5EF4-FFF2-40B4-BE49-F238E27FC236}">
                        <a16:creationId xmlns:a16="http://schemas.microsoft.com/office/drawing/2014/main" id="{DE500C46-1005-3225-A434-FE0FD60FF1B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884" y="2125"/>
                    <a:ext cx="313" cy="491"/>
                    <a:chOff x="1884" y="2125"/>
                    <a:chExt cx="313" cy="491"/>
                  </a:xfrm>
                </p:grpSpPr>
                <p:sp>
                  <p:nvSpPr>
                    <p:cNvPr id="498" name="Freeform 175">
                      <a:extLst>
                        <a:ext uri="{FF2B5EF4-FFF2-40B4-BE49-F238E27FC236}">
                          <a16:creationId xmlns:a16="http://schemas.microsoft.com/office/drawing/2014/main" id="{6141C98E-5D7C-A9C3-BA75-696306B150B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88" y="2131"/>
                      <a:ext cx="309" cy="485"/>
                    </a:xfrm>
                    <a:custGeom>
                      <a:avLst/>
                      <a:gdLst>
                        <a:gd name="T0" fmla="*/ 45 w 309"/>
                        <a:gd name="T1" fmla="*/ 7 h 485"/>
                        <a:gd name="T2" fmla="*/ 10 w 309"/>
                        <a:gd name="T3" fmla="*/ 0 h 485"/>
                        <a:gd name="T4" fmla="*/ 5 w 309"/>
                        <a:gd name="T5" fmla="*/ 22 h 485"/>
                        <a:gd name="T6" fmla="*/ 0 w 309"/>
                        <a:gd name="T7" fmla="*/ 58 h 485"/>
                        <a:gd name="T8" fmla="*/ 3 w 309"/>
                        <a:gd name="T9" fmla="*/ 120 h 485"/>
                        <a:gd name="T10" fmla="*/ 7 w 309"/>
                        <a:gd name="T11" fmla="*/ 143 h 485"/>
                        <a:gd name="T12" fmla="*/ 16 w 309"/>
                        <a:gd name="T13" fmla="*/ 180 h 485"/>
                        <a:gd name="T14" fmla="*/ 16 w 309"/>
                        <a:gd name="T15" fmla="*/ 222 h 485"/>
                        <a:gd name="T16" fmla="*/ 18 w 309"/>
                        <a:gd name="T17" fmla="*/ 274 h 485"/>
                        <a:gd name="T18" fmla="*/ 23 w 309"/>
                        <a:gd name="T19" fmla="*/ 325 h 485"/>
                        <a:gd name="T20" fmla="*/ 25 w 309"/>
                        <a:gd name="T21" fmla="*/ 351 h 485"/>
                        <a:gd name="T22" fmla="*/ 37 w 309"/>
                        <a:gd name="T23" fmla="*/ 392 h 485"/>
                        <a:gd name="T24" fmla="*/ 45 w 309"/>
                        <a:gd name="T25" fmla="*/ 425 h 485"/>
                        <a:gd name="T26" fmla="*/ 55 w 309"/>
                        <a:gd name="T27" fmla="*/ 468 h 485"/>
                        <a:gd name="T28" fmla="*/ 63 w 309"/>
                        <a:gd name="T29" fmla="*/ 484 h 485"/>
                        <a:gd name="T30" fmla="*/ 286 w 309"/>
                        <a:gd name="T31" fmla="*/ 484 h 485"/>
                        <a:gd name="T32" fmla="*/ 308 w 309"/>
                        <a:gd name="T33" fmla="*/ 471 h 485"/>
                        <a:gd name="T34" fmla="*/ 294 w 309"/>
                        <a:gd name="T35" fmla="*/ 367 h 485"/>
                        <a:gd name="T36" fmla="*/ 285 w 309"/>
                        <a:gd name="T37" fmla="*/ 331 h 485"/>
                        <a:gd name="T38" fmla="*/ 285 w 309"/>
                        <a:gd name="T39" fmla="*/ 305 h 485"/>
                        <a:gd name="T40" fmla="*/ 282 w 309"/>
                        <a:gd name="T41" fmla="*/ 296 h 485"/>
                        <a:gd name="T42" fmla="*/ 280 w 309"/>
                        <a:gd name="T43" fmla="*/ 286 h 485"/>
                        <a:gd name="T44" fmla="*/ 275 w 309"/>
                        <a:gd name="T45" fmla="*/ 282 h 485"/>
                        <a:gd name="T46" fmla="*/ 265 w 309"/>
                        <a:gd name="T47" fmla="*/ 269 h 485"/>
                        <a:gd name="T48" fmla="*/ 262 w 309"/>
                        <a:gd name="T49" fmla="*/ 258 h 485"/>
                        <a:gd name="T50" fmla="*/ 258 w 309"/>
                        <a:gd name="T51" fmla="*/ 242 h 485"/>
                        <a:gd name="T52" fmla="*/ 254 w 309"/>
                        <a:gd name="T53" fmla="*/ 228 h 485"/>
                        <a:gd name="T54" fmla="*/ 245 w 309"/>
                        <a:gd name="T55" fmla="*/ 210 h 485"/>
                        <a:gd name="T56" fmla="*/ 233 w 309"/>
                        <a:gd name="T57" fmla="*/ 161 h 485"/>
                        <a:gd name="T58" fmla="*/ 226 w 309"/>
                        <a:gd name="T59" fmla="*/ 150 h 485"/>
                        <a:gd name="T60" fmla="*/ 219 w 309"/>
                        <a:gd name="T61" fmla="*/ 145 h 485"/>
                        <a:gd name="T62" fmla="*/ 211 w 309"/>
                        <a:gd name="T63" fmla="*/ 139 h 485"/>
                        <a:gd name="T64" fmla="*/ 214 w 309"/>
                        <a:gd name="T65" fmla="*/ 126 h 485"/>
                        <a:gd name="T66" fmla="*/ 211 w 309"/>
                        <a:gd name="T67" fmla="*/ 120 h 485"/>
                        <a:gd name="T68" fmla="*/ 200 w 309"/>
                        <a:gd name="T69" fmla="*/ 103 h 485"/>
                        <a:gd name="T70" fmla="*/ 206 w 309"/>
                        <a:gd name="T71" fmla="*/ 92 h 485"/>
                        <a:gd name="T72" fmla="*/ 207 w 309"/>
                        <a:gd name="T73" fmla="*/ 84 h 485"/>
                        <a:gd name="T74" fmla="*/ 206 w 309"/>
                        <a:gd name="T75" fmla="*/ 77 h 485"/>
                        <a:gd name="T76" fmla="*/ 204 w 309"/>
                        <a:gd name="T77" fmla="*/ 69 h 485"/>
                        <a:gd name="T78" fmla="*/ 200 w 309"/>
                        <a:gd name="T79" fmla="*/ 56 h 485"/>
                        <a:gd name="T80" fmla="*/ 196 w 309"/>
                        <a:gd name="T81" fmla="*/ 49 h 485"/>
                        <a:gd name="T82" fmla="*/ 193 w 309"/>
                        <a:gd name="T83" fmla="*/ 46 h 485"/>
                        <a:gd name="T84" fmla="*/ 187 w 309"/>
                        <a:gd name="T85" fmla="*/ 43 h 485"/>
                        <a:gd name="T86" fmla="*/ 179 w 309"/>
                        <a:gd name="T87" fmla="*/ 41 h 485"/>
                        <a:gd name="T88" fmla="*/ 154 w 309"/>
                        <a:gd name="T89" fmla="*/ 41 h 485"/>
                        <a:gd name="T90" fmla="*/ 127 w 309"/>
                        <a:gd name="T91" fmla="*/ 37 h 485"/>
                        <a:gd name="T92" fmla="*/ 98 w 309"/>
                        <a:gd name="T93" fmla="*/ 29 h 485"/>
                        <a:gd name="T94" fmla="*/ 72 w 309"/>
                        <a:gd name="T95" fmla="*/ 21 h 485"/>
                        <a:gd name="T96" fmla="*/ 45 w 309"/>
                        <a:gd name="T97" fmla="*/ 7 h 48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</a:cxnLst>
                      <a:rect l="0" t="0" r="r" b="b"/>
                      <a:pathLst>
                        <a:path w="309" h="485">
                          <a:moveTo>
                            <a:pt x="45" y="7"/>
                          </a:moveTo>
                          <a:lnTo>
                            <a:pt x="10" y="0"/>
                          </a:lnTo>
                          <a:lnTo>
                            <a:pt x="5" y="22"/>
                          </a:lnTo>
                          <a:lnTo>
                            <a:pt x="0" y="58"/>
                          </a:lnTo>
                          <a:lnTo>
                            <a:pt x="3" y="120"/>
                          </a:lnTo>
                          <a:lnTo>
                            <a:pt x="7" y="143"/>
                          </a:lnTo>
                          <a:lnTo>
                            <a:pt x="16" y="180"/>
                          </a:lnTo>
                          <a:lnTo>
                            <a:pt x="16" y="222"/>
                          </a:lnTo>
                          <a:lnTo>
                            <a:pt x="18" y="274"/>
                          </a:lnTo>
                          <a:lnTo>
                            <a:pt x="23" y="325"/>
                          </a:lnTo>
                          <a:lnTo>
                            <a:pt x="25" y="351"/>
                          </a:lnTo>
                          <a:lnTo>
                            <a:pt x="37" y="392"/>
                          </a:lnTo>
                          <a:lnTo>
                            <a:pt x="45" y="425"/>
                          </a:lnTo>
                          <a:lnTo>
                            <a:pt x="55" y="468"/>
                          </a:lnTo>
                          <a:lnTo>
                            <a:pt x="63" y="484"/>
                          </a:lnTo>
                          <a:lnTo>
                            <a:pt x="286" y="484"/>
                          </a:lnTo>
                          <a:lnTo>
                            <a:pt x="308" y="471"/>
                          </a:lnTo>
                          <a:lnTo>
                            <a:pt x="294" y="367"/>
                          </a:lnTo>
                          <a:lnTo>
                            <a:pt x="285" y="331"/>
                          </a:lnTo>
                          <a:lnTo>
                            <a:pt x="285" y="305"/>
                          </a:lnTo>
                          <a:lnTo>
                            <a:pt x="282" y="296"/>
                          </a:lnTo>
                          <a:lnTo>
                            <a:pt x="280" y="286"/>
                          </a:lnTo>
                          <a:lnTo>
                            <a:pt x="275" y="282"/>
                          </a:lnTo>
                          <a:lnTo>
                            <a:pt x="265" y="269"/>
                          </a:lnTo>
                          <a:lnTo>
                            <a:pt x="262" y="258"/>
                          </a:lnTo>
                          <a:lnTo>
                            <a:pt x="258" y="242"/>
                          </a:lnTo>
                          <a:lnTo>
                            <a:pt x="254" y="228"/>
                          </a:lnTo>
                          <a:lnTo>
                            <a:pt x="245" y="210"/>
                          </a:lnTo>
                          <a:lnTo>
                            <a:pt x="233" y="161"/>
                          </a:lnTo>
                          <a:lnTo>
                            <a:pt x="226" y="150"/>
                          </a:lnTo>
                          <a:lnTo>
                            <a:pt x="219" y="145"/>
                          </a:lnTo>
                          <a:lnTo>
                            <a:pt x="211" y="139"/>
                          </a:lnTo>
                          <a:lnTo>
                            <a:pt x="214" y="126"/>
                          </a:lnTo>
                          <a:lnTo>
                            <a:pt x="211" y="120"/>
                          </a:lnTo>
                          <a:lnTo>
                            <a:pt x="200" y="103"/>
                          </a:lnTo>
                          <a:lnTo>
                            <a:pt x="206" y="92"/>
                          </a:lnTo>
                          <a:lnTo>
                            <a:pt x="207" y="84"/>
                          </a:lnTo>
                          <a:lnTo>
                            <a:pt x="206" y="77"/>
                          </a:lnTo>
                          <a:lnTo>
                            <a:pt x="204" y="69"/>
                          </a:lnTo>
                          <a:lnTo>
                            <a:pt x="200" y="56"/>
                          </a:lnTo>
                          <a:lnTo>
                            <a:pt x="196" y="49"/>
                          </a:lnTo>
                          <a:lnTo>
                            <a:pt x="193" y="46"/>
                          </a:lnTo>
                          <a:lnTo>
                            <a:pt x="187" y="43"/>
                          </a:lnTo>
                          <a:lnTo>
                            <a:pt x="179" y="41"/>
                          </a:lnTo>
                          <a:lnTo>
                            <a:pt x="154" y="41"/>
                          </a:lnTo>
                          <a:lnTo>
                            <a:pt x="127" y="37"/>
                          </a:lnTo>
                          <a:lnTo>
                            <a:pt x="98" y="29"/>
                          </a:lnTo>
                          <a:lnTo>
                            <a:pt x="72" y="21"/>
                          </a:lnTo>
                          <a:lnTo>
                            <a:pt x="45" y="7"/>
                          </a:lnTo>
                        </a:path>
                      </a:pathLst>
                    </a:custGeom>
                    <a:solidFill>
                      <a:srgbClr val="7F7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499" name="Freeform 176">
                      <a:extLst>
                        <a:ext uri="{FF2B5EF4-FFF2-40B4-BE49-F238E27FC236}">
                          <a16:creationId xmlns:a16="http://schemas.microsoft.com/office/drawing/2014/main" id="{CAF10683-44BD-7B53-CB33-D2A2E786318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005" y="2188"/>
                      <a:ext cx="147" cy="331"/>
                    </a:xfrm>
                    <a:custGeom>
                      <a:avLst/>
                      <a:gdLst>
                        <a:gd name="T0" fmla="*/ 68 w 147"/>
                        <a:gd name="T1" fmla="*/ 12 h 331"/>
                        <a:gd name="T2" fmla="*/ 55 w 147"/>
                        <a:gd name="T3" fmla="*/ 36 h 331"/>
                        <a:gd name="T4" fmla="*/ 48 w 147"/>
                        <a:gd name="T5" fmla="*/ 76 h 331"/>
                        <a:gd name="T6" fmla="*/ 71 w 147"/>
                        <a:gd name="T7" fmla="*/ 67 h 331"/>
                        <a:gd name="T8" fmla="*/ 57 w 147"/>
                        <a:gd name="T9" fmla="*/ 93 h 331"/>
                        <a:gd name="T10" fmla="*/ 48 w 147"/>
                        <a:gd name="T11" fmla="*/ 133 h 331"/>
                        <a:gd name="T12" fmla="*/ 73 w 147"/>
                        <a:gd name="T13" fmla="*/ 117 h 331"/>
                        <a:gd name="T14" fmla="*/ 96 w 147"/>
                        <a:gd name="T15" fmla="*/ 107 h 331"/>
                        <a:gd name="T16" fmla="*/ 96 w 147"/>
                        <a:gd name="T17" fmla="*/ 117 h 331"/>
                        <a:gd name="T18" fmla="*/ 78 w 147"/>
                        <a:gd name="T19" fmla="*/ 135 h 331"/>
                        <a:gd name="T20" fmla="*/ 59 w 147"/>
                        <a:gd name="T21" fmla="*/ 144 h 331"/>
                        <a:gd name="T22" fmla="*/ 48 w 147"/>
                        <a:gd name="T23" fmla="*/ 174 h 331"/>
                        <a:gd name="T24" fmla="*/ 44 w 147"/>
                        <a:gd name="T25" fmla="*/ 206 h 331"/>
                        <a:gd name="T26" fmla="*/ 50 w 147"/>
                        <a:gd name="T27" fmla="*/ 219 h 331"/>
                        <a:gd name="T28" fmla="*/ 51 w 147"/>
                        <a:gd name="T29" fmla="*/ 233 h 331"/>
                        <a:gd name="T30" fmla="*/ 42 w 147"/>
                        <a:gd name="T31" fmla="*/ 252 h 331"/>
                        <a:gd name="T32" fmla="*/ 50 w 147"/>
                        <a:gd name="T33" fmla="*/ 283 h 331"/>
                        <a:gd name="T34" fmla="*/ 85 w 147"/>
                        <a:gd name="T35" fmla="*/ 296 h 331"/>
                        <a:gd name="T36" fmla="*/ 122 w 147"/>
                        <a:gd name="T37" fmla="*/ 292 h 331"/>
                        <a:gd name="T38" fmla="*/ 140 w 147"/>
                        <a:gd name="T39" fmla="*/ 298 h 331"/>
                        <a:gd name="T40" fmla="*/ 129 w 147"/>
                        <a:gd name="T41" fmla="*/ 303 h 331"/>
                        <a:gd name="T42" fmla="*/ 96 w 147"/>
                        <a:gd name="T43" fmla="*/ 302 h 331"/>
                        <a:gd name="T44" fmla="*/ 77 w 147"/>
                        <a:gd name="T45" fmla="*/ 315 h 331"/>
                        <a:gd name="T46" fmla="*/ 59 w 147"/>
                        <a:gd name="T47" fmla="*/ 328 h 331"/>
                        <a:gd name="T48" fmla="*/ 48 w 147"/>
                        <a:gd name="T49" fmla="*/ 315 h 331"/>
                        <a:gd name="T50" fmla="*/ 35 w 147"/>
                        <a:gd name="T51" fmla="*/ 280 h 331"/>
                        <a:gd name="T52" fmla="*/ 37 w 147"/>
                        <a:gd name="T53" fmla="*/ 220 h 331"/>
                        <a:gd name="T54" fmla="*/ 34 w 147"/>
                        <a:gd name="T55" fmla="*/ 201 h 331"/>
                        <a:gd name="T56" fmla="*/ 11 w 147"/>
                        <a:gd name="T57" fmla="*/ 188 h 331"/>
                        <a:gd name="T58" fmla="*/ 42 w 147"/>
                        <a:gd name="T59" fmla="*/ 175 h 331"/>
                        <a:gd name="T60" fmla="*/ 42 w 147"/>
                        <a:gd name="T61" fmla="*/ 149 h 331"/>
                        <a:gd name="T62" fmla="*/ 46 w 147"/>
                        <a:gd name="T63" fmla="*/ 62 h 331"/>
                        <a:gd name="T64" fmla="*/ 55 w 147"/>
                        <a:gd name="T65" fmla="*/ 0 h 33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47" h="331">
                          <a:moveTo>
                            <a:pt x="55" y="0"/>
                          </a:moveTo>
                          <a:lnTo>
                            <a:pt x="68" y="12"/>
                          </a:lnTo>
                          <a:lnTo>
                            <a:pt x="59" y="24"/>
                          </a:lnTo>
                          <a:lnTo>
                            <a:pt x="55" y="36"/>
                          </a:lnTo>
                          <a:lnTo>
                            <a:pt x="51" y="52"/>
                          </a:lnTo>
                          <a:lnTo>
                            <a:pt x="48" y="76"/>
                          </a:lnTo>
                          <a:lnTo>
                            <a:pt x="61" y="71"/>
                          </a:lnTo>
                          <a:lnTo>
                            <a:pt x="71" y="67"/>
                          </a:lnTo>
                          <a:lnTo>
                            <a:pt x="78" y="73"/>
                          </a:lnTo>
                          <a:lnTo>
                            <a:pt x="57" y="93"/>
                          </a:lnTo>
                          <a:lnTo>
                            <a:pt x="48" y="103"/>
                          </a:lnTo>
                          <a:lnTo>
                            <a:pt x="48" y="133"/>
                          </a:lnTo>
                          <a:lnTo>
                            <a:pt x="51" y="135"/>
                          </a:lnTo>
                          <a:lnTo>
                            <a:pt x="73" y="117"/>
                          </a:lnTo>
                          <a:lnTo>
                            <a:pt x="83" y="111"/>
                          </a:lnTo>
                          <a:lnTo>
                            <a:pt x="96" y="107"/>
                          </a:lnTo>
                          <a:lnTo>
                            <a:pt x="102" y="107"/>
                          </a:lnTo>
                          <a:lnTo>
                            <a:pt x="96" y="117"/>
                          </a:lnTo>
                          <a:lnTo>
                            <a:pt x="89" y="127"/>
                          </a:lnTo>
                          <a:lnTo>
                            <a:pt x="78" y="135"/>
                          </a:lnTo>
                          <a:lnTo>
                            <a:pt x="68" y="139"/>
                          </a:lnTo>
                          <a:lnTo>
                            <a:pt x="59" y="144"/>
                          </a:lnTo>
                          <a:lnTo>
                            <a:pt x="50" y="154"/>
                          </a:lnTo>
                          <a:lnTo>
                            <a:pt x="48" y="174"/>
                          </a:lnTo>
                          <a:lnTo>
                            <a:pt x="42" y="186"/>
                          </a:lnTo>
                          <a:lnTo>
                            <a:pt x="44" y="206"/>
                          </a:lnTo>
                          <a:lnTo>
                            <a:pt x="44" y="223"/>
                          </a:lnTo>
                          <a:lnTo>
                            <a:pt x="50" y="219"/>
                          </a:lnTo>
                          <a:lnTo>
                            <a:pt x="56" y="219"/>
                          </a:lnTo>
                          <a:lnTo>
                            <a:pt x="51" y="233"/>
                          </a:lnTo>
                          <a:lnTo>
                            <a:pt x="42" y="243"/>
                          </a:lnTo>
                          <a:lnTo>
                            <a:pt x="42" y="252"/>
                          </a:lnTo>
                          <a:lnTo>
                            <a:pt x="48" y="270"/>
                          </a:lnTo>
                          <a:lnTo>
                            <a:pt x="50" y="283"/>
                          </a:lnTo>
                          <a:lnTo>
                            <a:pt x="67" y="300"/>
                          </a:lnTo>
                          <a:lnTo>
                            <a:pt x="85" y="296"/>
                          </a:lnTo>
                          <a:lnTo>
                            <a:pt x="110" y="293"/>
                          </a:lnTo>
                          <a:lnTo>
                            <a:pt x="122" y="292"/>
                          </a:lnTo>
                          <a:lnTo>
                            <a:pt x="132" y="294"/>
                          </a:lnTo>
                          <a:lnTo>
                            <a:pt x="140" y="298"/>
                          </a:lnTo>
                          <a:lnTo>
                            <a:pt x="146" y="305"/>
                          </a:lnTo>
                          <a:lnTo>
                            <a:pt x="129" y="303"/>
                          </a:lnTo>
                          <a:lnTo>
                            <a:pt x="112" y="302"/>
                          </a:lnTo>
                          <a:lnTo>
                            <a:pt x="96" y="302"/>
                          </a:lnTo>
                          <a:lnTo>
                            <a:pt x="85" y="303"/>
                          </a:lnTo>
                          <a:lnTo>
                            <a:pt x="77" y="315"/>
                          </a:lnTo>
                          <a:lnTo>
                            <a:pt x="104" y="322"/>
                          </a:lnTo>
                          <a:lnTo>
                            <a:pt x="59" y="328"/>
                          </a:lnTo>
                          <a:lnTo>
                            <a:pt x="30" y="330"/>
                          </a:lnTo>
                          <a:lnTo>
                            <a:pt x="48" y="315"/>
                          </a:lnTo>
                          <a:lnTo>
                            <a:pt x="48" y="303"/>
                          </a:lnTo>
                          <a:lnTo>
                            <a:pt x="35" y="280"/>
                          </a:lnTo>
                          <a:lnTo>
                            <a:pt x="32" y="250"/>
                          </a:lnTo>
                          <a:lnTo>
                            <a:pt x="37" y="220"/>
                          </a:lnTo>
                          <a:lnTo>
                            <a:pt x="30" y="213"/>
                          </a:lnTo>
                          <a:lnTo>
                            <a:pt x="34" y="201"/>
                          </a:lnTo>
                          <a:lnTo>
                            <a:pt x="0" y="199"/>
                          </a:lnTo>
                          <a:lnTo>
                            <a:pt x="11" y="188"/>
                          </a:lnTo>
                          <a:lnTo>
                            <a:pt x="27" y="189"/>
                          </a:lnTo>
                          <a:lnTo>
                            <a:pt x="42" y="175"/>
                          </a:lnTo>
                          <a:lnTo>
                            <a:pt x="36" y="165"/>
                          </a:lnTo>
                          <a:lnTo>
                            <a:pt x="42" y="149"/>
                          </a:lnTo>
                          <a:lnTo>
                            <a:pt x="44" y="95"/>
                          </a:lnTo>
                          <a:lnTo>
                            <a:pt x="46" y="62"/>
                          </a:lnTo>
                          <a:lnTo>
                            <a:pt x="53" y="12"/>
                          </a:lnTo>
                          <a:lnTo>
                            <a:pt x="55" y="0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500" name="Freeform 177">
                      <a:extLst>
                        <a:ext uri="{FF2B5EF4-FFF2-40B4-BE49-F238E27FC236}">
                          <a16:creationId xmlns:a16="http://schemas.microsoft.com/office/drawing/2014/main" id="{B03FFF41-0E1F-E93B-E136-0EE37A5C41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970" y="2350"/>
                      <a:ext cx="58" cy="9"/>
                    </a:xfrm>
                    <a:custGeom>
                      <a:avLst/>
                      <a:gdLst>
                        <a:gd name="T0" fmla="*/ 57 w 58"/>
                        <a:gd name="T1" fmla="*/ 0 h 9"/>
                        <a:gd name="T2" fmla="*/ 0 w 58"/>
                        <a:gd name="T3" fmla="*/ 7 h 9"/>
                        <a:gd name="T4" fmla="*/ 31 w 58"/>
                        <a:gd name="T5" fmla="*/ 8 h 9"/>
                        <a:gd name="T6" fmla="*/ 57 w 58"/>
                        <a:gd name="T7" fmla="*/ 0 h 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0" t="0" r="r" b="b"/>
                      <a:pathLst>
                        <a:path w="58" h="9">
                          <a:moveTo>
                            <a:pt x="57" y="0"/>
                          </a:moveTo>
                          <a:lnTo>
                            <a:pt x="0" y="7"/>
                          </a:lnTo>
                          <a:lnTo>
                            <a:pt x="31" y="8"/>
                          </a:lnTo>
                          <a:lnTo>
                            <a:pt x="57" y="0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grpSp>
                  <p:nvGrpSpPr>
                    <p:cNvPr id="501" name="Group 180">
                      <a:extLst>
                        <a:ext uri="{FF2B5EF4-FFF2-40B4-BE49-F238E27FC236}">
                          <a16:creationId xmlns:a16="http://schemas.microsoft.com/office/drawing/2014/main" id="{280EE34A-2EA6-EF90-2B7E-2AE187D9FDA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84" y="2125"/>
                      <a:ext cx="107" cy="491"/>
                      <a:chOff x="1884" y="2125"/>
                      <a:chExt cx="107" cy="491"/>
                    </a:xfrm>
                  </p:grpSpPr>
                  <p:sp>
                    <p:nvSpPr>
                      <p:cNvPr id="502" name="Freeform 178">
                        <a:extLst>
                          <a:ext uri="{FF2B5EF4-FFF2-40B4-BE49-F238E27FC236}">
                            <a16:creationId xmlns:a16="http://schemas.microsoft.com/office/drawing/2014/main" id="{837B563E-391D-E4AB-E418-55DE90549B5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88" y="2131"/>
                        <a:ext cx="103" cy="485"/>
                      </a:xfrm>
                      <a:custGeom>
                        <a:avLst/>
                        <a:gdLst>
                          <a:gd name="T0" fmla="*/ 43 w 103"/>
                          <a:gd name="T1" fmla="*/ 7 h 485"/>
                          <a:gd name="T2" fmla="*/ 10 w 103"/>
                          <a:gd name="T3" fmla="*/ 0 h 485"/>
                          <a:gd name="T4" fmla="*/ 4 w 103"/>
                          <a:gd name="T5" fmla="*/ 22 h 485"/>
                          <a:gd name="T6" fmla="*/ 0 w 103"/>
                          <a:gd name="T7" fmla="*/ 58 h 485"/>
                          <a:gd name="T8" fmla="*/ 3 w 103"/>
                          <a:gd name="T9" fmla="*/ 120 h 485"/>
                          <a:gd name="T10" fmla="*/ 6 w 103"/>
                          <a:gd name="T11" fmla="*/ 143 h 485"/>
                          <a:gd name="T12" fmla="*/ 16 w 103"/>
                          <a:gd name="T13" fmla="*/ 180 h 485"/>
                          <a:gd name="T14" fmla="*/ 16 w 103"/>
                          <a:gd name="T15" fmla="*/ 222 h 485"/>
                          <a:gd name="T16" fmla="*/ 18 w 103"/>
                          <a:gd name="T17" fmla="*/ 274 h 485"/>
                          <a:gd name="T18" fmla="*/ 22 w 103"/>
                          <a:gd name="T19" fmla="*/ 325 h 485"/>
                          <a:gd name="T20" fmla="*/ 24 w 103"/>
                          <a:gd name="T21" fmla="*/ 351 h 485"/>
                          <a:gd name="T22" fmla="*/ 35 w 103"/>
                          <a:gd name="T23" fmla="*/ 392 h 485"/>
                          <a:gd name="T24" fmla="*/ 43 w 103"/>
                          <a:gd name="T25" fmla="*/ 425 h 485"/>
                          <a:gd name="T26" fmla="*/ 53 w 103"/>
                          <a:gd name="T27" fmla="*/ 468 h 485"/>
                          <a:gd name="T28" fmla="*/ 60 w 103"/>
                          <a:gd name="T29" fmla="*/ 484 h 485"/>
                          <a:gd name="T30" fmla="*/ 90 w 103"/>
                          <a:gd name="T31" fmla="*/ 484 h 485"/>
                          <a:gd name="T32" fmla="*/ 85 w 103"/>
                          <a:gd name="T33" fmla="*/ 472 h 485"/>
                          <a:gd name="T34" fmla="*/ 74 w 103"/>
                          <a:gd name="T35" fmla="*/ 440 h 485"/>
                          <a:gd name="T36" fmla="*/ 68 w 103"/>
                          <a:gd name="T37" fmla="*/ 417 h 485"/>
                          <a:gd name="T38" fmla="*/ 62 w 103"/>
                          <a:gd name="T39" fmla="*/ 392 h 485"/>
                          <a:gd name="T40" fmla="*/ 59 w 103"/>
                          <a:gd name="T41" fmla="*/ 367 h 485"/>
                          <a:gd name="T42" fmla="*/ 59 w 103"/>
                          <a:gd name="T43" fmla="*/ 341 h 485"/>
                          <a:gd name="T44" fmla="*/ 60 w 103"/>
                          <a:gd name="T45" fmla="*/ 316 h 485"/>
                          <a:gd name="T46" fmla="*/ 67 w 103"/>
                          <a:gd name="T47" fmla="*/ 278 h 485"/>
                          <a:gd name="T48" fmla="*/ 73 w 103"/>
                          <a:gd name="T49" fmla="*/ 252 h 485"/>
                          <a:gd name="T50" fmla="*/ 81 w 103"/>
                          <a:gd name="T51" fmla="*/ 222 h 485"/>
                          <a:gd name="T52" fmla="*/ 92 w 103"/>
                          <a:gd name="T53" fmla="*/ 188 h 485"/>
                          <a:gd name="T54" fmla="*/ 94 w 103"/>
                          <a:gd name="T55" fmla="*/ 168 h 485"/>
                          <a:gd name="T56" fmla="*/ 98 w 103"/>
                          <a:gd name="T57" fmla="*/ 145 h 485"/>
                          <a:gd name="T58" fmla="*/ 99 w 103"/>
                          <a:gd name="T59" fmla="*/ 130 h 485"/>
                          <a:gd name="T60" fmla="*/ 54 w 103"/>
                          <a:gd name="T61" fmla="*/ 119 h 485"/>
                          <a:gd name="T62" fmla="*/ 102 w 103"/>
                          <a:gd name="T63" fmla="*/ 89 h 485"/>
                          <a:gd name="T64" fmla="*/ 84 w 103"/>
                          <a:gd name="T65" fmla="*/ 73 h 485"/>
                          <a:gd name="T66" fmla="*/ 73 w 103"/>
                          <a:gd name="T67" fmla="*/ 56 h 485"/>
                          <a:gd name="T68" fmla="*/ 58 w 103"/>
                          <a:gd name="T69" fmla="*/ 33 h 485"/>
                          <a:gd name="T70" fmla="*/ 43 w 103"/>
                          <a:gd name="T71" fmla="*/ 7 h 48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</a:cxnLst>
                        <a:rect l="0" t="0" r="r" b="b"/>
                        <a:pathLst>
                          <a:path w="103" h="485">
                            <a:moveTo>
                              <a:pt x="43" y="7"/>
                            </a:moveTo>
                            <a:lnTo>
                              <a:pt x="10" y="0"/>
                            </a:lnTo>
                            <a:lnTo>
                              <a:pt x="4" y="22"/>
                            </a:lnTo>
                            <a:lnTo>
                              <a:pt x="0" y="58"/>
                            </a:lnTo>
                            <a:lnTo>
                              <a:pt x="3" y="120"/>
                            </a:lnTo>
                            <a:lnTo>
                              <a:pt x="6" y="143"/>
                            </a:lnTo>
                            <a:lnTo>
                              <a:pt x="16" y="180"/>
                            </a:lnTo>
                            <a:lnTo>
                              <a:pt x="16" y="222"/>
                            </a:lnTo>
                            <a:lnTo>
                              <a:pt x="18" y="274"/>
                            </a:lnTo>
                            <a:lnTo>
                              <a:pt x="22" y="325"/>
                            </a:lnTo>
                            <a:lnTo>
                              <a:pt x="24" y="351"/>
                            </a:lnTo>
                            <a:lnTo>
                              <a:pt x="35" y="392"/>
                            </a:lnTo>
                            <a:lnTo>
                              <a:pt x="43" y="425"/>
                            </a:lnTo>
                            <a:lnTo>
                              <a:pt x="53" y="468"/>
                            </a:lnTo>
                            <a:lnTo>
                              <a:pt x="60" y="484"/>
                            </a:lnTo>
                            <a:lnTo>
                              <a:pt x="90" y="484"/>
                            </a:lnTo>
                            <a:lnTo>
                              <a:pt x="85" y="472"/>
                            </a:lnTo>
                            <a:lnTo>
                              <a:pt x="74" y="440"/>
                            </a:lnTo>
                            <a:lnTo>
                              <a:pt x="68" y="417"/>
                            </a:lnTo>
                            <a:lnTo>
                              <a:pt x="62" y="392"/>
                            </a:lnTo>
                            <a:lnTo>
                              <a:pt x="59" y="367"/>
                            </a:lnTo>
                            <a:lnTo>
                              <a:pt x="59" y="341"/>
                            </a:lnTo>
                            <a:lnTo>
                              <a:pt x="60" y="316"/>
                            </a:lnTo>
                            <a:lnTo>
                              <a:pt x="67" y="278"/>
                            </a:lnTo>
                            <a:lnTo>
                              <a:pt x="73" y="252"/>
                            </a:lnTo>
                            <a:lnTo>
                              <a:pt x="81" y="222"/>
                            </a:lnTo>
                            <a:lnTo>
                              <a:pt x="92" y="188"/>
                            </a:lnTo>
                            <a:lnTo>
                              <a:pt x="94" y="168"/>
                            </a:lnTo>
                            <a:lnTo>
                              <a:pt x="98" y="145"/>
                            </a:lnTo>
                            <a:lnTo>
                              <a:pt x="99" y="130"/>
                            </a:lnTo>
                            <a:lnTo>
                              <a:pt x="54" y="119"/>
                            </a:lnTo>
                            <a:lnTo>
                              <a:pt x="102" y="89"/>
                            </a:lnTo>
                            <a:lnTo>
                              <a:pt x="84" y="73"/>
                            </a:lnTo>
                            <a:lnTo>
                              <a:pt x="73" y="56"/>
                            </a:lnTo>
                            <a:lnTo>
                              <a:pt x="58" y="33"/>
                            </a:lnTo>
                            <a:lnTo>
                              <a:pt x="43" y="7"/>
                            </a:lnTo>
                          </a:path>
                        </a:pathLst>
                      </a:custGeom>
                      <a:solidFill>
                        <a:srgbClr val="5F5F5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503" name="Freeform 179">
                        <a:extLst>
                          <a:ext uri="{FF2B5EF4-FFF2-40B4-BE49-F238E27FC236}">
                            <a16:creationId xmlns:a16="http://schemas.microsoft.com/office/drawing/2014/main" id="{DA175098-E2A5-FCA6-E93F-EFC376D6B9FF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84" y="2125"/>
                        <a:ext cx="104" cy="485"/>
                      </a:xfrm>
                      <a:custGeom>
                        <a:avLst/>
                        <a:gdLst>
                          <a:gd name="T0" fmla="*/ 44 w 104"/>
                          <a:gd name="T1" fmla="*/ 7 h 485"/>
                          <a:gd name="T2" fmla="*/ 10 w 104"/>
                          <a:gd name="T3" fmla="*/ 0 h 485"/>
                          <a:gd name="T4" fmla="*/ 4 w 104"/>
                          <a:gd name="T5" fmla="*/ 22 h 485"/>
                          <a:gd name="T6" fmla="*/ 0 w 104"/>
                          <a:gd name="T7" fmla="*/ 58 h 485"/>
                          <a:gd name="T8" fmla="*/ 3 w 104"/>
                          <a:gd name="T9" fmla="*/ 120 h 485"/>
                          <a:gd name="T10" fmla="*/ 6 w 104"/>
                          <a:gd name="T11" fmla="*/ 143 h 485"/>
                          <a:gd name="T12" fmla="*/ 16 w 104"/>
                          <a:gd name="T13" fmla="*/ 180 h 485"/>
                          <a:gd name="T14" fmla="*/ 16 w 104"/>
                          <a:gd name="T15" fmla="*/ 222 h 485"/>
                          <a:gd name="T16" fmla="*/ 18 w 104"/>
                          <a:gd name="T17" fmla="*/ 274 h 485"/>
                          <a:gd name="T18" fmla="*/ 22 w 104"/>
                          <a:gd name="T19" fmla="*/ 325 h 485"/>
                          <a:gd name="T20" fmla="*/ 24 w 104"/>
                          <a:gd name="T21" fmla="*/ 351 h 485"/>
                          <a:gd name="T22" fmla="*/ 35 w 104"/>
                          <a:gd name="T23" fmla="*/ 392 h 485"/>
                          <a:gd name="T24" fmla="*/ 44 w 104"/>
                          <a:gd name="T25" fmla="*/ 425 h 485"/>
                          <a:gd name="T26" fmla="*/ 54 w 104"/>
                          <a:gd name="T27" fmla="*/ 468 h 485"/>
                          <a:gd name="T28" fmla="*/ 61 w 104"/>
                          <a:gd name="T29" fmla="*/ 484 h 485"/>
                          <a:gd name="T30" fmla="*/ 91 w 104"/>
                          <a:gd name="T31" fmla="*/ 484 h 485"/>
                          <a:gd name="T32" fmla="*/ 86 w 104"/>
                          <a:gd name="T33" fmla="*/ 472 h 485"/>
                          <a:gd name="T34" fmla="*/ 75 w 104"/>
                          <a:gd name="T35" fmla="*/ 440 h 485"/>
                          <a:gd name="T36" fmla="*/ 69 w 104"/>
                          <a:gd name="T37" fmla="*/ 417 h 485"/>
                          <a:gd name="T38" fmla="*/ 63 w 104"/>
                          <a:gd name="T39" fmla="*/ 392 h 485"/>
                          <a:gd name="T40" fmla="*/ 59 w 104"/>
                          <a:gd name="T41" fmla="*/ 367 h 485"/>
                          <a:gd name="T42" fmla="*/ 59 w 104"/>
                          <a:gd name="T43" fmla="*/ 341 h 485"/>
                          <a:gd name="T44" fmla="*/ 61 w 104"/>
                          <a:gd name="T45" fmla="*/ 316 h 485"/>
                          <a:gd name="T46" fmla="*/ 68 w 104"/>
                          <a:gd name="T47" fmla="*/ 278 h 485"/>
                          <a:gd name="T48" fmla="*/ 73 w 104"/>
                          <a:gd name="T49" fmla="*/ 252 h 485"/>
                          <a:gd name="T50" fmla="*/ 82 w 104"/>
                          <a:gd name="T51" fmla="*/ 222 h 485"/>
                          <a:gd name="T52" fmla="*/ 93 w 104"/>
                          <a:gd name="T53" fmla="*/ 188 h 485"/>
                          <a:gd name="T54" fmla="*/ 95 w 104"/>
                          <a:gd name="T55" fmla="*/ 168 h 485"/>
                          <a:gd name="T56" fmla="*/ 99 w 104"/>
                          <a:gd name="T57" fmla="*/ 145 h 485"/>
                          <a:gd name="T58" fmla="*/ 100 w 104"/>
                          <a:gd name="T59" fmla="*/ 130 h 485"/>
                          <a:gd name="T60" fmla="*/ 54 w 104"/>
                          <a:gd name="T61" fmla="*/ 119 h 485"/>
                          <a:gd name="T62" fmla="*/ 103 w 104"/>
                          <a:gd name="T63" fmla="*/ 89 h 485"/>
                          <a:gd name="T64" fmla="*/ 85 w 104"/>
                          <a:gd name="T65" fmla="*/ 73 h 485"/>
                          <a:gd name="T66" fmla="*/ 73 w 104"/>
                          <a:gd name="T67" fmla="*/ 56 h 485"/>
                          <a:gd name="T68" fmla="*/ 58 w 104"/>
                          <a:gd name="T69" fmla="*/ 33 h 485"/>
                          <a:gd name="T70" fmla="*/ 44 w 104"/>
                          <a:gd name="T71" fmla="*/ 7 h 48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</a:cxnLst>
                        <a:rect l="0" t="0" r="r" b="b"/>
                        <a:pathLst>
                          <a:path w="104" h="485">
                            <a:moveTo>
                              <a:pt x="44" y="7"/>
                            </a:moveTo>
                            <a:lnTo>
                              <a:pt x="10" y="0"/>
                            </a:lnTo>
                            <a:lnTo>
                              <a:pt x="4" y="22"/>
                            </a:lnTo>
                            <a:lnTo>
                              <a:pt x="0" y="58"/>
                            </a:lnTo>
                            <a:lnTo>
                              <a:pt x="3" y="120"/>
                            </a:lnTo>
                            <a:lnTo>
                              <a:pt x="6" y="143"/>
                            </a:lnTo>
                            <a:lnTo>
                              <a:pt x="16" y="180"/>
                            </a:lnTo>
                            <a:lnTo>
                              <a:pt x="16" y="222"/>
                            </a:lnTo>
                            <a:lnTo>
                              <a:pt x="18" y="274"/>
                            </a:lnTo>
                            <a:lnTo>
                              <a:pt x="22" y="325"/>
                            </a:lnTo>
                            <a:lnTo>
                              <a:pt x="24" y="351"/>
                            </a:lnTo>
                            <a:lnTo>
                              <a:pt x="35" y="392"/>
                            </a:lnTo>
                            <a:lnTo>
                              <a:pt x="44" y="425"/>
                            </a:lnTo>
                            <a:lnTo>
                              <a:pt x="54" y="468"/>
                            </a:lnTo>
                            <a:lnTo>
                              <a:pt x="61" y="484"/>
                            </a:lnTo>
                            <a:lnTo>
                              <a:pt x="91" y="484"/>
                            </a:lnTo>
                            <a:lnTo>
                              <a:pt x="86" y="472"/>
                            </a:lnTo>
                            <a:lnTo>
                              <a:pt x="75" y="440"/>
                            </a:lnTo>
                            <a:lnTo>
                              <a:pt x="69" y="417"/>
                            </a:lnTo>
                            <a:lnTo>
                              <a:pt x="63" y="392"/>
                            </a:lnTo>
                            <a:lnTo>
                              <a:pt x="59" y="367"/>
                            </a:lnTo>
                            <a:lnTo>
                              <a:pt x="59" y="341"/>
                            </a:lnTo>
                            <a:lnTo>
                              <a:pt x="61" y="316"/>
                            </a:lnTo>
                            <a:lnTo>
                              <a:pt x="68" y="278"/>
                            </a:lnTo>
                            <a:lnTo>
                              <a:pt x="73" y="252"/>
                            </a:lnTo>
                            <a:lnTo>
                              <a:pt x="82" y="222"/>
                            </a:lnTo>
                            <a:lnTo>
                              <a:pt x="93" y="188"/>
                            </a:lnTo>
                            <a:lnTo>
                              <a:pt x="95" y="168"/>
                            </a:lnTo>
                            <a:lnTo>
                              <a:pt x="99" y="145"/>
                            </a:lnTo>
                            <a:lnTo>
                              <a:pt x="100" y="130"/>
                            </a:lnTo>
                            <a:lnTo>
                              <a:pt x="54" y="119"/>
                            </a:lnTo>
                            <a:lnTo>
                              <a:pt x="103" y="89"/>
                            </a:lnTo>
                            <a:lnTo>
                              <a:pt x="85" y="73"/>
                            </a:lnTo>
                            <a:lnTo>
                              <a:pt x="73" y="56"/>
                            </a:lnTo>
                            <a:lnTo>
                              <a:pt x="58" y="33"/>
                            </a:lnTo>
                            <a:lnTo>
                              <a:pt x="44" y="7"/>
                            </a:lnTo>
                          </a:path>
                        </a:pathLst>
                      </a:custGeom>
                      <a:solidFill>
                        <a:srgbClr val="7F7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</p:grpSp>
              </p:grpSp>
            </p:grpSp>
          </p:grpSp>
          <p:grpSp>
            <p:nvGrpSpPr>
              <p:cNvPr id="464" name="Group 213">
                <a:extLst>
                  <a:ext uri="{FF2B5EF4-FFF2-40B4-BE49-F238E27FC236}">
                    <a16:creationId xmlns:a16="http://schemas.microsoft.com/office/drawing/2014/main" id="{11334CE2-4A56-AA99-97F2-D74652FE34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87" y="1899"/>
                <a:ext cx="243" cy="322"/>
                <a:chOff x="1687" y="1899"/>
                <a:chExt cx="243" cy="322"/>
              </a:xfrm>
            </p:grpSpPr>
            <p:sp>
              <p:nvSpPr>
                <p:cNvPr id="465" name="Freeform 184">
                  <a:extLst>
                    <a:ext uri="{FF2B5EF4-FFF2-40B4-BE49-F238E27FC236}">
                      <a16:creationId xmlns:a16="http://schemas.microsoft.com/office/drawing/2014/main" id="{183F416A-5452-BB80-C7EF-1A3FC81E22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5" y="1909"/>
                  <a:ext cx="235" cy="312"/>
                </a:xfrm>
                <a:custGeom>
                  <a:avLst/>
                  <a:gdLst>
                    <a:gd name="T0" fmla="*/ 2 w 235"/>
                    <a:gd name="T1" fmla="*/ 160 h 312"/>
                    <a:gd name="T2" fmla="*/ 1 w 235"/>
                    <a:gd name="T3" fmla="*/ 180 h 312"/>
                    <a:gd name="T4" fmla="*/ 13 w 235"/>
                    <a:gd name="T5" fmla="*/ 211 h 312"/>
                    <a:gd name="T6" fmla="*/ 37 w 235"/>
                    <a:gd name="T7" fmla="*/ 232 h 312"/>
                    <a:gd name="T8" fmla="*/ 57 w 235"/>
                    <a:gd name="T9" fmla="*/ 241 h 312"/>
                    <a:gd name="T10" fmla="*/ 66 w 235"/>
                    <a:gd name="T11" fmla="*/ 242 h 312"/>
                    <a:gd name="T12" fmla="*/ 71 w 235"/>
                    <a:gd name="T13" fmla="*/ 258 h 312"/>
                    <a:gd name="T14" fmla="*/ 79 w 235"/>
                    <a:gd name="T15" fmla="*/ 270 h 312"/>
                    <a:gd name="T16" fmla="*/ 92 w 235"/>
                    <a:gd name="T17" fmla="*/ 282 h 312"/>
                    <a:gd name="T18" fmla="*/ 116 w 235"/>
                    <a:gd name="T19" fmla="*/ 302 h 312"/>
                    <a:gd name="T20" fmla="*/ 129 w 235"/>
                    <a:gd name="T21" fmla="*/ 310 h 312"/>
                    <a:gd name="T22" fmla="*/ 146 w 235"/>
                    <a:gd name="T23" fmla="*/ 310 h 312"/>
                    <a:gd name="T24" fmla="*/ 161 w 235"/>
                    <a:gd name="T25" fmla="*/ 306 h 312"/>
                    <a:gd name="T26" fmla="*/ 177 w 235"/>
                    <a:gd name="T27" fmla="*/ 296 h 312"/>
                    <a:gd name="T28" fmla="*/ 197 w 235"/>
                    <a:gd name="T29" fmla="*/ 288 h 312"/>
                    <a:gd name="T30" fmla="*/ 216 w 235"/>
                    <a:gd name="T31" fmla="*/ 264 h 312"/>
                    <a:gd name="T32" fmla="*/ 230 w 235"/>
                    <a:gd name="T33" fmla="*/ 241 h 312"/>
                    <a:gd name="T34" fmla="*/ 234 w 235"/>
                    <a:gd name="T35" fmla="*/ 207 h 312"/>
                    <a:gd name="T36" fmla="*/ 228 w 235"/>
                    <a:gd name="T37" fmla="*/ 178 h 312"/>
                    <a:gd name="T38" fmla="*/ 224 w 235"/>
                    <a:gd name="T39" fmla="*/ 147 h 312"/>
                    <a:gd name="T40" fmla="*/ 213 w 235"/>
                    <a:gd name="T41" fmla="*/ 109 h 312"/>
                    <a:gd name="T42" fmla="*/ 203 w 235"/>
                    <a:gd name="T43" fmla="*/ 88 h 312"/>
                    <a:gd name="T44" fmla="*/ 185 w 235"/>
                    <a:gd name="T45" fmla="*/ 50 h 312"/>
                    <a:gd name="T46" fmla="*/ 161 w 235"/>
                    <a:gd name="T47" fmla="*/ 21 h 312"/>
                    <a:gd name="T48" fmla="*/ 130 w 235"/>
                    <a:gd name="T49" fmla="*/ 3 h 312"/>
                    <a:gd name="T50" fmla="*/ 101 w 235"/>
                    <a:gd name="T51" fmla="*/ 0 h 312"/>
                    <a:gd name="T52" fmla="*/ 79 w 235"/>
                    <a:gd name="T53" fmla="*/ 4 h 312"/>
                    <a:gd name="T54" fmla="*/ 46 w 235"/>
                    <a:gd name="T55" fmla="*/ 18 h 312"/>
                    <a:gd name="T56" fmla="*/ 20 w 235"/>
                    <a:gd name="T57" fmla="*/ 38 h 312"/>
                    <a:gd name="T58" fmla="*/ 7 w 235"/>
                    <a:gd name="T59" fmla="*/ 63 h 312"/>
                    <a:gd name="T60" fmla="*/ 2 w 235"/>
                    <a:gd name="T61" fmla="*/ 109 h 312"/>
                    <a:gd name="T62" fmla="*/ 8 w 235"/>
                    <a:gd name="T63" fmla="*/ 158 h 3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35" h="312">
                      <a:moveTo>
                        <a:pt x="8" y="158"/>
                      </a:moveTo>
                      <a:lnTo>
                        <a:pt x="2" y="160"/>
                      </a:lnTo>
                      <a:lnTo>
                        <a:pt x="0" y="166"/>
                      </a:lnTo>
                      <a:lnTo>
                        <a:pt x="1" y="180"/>
                      </a:lnTo>
                      <a:lnTo>
                        <a:pt x="7" y="199"/>
                      </a:lnTo>
                      <a:lnTo>
                        <a:pt x="13" y="211"/>
                      </a:lnTo>
                      <a:lnTo>
                        <a:pt x="23" y="221"/>
                      </a:lnTo>
                      <a:lnTo>
                        <a:pt x="37" y="232"/>
                      </a:lnTo>
                      <a:lnTo>
                        <a:pt x="46" y="237"/>
                      </a:lnTo>
                      <a:lnTo>
                        <a:pt x="57" y="241"/>
                      </a:lnTo>
                      <a:lnTo>
                        <a:pt x="62" y="240"/>
                      </a:lnTo>
                      <a:lnTo>
                        <a:pt x="66" y="242"/>
                      </a:lnTo>
                      <a:lnTo>
                        <a:pt x="68" y="250"/>
                      </a:lnTo>
                      <a:lnTo>
                        <a:pt x="71" y="258"/>
                      </a:lnTo>
                      <a:lnTo>
                        <a:pt x="74" y="265"/>
                      </a:lnTo>
                      <a:lnTo>
                        <a:pt x="79" y="270"/>
                      </a:lnTo>
                      <a:lnTo>
                        <a:pt x="84" y="275"/>
                      </a:lnTo>
                      <a:lnTo>
                        <a:pt x="92" y="282"/>
                      </a:lnTo>
                      <a:lnTo>
                        <a:pt x="103" y="288"/>
                      </a:lnTo>
                      <a:lnTo>
                        <a:pt x="116" y="302"/>
                      </a:lnTo>
                      <a:lnTo>
                        <a:pt x="124" y="308"/>
                      </a:lnTo>
                      <a:lnTo>
                        <a:pt x="129" y="310"/>
                      </a:lnTo>
                      <a:lnTo>
                        <a:pt x="138" y="311"/>
                      </a:lnTo>
                      <a:lnTo>
                        <a:pt x="146" y="310"/>
                      </a:lnTo>
                      <a:lnTo>
                        <a:pt x="154" y="308"/>
                      </a:lnTo>
                      <a:lnTo>
                        <a:pt x="161" y="306"/>
                      </a:lnTo>
                      <a:lnTo>
                        <a:pt x="170" y="300"/>
                      </a:lnTo>
                      <a:lnTo>
                        <a:pt x="177" y="296"/>
                      </a:lnTo>
                      <a:lnTo>
                        <a:pt x="185" y="288"/>
                      </a:lnTo>
                      <a:lnTo>
                        <a:pt x="197" y="288"/>
                      </a:lnTo>
                      <a:lnTo>
                        <a:pt x="207" y="281"/>
                      </a:lnTo>
                      <a:lnTo>
                        <a:pt x="216" y="264"/>
                      </a:lnTo>
                      <a:lnTo>
                        <a:pt x="224" y="254"/>
                      </a:lnTo>
                      <a:lnTo>
                        <a:pt x="230" y="241"/>
                      </a:lnTo>
                      <a:lnTo>
                        <a:pt x="233" y="223"/>
                      </a:lnTo>
                      <a:lnTo>
                        <a:pt x="234" y="207"/>
                      </a:lnTo>
                      <a:lnTo>
                        <a:pt x="232" y="190"/>
                      </a:lnTo>
                      <a:lnTo>
                        <a:pt x="228" y="178"/>
                      </a:lnTo>
                      <a:lnTo>
                        <a:pt x="226" y="166"/>
                      </a:lnTo>
                      <a:lnTo>
                        <a:pt x="224" y="147"/>
                      </a:lnTo>
                      <a:lnTo>
                        <a:pt x="220" y="126"/>
                      </a:lnTo>
                      <a:lnTo>
                        <a:pt x="213" y="109"/>
                      </a:lnTo>
                      <a:lnTo>
                        <a:pt x="206" y="99"/>
                      </a:lnTo>
                      <a:lnTo>
                        <a:pt x="203" y="88"/>
                      </a:lnTo>
                      <a:lnTo>
                        <a:pt x="195" y="69"/>
                      </a:lnTo>
                      <a:lnTo>
                        <a:pt x="185" y="50"/>
                      </a:lnTo>
                      <a:lnTo>
                        <a:pt x="173" y="34"/>
                      </a:lnTo>
                      <a:lnTo>
                        <a:pt x="161" y="21"/>
                      </a:lnTo>
                      <a:lnTo>
                        <a:pt x="146" y="10"/>
                      </a:lnTo>
                      <a:lnTo>
                        <a:pt x="130" y="3"/>
                      </a:lnTo>
                      <a:lnTo>
                        <a:pt x="114" y="0"/>
                      </a:lnTo>
                      <a:lnTo>
                        <a:pt x="101" y="0"/>
                      </a:lnTo>
                      <a:lnTo>
                        <a:pt x="80" y="3"/>
                      </a:lnTo>
                      <a:lnTo>
                        <a:pt x="79" y="4"/>
                      </a:lnTo>
                      <a:lnTo>
                        <a:pt x="64" y="9"/>
                      </a:lnTo>
                      <a:lnTo>
                        <a:pt x="46" y="18"/>
                      </a:lnTo>
                      <a:lnTo>
                        <a:pt x="29" y="28"/>
                      </a:lnTo>
                      <a:lnTo>
                        <a:pt x="20" y="38"/>
                      </a:lnTo>
                      <a:lnTo>
                        <a:pt x="12" y="49"/>
                      </a:lnTo>
                      <a:lnTo>
                        <a:pt x="7" y="63"/>
                      </a:lnTo>
                      <a:lnTo>
                        <a:pt x="2" y="88"/>
                      </a:lnTo>
                      <a:lnTo>
                        <a:pt x="2" y="109"/>
                      </a:lnTo>
                      <a:lnTo>
                        <a:pt x="4" y="131"/>
                      </a:lnTo>
                      <a:lnTo>
                        <a:pt x="8" y="158"/>
                      </a:lnTo>
                    </a:path>
                  </a:pathLst>
                </a:custGeom>
                <a:solidFill>
                  <a:srgbClr val="FFBFB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grpSp>
              <p:nvGrpSpPr>
                <p:cNvPr id="466" name="Group 203">
                  <a:extLst>
                    <a:ext uri="{FF2B5EF4-FFF2-40B4-BE49-F238E27FC236}">
                      <a16:creationId xmlns:a16="http://schemas.microsoft.com/office/drawing/2014/main" id="{98632F35-5ADF-4C95-3B95-8A2C33EEDA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31" y="2008"/>
                  <a:ext cx="186" cy="189"/>
                  <a:chOff x="1731" y="2008"/>
                  <a:chExt cx="186" cy="189"/>
                </a:xfrm>
              </p:grpSpPr>
              <p:grpSp>
                <p:nvGrpSpPr>
                  <p:cNvPr id="476" name="Group 196">
                    <a:extLst>
                      <a:ext uri="{FF2B5EF4-FFF2-40B4-BE49-F238E27FC236}">
                        <a16:creationId xmlns:a16="http://schemas.microsoft.com/office/drawing/2014/main" id="{2ED1DFE4-F470-A2C4-9887-FF43F8F4010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731" y="2008"/>
                    <a:ext cx="186" cy="189"/>
                    <a:chOff x="1731" y="2008"/>
                    <a:chExt cx="186" cy="189"/>
                  </a:xfrm>
                </p:grpSpPr>
                <p:sp>
                  <p:nvSpPr>
                    <p:cNvPr id="483" name="Freeform 185">
                      <a:extLst>
                        <a:ext uri="{FF2B5EF4-FFF2-40B4-BE49-F238E27FC236}">
                          <a16:creationId xmlns:a16="http://schemas.microsoft.com/office/drawing/2014/main" id="{D2CA84C6-E4A8-7443-BCAE-1F21613935F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54" y="2008"/>
                      <a:ext cx="49" cy="84"/>
                    </a:xfrm>
                    <a:custGeom>
                      <a:avLst/>
                      <a:gdLst>
                        <a:gd name="T0" fmla="*/ 32 w 49"/>
                        <a:gd name="T1" fmla="*/ 0 h 84"/>
                        <a:gd name="T2" fmla="*/ 32 w 49"/>
                        <a:gd name="T3" fmla="*/ 6 h 84"/>
                        <a:gd name="T4" fmla="*/ 30 w 49"/>
                        <a:gd name="T5" fmla="*/ 11 h 84"/>
                        <a:gd name="T6" fmla="*/ 27 w 49"/>
                        <a:gd name="T7" fmla="*/ 14 h 84"/>
                        <a:gd name="T8" fmla="*/ 21 w 49"/>
                        <a:gd name="T9" fmla="*/ 19 h 84"/>
                        <a:gd name="T10" fmla="*/ 14 w 49"/>
                        <a:gd name="T11" fmla="*/ 26 h 84"/>
                        <a:gd name="T12" fmla="*/ 44 w 49"/>
                        <a:gd name="T13" fmla="*/ 20 h 84"/>
                        <a:gd name="T14" fmla="*/ 47 w 49"/>
                        <a:gd name="T15" fmla="*/ 21 h 84"/>
                        <a:gd name="T16" fmla="*/ 41 w 49"/>
                        <a:gd name="T17" fmla="*/ 25 h 84"/>
                        <a:gd name="T18" fmla="*/ 37 w 49"/>
                        <a:gd name="T19" fmla="*/ 29 h 84"/>
                        <a:gd name="T20" fmla="*/ 33 w 49"/>
                        <a:gd name="T21" fmla="*/ 33 h 84"/>
                        <a:gd name="T22" fmla="*/ 29 w 49"/>
                        <a:gd name="T23" fmla="*/ 35 h 84"/>
                        <a:gd name="T24" fmla="*/ 24 w 49"/>
                        <a:gd name="T25" fmla="*/ 35 h 84"/>
                        <a:gd name="T26" fmla="*/ 15 w 49"/>
                        <a:gd name="T27" fmla="*/ 34 h 84"/>
                        <a:gd name="T28" fmla="*/ 24 w 49"/>
                        <a:gd name="T29" fmla="*/ 36 h 84"/>
                        <a:gd name="T30" fmla="*/ 27 w 49"/>
                        <a:gd name="T31" fmla="*/ 38 h 84"/>
                        <a:gd name="T32" fmla="*/ 33 w 49"/>
                        <a:gd name="T33" fmla="*/ 38 h 84"/>
                        <a:gd name="T34" fmla="*/ 38 w 49"/>
                        <a:gd name="T35" fmla="*/ 36 h 84"/>
                        <a:gd name="T36" fmla="*/ 44 w 49"/>
                        <a:gd name="T37" fmla="*/ 33 h 84"/>
                        <a:gd name="T38" fmla="*/ 48 w 49"/>
                        <a:gd name="T39" fmla="*/ 29 h 84"/>
                        <a:gd name="T40" fmla="*/ 38 w 49"/>
                        <a:gd name="T41" fmla="*/ 40 h 84"/>
                        <a:gd name="T42" fmla="*/ 32 w 49"/>
                        <a:gd name="T43" fmla="*/ 41 h 84"/>
                        <a:gd name="T44" fmla="*/ 27 w 49"/>
                        <a:gd name="T45" fmla="*/ 41 h 84"/>
                        <a:gd name="T46" fmla="*/ 23 w 49"/>
                        <a:gd name="T47" fmla="*/ 40 h 84"/>
                        <a:gd name="T48" fmla="*/ 19 w 49"/>
                        <a:gd name="T49" fmla="*/ 38 h 84"/>
                        <a:gd name="T50" fmla="*/ 16 w 49"/>
                        <a:gd name="T51" fmla="*/ 38 h 84"/>
                        <a:gd name="T52" fmla="*/ 12 w 49"/>
                        <a:gd name="T53" fmla="*/ 38 h 84"/>
                        <a:gd name="T54" fmla="*/ 15 w 49"/>
                        <a:gd name="T55" fmla="*/ 50 h 84"/>
                        <a:gd name="T56" fmla="*/ 19 w 49"/>
                        <a:gd name="T57" fmla="*/ 57 h 84"/>
                        <a:gd name="T58" fmla="*/ 22 w 49"/>
                        <a:gd name="T59" fmla="*/ 61 h 84"/>
                        <a:gd name="T60" fmla="*/ 26 w 49"/>
                        <a:gd name="T61" fmla="*/ 64 h 84"/>
                        <a:gd name="T62" fmla="*/ 29 w 49"/>
                        <a:gd name="T63" fmla="*/ 68 h 84"/>
                        <a:gd name="T64" fmla="*/ 31 w 49"/>
                        <a:gd name="T65" fmla="*/ 72 h 84"/>
                        <a:gd name="T66" fmla="*/ 32 w 49"/>
                        <a:gd name="T67" fmla="*/ 79 h 84"/>
                        <a:gd name="T68" fmla="*/ 29 w 49"/>
                        <a:gd name="T69" fmla="*/ 83 h 84"/>
                        <a:gd name="T70" fmla="*/ 28 w 49"/>
                        <a:gd name="T71" fmla="*/ 74 h 84"/>
                        <a:gd name="T72" fmla="*/ 26 w 49"/>
                        <a:gd name="T73" fmla="*/ 69 h 84"/>
                        <a:gd name="T74" fmla="*/ 22 w 49"/>
                        <a:gd name="T75" fmla="*/ 67 h 84"/>
                        <a:gd name="T76" fmla="*/ 17 w 49"/>
                        <a:gd name="T77" fmla="*/ 64 h 84"/>
                        <a:gd name="T78" fmla="*/ 13 w 49"/>
                        <a:gd name="T79" fmla="*/ 62 h 84"/>
                        <a:gd name="T80" fmla="*/ 10 w 49"/>
                        <a:gd name="T81" fmla="*/ 59 h 84"/>
                        <a:gd name="T82" fmla="*/ 5 w 49"/>
                        <a:gd name="T83" fmla="*/ 55 h 84"/>
                        <a:gd name="T84" fmla="*/ 2 w 49"/>
                        <a:gd name="T85" fmla="*/ 50 h 84"/>
                        <a:gd name="T86" fmla="*/ 1 w 49"/>
                        <a:gd name="T87" fmla="*/ 44 h 84"/>
                        <a:gd name="T88" fmla="*/ 0 w 49"/>
                        <a:gd name="T89" fmla="*/ 37 h 84"/>
                        <a:gd name="T90" fmla="*/ 1 w 49"/>
                        <a:gd name="T91" fmla="*/ 31 h 84"/>
                        <a:gd name="T92" fmla="*/ 2 w 49"/>
                        <a:gd name="T93" fmla="*/ 23 h 84"/>
                        <a:gd name="T94" fmla="*/ 32 w 49"/>
                        <a:gd name="T95" fmla="*/ 0 h 8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</a:cxnLst>
                      <a:rect l="0" t="0" r="r" b="b"/>
                      <a:pathLst>
                        <a:path w="49" h="84">
                          <a:moveTo>
                            <a:pt x="32" y="0"/>
                          </a:moveTo>
                          <a:lnTo>
                            <a:pt x="32" y="6"/>
                          </a:lnTo>
                          <a:lnTo>
                            <a:pt x="30" y="11"/>
                          </a:lnTo>
                          <a:lnTo>
                            <a:pt x="27" y="14"/>
                          </a:lnTo>
                          <a:lnTo>
                            <a:pt x="21" y="19"/>
                          </a:lnTo>
                          <a:lnTo>
                            <a:pt x="14" y="26"/>
                          </a:lnTo>
                          <a:lnTo>
                            <a:pt x="44" y="20"/>
                          </a:lnTo>
                          <a:lnTo>
                            <a:pt x="47" y="21"/>
                          </a:lnTo>
                          <a:lnTo>
                            <a:pt x="41" y="25"/>
                          </a:lnTo>
                          <a:lnTo>
                            <a:pt x="37" y="29"/>
                          </a:lnTo>
                          <a:lnTo>
                            <a:pt x="33" y="33"/>
                          </a:lnTo>
                          <a:lnTo>
                            <a:pt x="29" y="35"/>
                          </a:lnTo>
                          <a:lnTo>
                            <a:pt x="24" y="35"/>
                          </a:lnTo>
                          <a:lnTo>
                            <a:pt x="15" y="34"/>
                          </a:lnTo>
                          <a:lnTo>
                            <a:pt x="24" y="36"/>
                          </a:lnTo>
                          <a:lnTo>
                            <a:pt x="27" y="38"/>
                          </a:lnTo>
                          <a:lnTo>
                            <a:pt x="33" y="38"/>
                          </a:lnTo>
                          <a:lnTo>
                            <a:pt x="38" y="36"/>
                          </a:lnTo>
                          <a:lnTo>
                            <a:pt x="44" y="33"/>
                          </a:lnTo>
                          <a:lnTo>
                            <a:pt x="48" y="29"/>
                          </a:lnTo>
                          <a:lnTo>
                            <a:pt x="38" y="40"/>
                          </a:lnTo>
                          <a:lnTo>
                            <a:pt x="32" y="41"/>
                          </a:lnTo>
                          <a:lnTo>
                            <a:pt x="27" y="41"/>
                          </a:lnTo>
                          <a:lnTo>
                            <a:pt x="23" y="40"/>
                          </a:lnTo>
                          <a:lnTo>
                            <a:pt x="19" y="38"/>
                          </a:lnTo>
                          <a:lnTo>
                            <a:pt x="16" y="38"/>
                          </a:lnTo>
                          <a:lnTo>
                            <a:pt x="12" y="38"/>
                          </a:lnTo>
                          <a:lnTo>
                            <a:pt x="15" y="50"/>
                          </a:lnTo>
                          <a:lnTo>
                            <a:pt x="19" y="57"/>
                          </a:lnTo>
                          <a:lnTo>
                            <a:pt x="22" y="61"/>
                          </a:lnTo>
                          <a:lnTo>
                            <a:pt x="26" y="64"/>
                          </a:lnTo>
                          <a:lnTo>
                            <a:pt x="29" y="68"/>
                          </a:lnTo>
                          <a:lnTo>
                            <a:pt x="31" y="72"/>
                          </a:lnTo>
                          <a:lnTo>
                            <a:pt x="32" y="79"/>
                          </a:lnTo>
                          <a:lnTo>
                            <a:pt x="29" y="83"/>
                          </a:lnTo>
                          <a:lnTo>
                            <a:pt x="28" y="74"/>
                          </a:lnTo>
                          <a:lnTo>
                            <a:pt x="26" y="69"/>
                          </a:lnTo>
                          <a:lnTo>
                            <a:pt x="22" y="67"/>
                          </a:lnTo>
                          <a:lnTo>
                            <a:pt x="17" y="64"/>
                          </a:lnTo>
                          <a:lnTo>
                            <a:pt x="13" y="62"/>
                          </a:lnTo>
                          <a:lnTo>
                            <a:pt x="10" y="59"/>
                          </a:lnTo>
                          <a:lnTo>
                            <a:pt x="5" y="55"/>
                          </a:lnTo>
                          <a:lnTo>
                            <a:pt x="2" y="50"/>
                          </a:lnTo>
                          <a:lnTo>
                            <a:pt x="1" y="44"/>
                          </a:lnTo>
                          <a:lnTo>
                            <a:pt x="0" y="37"/>
                          </a:lnTo>
                          <a:lnTo>
                            <a:pt x="1" y="31"/>
                          </a:lnTo>
                          <a:lnTo>
                            <a:pt x="2" y="23"/>
                          </a:lnTo>
                          <a:lnTo>
                            <a:pt x="32" y="0"/>
                          </a:lnTo>
                        </a:path>
                      </a:pathLst>
                    </a:custGeom>
                    <a:solidFill>
                      <a:srgbClr val="DF9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grpSp>
                  <p:nvGrpSpPr>
                    <p:cNvPr id="484" name="Group 194">
                      <a:extLst>
                        <a:ext uri="{FF2B5EF4-FFF2-40B4-BE49-F238E27FC236}">
                          <a16:creationId xmlns:a16="http://schemas.microsoft.com/office/drawing/2014/main" id="{513F5956-CC5B-D7A9-F0D8-DBED48F952B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31" y="2067"/>
                      <a:ext cx="186" cy="130"/>
                      <a:chOff x="1731" y="2067"/>
                      <a:chExt cx="186" cy="130"/>
                    </a:xfrm>
                  </p:grpSpPr>
                  <p:sp>
                    <p:nvSpPr>
                      <p:cNvPr id="486" name="Freeform 186">
                        <a:extLst>
                          <a:ext uri="{FF2B5EF4-FFF2-40B4-BE49-F238E27FC236}">
                            <a16:creationId xmlns:a16="http://schemas.microsoft.com/office/drawing/2014/main" id="{E88E32A0-71A2-12F0-E7A4-DC33C28EF7A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31" y="2067"/>
                        <a:ext cx="149" cy="130"/>
                      </a:xfrm>
                      <a:custGeom>
                        <a:avLst/>
                        <a:gdLst>
                          <a:gd name="T0" fmla="*/ 6 w 149"/>
                          <a:gd name="T1" fmla="*/ 0 h 130"/>
                          <a:gd name="T2" fmla="*/ 8 w 149"/>
                          <a:gd name="T3" fmla="*/ 13 h 130"/>
                          <a:gd name="T4" fmla="*/ 13 w 149"/>
                          <a:gd name="T5" fmla="*/ 24 h 130"/>
                          <a:gd name="T6" fmla="*/ 23 w 149"/>
                          <a:gd name="T7" fmla="*/ 36 h 130"/>
                          <a:gd name="T8" fmla="*/ 29 w 149"/>
                          <a:gd name="T9" fmla="*/ 42 h 130"/>
                          <a:gd name="T10" fmla="*/ 36 w 149"/>
                          <a:gd name="T11" fmla="*/ 46 h 130"/>
                          <a:gd name="T12" fmla="*/ 45 w 149"/>
                          <a:gd name="T13" fmla="*/ 46 h 130"/>
                          <a:gd name="T14" fmla="*/ 59 w 149"/>
                          <a:gd name="T15" fmla="*/ 44 h 130"/>
                          <a:gd name="T16" fmla="*/ 71 w 149"/>
                          <a:gd name="T17" fmla="*/ 44 h 130"/>
                          <a:gd name="T18" fmla="*/ 78 w 149"/>
                          <a:gd name="T19" fmla="*/ 42 h 130"/>
                          <a:gd name="T20" fmla="*/ 85 w 149"/>
                          <a:gd name="T21" fmla="*/ 42 h 130"/>
                          <a:gd name="T22" fmla="*/ 84 w 149"/>
                          <a:gd name="T23" fmla="*/ 51 h 130"/>
                          <a:gd name="T24" fmla="*/ 86 w 149"/>
                          <a:gd name="T25" fmla="*/ 60 h 130"/>
                          <a:gd name="T26" fmla="*/ 80 w 149"/>
                          <a:gd name="T27" fmla="*/ 61 h 130"/>
                          <a:gd name="T28" fmla="*/ 72 w 149"/>
                          <a:gd name="T29" fmla="*/ 62 h 130"/>
                          <a:gd name="T30" fmla="*/ 71 w 149"/>
                          <a:gd name="T31" fmla="*/ 69 h 130"/>
                          <a:gd name="T32" fmla="*/ 73 w 149"/>
                          <a:gd name="T33" fmla="*/ 77 h 130"/>
                          <a:gd name="T34" fmla="*/ 75 w 149"/>
                          <a:gd name="T35" fmla="*/ 85 h 130"/>
                          <a:gd name="T36" fmla="*/ 81 w 149"/>
                          <a:gd name="T37" fmla="*/ 92 h 130"/>
                          <a:gd name="T38" fmla="*/ 89 w 149"/>
                          <a:gd name="T39" fmla="*/ 95 h 130"/>
                          <a:gd name="T40" fmla="*/ 100 w 149"/>
                          <a:gd name="T41" fmla="*/ 94 h 130"/>
                          <a:gd name="T42" fmla="*/ 105 w 149"/>
                          <a:gd name="T43" fmla="*/ 94 h 130"/>
                          <a:gd name="T44" fmla="*/ 111 w 149"/>
                          <a:gd name="T45" fmla="*/ 100 h 130"/>
                          <a:gd name="T46" fmla="*/ 118 w 149"/>
                          <a:gd name="T47" fmla="*/ 106 h 130"/>
                          <a:gd name="T48" fmla="*/ 127 w 149"/>
                          <a:gd name="T49" fmla="*/ 109 h 130"/>
                          <a:gd name="T50" fmla="*/ 136 w 149"/>
                          <a:gd name="T51" fmla="*/ 109 h 130"/>
                          <a:gd name="T52" fmla="*/ 140 w 149"/>
                          <a:gd name="T53" fmla="*/ 108 h 130"/>
                          <a:gd name="T54" fmla="*/ 144 w 149"/>
                          <a:gd name="T55" fmla="*/ 116 h 130"/>
                          <a:gd name="T56" fmla="*/ 148 w 149"/>
                          <a:gd name="T57" fmla="*/ 121 h 130"/>
                          <a:gd name="T58" fmla="*/ 141 w 149"/>
                          <a:gd name="T59" fmla="*/ 126 h 130"/>
                          <a:gd name="T60" fmla="*/ 133 w 149"/>
                          <a:gd name="T61" fmla="*/ 129 h 130"/>
                          <a:gd name="T62" fmla="*/ 123 w 149"/>
                          <a:gd name="T63" fmla="*/ 129 h 130"/>
                          <a:gd name="T64" fmla="*/ 113 w 149"/>
                          <a:gd name="T65" fmla="*/ 129 h 130"/>
                          <a:gd name="T66" fmla="*/ 112 w 149"/>
                          <a:gd name="T67" fmla="*/ 129 h 130"/>
                          <a:gd name="T68" fmla="*/ 94 w 149"/>
                          <a:gd name="T69" fmla="*/ 126 h 130"/>
                          <a:gd name="T70" fmla="*/ 85 w 149"/>
                          <a:gd name="T71" fmla="*/ 123 h 130"/>
                          <a:gd name="T72" fmla="*/ 73 w 149"/>
                          <a:gd name="T73" fmla="*/ 115 h 130"/>
                          <a:gd name="T74" fmla="*/ 57 w 149"/>
                          <a:gd name="T75" fmla="*/ 100 h 130"/>
                          <a:gd name="T76" fmla="*/ 36 w 149"/>
                          <a:gd name="T77" fmla="*/ 80 h 130"/>
                          <a:gd name="T78" fmla="*/ 15 w 149"/>
                          <a:gd name="T79" fmla="*/ 58 h 130"/>
                          <a:gd name="T80" fmla="*/ 6 w 149"/>
                          <a:gd name="T81" fmla="*/ 46 h 130"/>
                          <a:gd name="T82" fmla="*/ 1 w 149"/>
                          <a:gd name="T83" fmla="*/ 34 h 130"/>
                          <a:gd name="T84" fmla="*/ 0 w 149"/>
                          <a:gd name="T85" fmla="*/ 25 h 130"/>
                          <a:gd name="T86" fmla="*/ 6 w 149"/>
                          <a:gd name="T87" fmla="*/ 0 h 13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</a:cxnLst>
                        <a:rect l="0" t="0" r="r" b="b"/>
                        <a:pathLst>
                          <a:path w="149" h="130">
                            <a:moveTo>
                              <a:pt x="6" y="0"/>
                            </a:moveTo>
                            <a:lnTo>
                              <a:pt x="8" y="13"/>
                            </a:lnTo>
                            <a:lnTo>
                              <a:pt x="13" y="24"/>
                            </a:lnTo>
                            <a:lnTo>
                              <a:pt x="23" y="36"/>
                            </a:lnTo>
                            <a:lnTo>
                              <a:pt x="29" y="42"/>
                            </a:lnTo>
                            <a:lnTo>
                              <a:pt x="36" y="46"/>
                            </a:lnTo>
                            <a:lnTo>
                              <a:pt x="45" y="46"/>
                            </a:lnTo>
                            <a:lnTo>
                              <a:pt x="59" y="44"/>
                            </a:lnTo>
                            <a:lnTo>
                              <a:pt x="71" y="44"/>
                            </a:lnTo>
                            <a:lnTo>
                              <a:pt x="78" y="42"/>
                            </a:lnTo>
                            <a:lnTo>
                              <a:pt x="85" y="42"/>
                            </a:lnTo>
                            <a:lnTo>
                              <a:pt x="84" y="51"/>
                            </a:lnTo>
                            <a:lnTo>
                              <a:pt x="86" y="60"/>
                            </a:lnTo>
                            <a:lnTo>
                              <a:pt x="80" y="61"/>
                            </a:lnTo>
                            <a:lnTo>
                              <a:pt x="72" y="62"/>
                            </a:lnTo>
                            <a:lnTo>
                              <a:pt x="71" y="69"/>
                            </a:lnTo>
                            <a:lnTo>
                              <a:pt x="73" y="77"/>
                            </a:lnTo>
                            <a:lnTo>
                              <a:pt x="75" y="85"/>
                            </a:lnTo>
                            <a:lnTo>
                              <a:pt x="81" y="92"/>
                            </a:lnTo>
                            <a:lnTo>
                              <a:pt x="89" y="95"/>
                            </a:lnTo>
                            <a:lnTo>
                              <a:pt x="100" y="94"/>
                            </a:lnTo>
                            <a:lnTo>
                              <a:pt x="105" y="94"/>
                            </a:lnTo>
                            <a:lnTo>
                              <a:pt x="111" y="100"/>
                            </a:lnTo>
                            <a:lnTo>
                              <a:pt x="118" y="106"/>
                            </a:lnTo>
                            <a:lnTo>
                              <a:pt x="127" y="109"/>
                            </a:lnTo>
                            <a:lnTo>
                              <a:pt x="136" y="109"/>
                            </a:lnTo>
                            <a:lnTo>
                              <a:pt x="140" y="108"/>
                            </a:lnTo>
                            <a:lnTo>
                              <a:pt x="144" y="116"/>
                            </a:lnTo>
                            <a:lnTo>
                              <a:pt x="148" y="121"/>
                            </a:lnTo>
                            <a:lnTo>
                              <a:pt x="141" y="126"/>
                            </a:lnTo>
                            <a:lnTo>
                              <a:pt x="133" y="129"/>
                            </a:lnTo>
                            <a:lnTo>
                              <a:pt x="123" y="129"/>
                            </a:lnTo>
                            <a:lnTo>
                              <a:pt x="113" y="129"/>
                            </a:lnTo>
                            <a:lnTo>
                              <a:pt x="112" y="129"/>
                            </a:lnTo>
                            <a:lnTo>
                              <a:pt x="94" y="126"/>
                            </a:lnTo>
                            <a:lnTo>
                              <a:pt x="85" y="123"/>
                            </a:lnTo>
                            <a:lnTo>
                              <a:pt x="73" y="115"/>
                            </a:lnTo>
                            <a:lnTo>
                              <a:pt x="57" y="100"/>
                            </a:lnTo>
                            <a:lnTo>
                              <a:pt x="36" y="80"/>
                            </a:lnTo>
                            <a:lnTo>
                              <a:pt x="15" y="58"/>
                            </a:lnTo>
                            <a:lnTo>
                              <a:pt x="6" y="46"/>
                            </a:lnTo>
                            <a:lnTo>
                              <a:pt x="1" y="34"/>
                            </a:lnTo>
                            <a:lnTo>
                              <a:pt x="0" y="25"/>
                            </a:lnTo>
                            <a:lnTo>
                              <a:pt x="6" y="0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87" name="Freeform 187">
                        <a:extLst>
                          <a:ext uri="{FF2B5EF4-FFF2-40B4-BE49-F238E27FC236}">
                            <a16:creationId xmlns:a16="http://schemas.microsoft.com/office/drawing/2014/main" id="{1660DFD1-FA0D-8999-6229-274AC9E4D52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30" y="2090"/>
                        <a:ext cx="22" cy="67"/>
                      </a:xfrm>
                      <a:custGeom>
                        <a:avLst/>
                        <a:gdLst>
                          <a:gd name="T0" fmla="*/ 21 w 22"/>
                          <a:gd name="T1" fmla="*/ 2 h 67"/>
                          <a:gd name="T2" fmla="*/ 16 w 22"/>
                          <a:gd name="T3" fmla="*/ 0 h 67"/>
                          <a:gd name="T4" fmla="*/ 12 w 22"/>
                          <a:gd name="T5" fmla="*/ 1 h 67"/>
                          <a:gd name="T6" fmla="*/ 9 w 22"/>
                          <a:gd name="T7" fmla="*/ 4 h 67"/>
                          <a:gd name="T8" fmla="*/ 6 w 22"/>
                          <a:gd name="T9" fmla="*/ 8 h 67"/>
                          <a:gd name="T10" fmla="*/ 4 w 22"/>
                          <a:gd name="T11" fmla="*/ 14 h 67"/>
                          <a:gd name="T12" fmla="*/ 4 w 22"/>
                          <a:gd name="T13" fmla="*/ 21 h 67"/>
                          <a:gd name="T14" fmla="*/ 3 w 22"/>
                          <a:gd name="T15" fmla="*/ 35 h 67"/>
                          <a:gd name="T16" fmla="*/ 0 w 22"/>
                          <a:gd name="T17" fmla="*/ 47 h 67"/>
                          <a:gd name="T18" fmla="*/ 3 w 22"/>
                          <a:gd name="T19" fmla="*/ 53 h 67"/>
                          <a:gd name="T20" fmla="*/ 5 w 22"/>
                          <a:gd name="T21" fmla="*/ 66 h 67"/>
                          <a:gd name="T22" fmla="*/ 4 w 22"/>
                          <a:gd name="T23" fmla="*/ 48 h 67"/>
                          <a:gd name="T24" fmla="*/ 5 w 22"/>
                          <a:gd name="T25" fmla="*/ 37 h 67"/>
                          <a:gd name="T26" fmla="*/ 5 w 22"/>
                          <a:gd name="T27" fmla="*/ 28 h 67"/>
                          <a:gd name="T28" fmla="*/ 6 w 22"/>
                          <a:gd name="T29" fmla="*/ 23 h 67"/>
                          <a:gd name="T30" fmla="*/ 8 w 22"/>
                          <a:gd name="T31" fmla="*/ 21 h 67"/>
                          <a:gd name="T32" fmla="*/ 12 w 22"/>
                          <a:gd name="T33" fmla="*/ 22 h 67"/>
                          <a:gd name="T34" fmla="*/ 15 w 22"/>
                          <a:gd name="T35" fmla="*/ 22 h 67"/>
                          <a:gd name="T36" fmla="*/ 10 w 22"/>
                          <a:gd name="T37" fmla="*/ 19 h 67"/>
                          <a:gd name="T38" fmla="*/ 9 w 22"/>
                          <a:gd name="T39" fmla="*/ 15 h 67"/>
                          <a:gd name="T40" fmla="*/ 9 w 22"/>
                          <a:gd name="T41" fmla="*/ 10 h 67"/>
                          <a:gd name="T42" fmla="*/ 11 w 22"/>
                          <a:gd name="T43" fmla="*/ 6 h 67"/>
                          <a:gd name="T44" fmla="*/ 15 w 22"/>
                          <a:gd name="T45" fmla="*/ 3 h 67"/>
                          <a:gd name="T46" fmla="*/ 21 w 22"/>
                          <a:gd name="T47" fmla="*/ 2 h 6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</a:cxnLst>
                        <a:rect l="0" t="0" r="r" b="b"/>
                        <a:pathLst>
                          <a:path w="22" h="67">
                            <a:moveTo>
                              <a:pt x="21" y="2"/>
                            </a:moveTo>
                            <a:lnTo>
                              <a:pt x="16" y="0"/>
                            </a:lnTo>
                            <a:lnTo>
                              <a:pt x="12" y="1"/>
                            </a:lnTo>
                            <a:lnTo>
                              <a:pt x="9" y="4"/>
                            </a:lnTo>
                            <a:lnTo>
                              <a:pt x="6" y="8"/>
                            </a:lnTo>
                            <a:lnTo>
                              <a:pt x="4" y="14"/>
                            </a:lnTo>
                            <a:lnTo>
                              <a:pt x="4" y="21"/>
                            </a:lnTo>
                            <a:lnTo>
                              <a:pt x="3" y="35"/>
                            </a:lnTo>
                            <a:lnTo>
                              <a:pt x="0" y="47"/>
                            </a:lnTo>
                            <a:lnTo>
                              <a:pt x="3" y="53"/>
                            </a:lnTo>
                            <a:lnTo>
                              <a:pt x="5" y="66"/>
                            </a:lnTo>
                            <a:lnTo>
                              <a:pt x="4" y="48"/>
                            </a:lnTo>
                            <a:lnTo>
                              <a:pt x="5" y="37"/>
                            </a:lnTo>
                            <a:lnTo>
                              <a:pt x="5" y="28"/>
                            </a:lnTo>
                            <a:lnTo>
                              <a:pt x="6" y="23"/>
                            </a:lnTo>
                            <a:lnTo>
                              <a:pt x="8" y="21"/>
                            </a:lnTo>
                            <a:lnTo>
                              <a:pt x="12" y="22"/>
                            </a:lnTo>
                            <a:lnTo>
                              <a:pt x="15" y="22"/>
                            </a:lnTo>
                            <a:lnTo>
                              <a:pt x="10" y="19"/>
                            </a:lnTo>
                            <a:lnTo>
                              <a:pt x="9" y="15"/>
                            </a:lnTo>
                            <a:lnTo>
                              <a:pt x="9" y="10"/>
                            </a:lnTo>
                            <a:lnTo>
                              <a:pt x="11" y="6"/>
                            </a:lnTo>
                            <a:lnTo>
                              <a:pt x="15" y="3"/>
                            </a:lnTo>
                            <a:lnTo>
                              <a:pt x="21" y="2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88" name="Freeform 188">
                        <a:extLst>
                          <a:ext uri="{FF2B5EF4-FFF2-40B4-BE49-F238E27FC236}">
                            <a16:creationId xmlns:a16="http://schemas.microsoft.com/office/drawing/2014/main" id="{6EA72378-11A4-E104-AE9E-9DEA6C374C3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48" y="2100"/>
                        <a:ext cx="13" cy="7"/>
                      </a:xfrm>
                      <a:custGeom>
                        <a:avLst/>
                        <a:gdLst>
                          <a:gd name="T0" fmla="*/ 0 w 13"/>
                          <a:gd name="T1" fmla="*/ 6 h 7"/>
                          <a:gd name="T2" fmla="*/ 3 w 13"/>
                          <a:gd name="T3" fmla="*/ 4 h 7"/>
                          <a:gd name="T4" fmla="*/ 4 w 13"/>
                          <a:gd name="T5" fmla="*/ 2 h 7"/>
                          <a:gd name="T6" fmla="*/ 6 w 13"/>
                          <a:gd name="T7" fmla="*/ 0 h 7"/>
                          <a:gd name="T8" fmla="*/ 6 w 13"/>
                          <a:gd name="T9" fmla="*/ 3 h 7"/>
                          <a:gd name="T10" fmla="*/ 8 w 13"/>
                          <a:gd name="T11" fmla="*/ 5 h 7"/>
                          <a:gd name="T12" fmla="*/ 12 w 13"/>
                          <a:gd name="T13" fmla="*/ 6 h 7"/>
                          <a:gd name="T14" fmla="*/ 6 w 13"/>
                          <a:gd name="T15" fmla="*/ 6 h 7"/>
                          <a:gd name="T16" fmla="*/ 0 w 13"/>
                          <a:gd name="T17" fmla="*/ 6 h 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</a:cxnLst>
                        <a:rect l="0" t="0" r="r" b="b"/>
                        <a:pathLst>
                          <a:path w="13" h="7">
                            <a:moveTo>
                              <a:pt x="0" y="6"/>
                            </a:moveTo>
                            <a:lnTo>
                              <a:pt x="3" y="4"/>
                            </a:lnTo>
                            <a:lnTo>
                              <a:pt x="4" y="2"/>
                            </a:lnTo>
                            <a:lnTo>
                              <a:pt x="6" y="0"/>
                            </a:lnTo>
                            <a:lnTo>
                              <a:pt x="6" y="3"/>
                            </a:lnTo>
                            <a:lnTo>
                              <a:pt x="8" y="5"/>
                            </a:lnTo>
                            <a:lnTo>
                              <a:pt x="12" y="6"/>
                            </a:lnTo>
                            <a:lnTo>
                              <a:pt x="6" y="6"/>
                            </a:lnTo>
                            <a:lnTo>
                              <a:pt x="0" y="6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89" name="Freeform 189">
                        <a:extLst>
                          <a:ext uri="{FF2B5EF4-FFF2-40B4-BE49-F238E27FC236}">
                            <a16:creationId xmlns:a16="http://schemas.microsoft.com/office/drawing/2014/main" id="{BC5320A0-C960-1BED-B630-287FA1A8E3C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65" y="2103"/>
                        <a:ext cx="14" cy="4"/>
                      </a:xfrm>
                      <a:custGeom>
                        <a:avLst/>
                        <a:gdLst>
                          <a:gd name="T0" fmla="*/ 0 w 14"/>
                          <a:gd name="T1" fmla="*/ 3 h 4"/>
                          <a:gd name="T2" fmla="*/ 8 w 14"/>
                          <a:gd name="T3" fmla="*/ 2 h 4"/>
                          <a:gd name="T4" fmla="*/ 10 w 14"/>
                          <a:gd name="T5" fmla="*/ 1 h 4"/>
                          <a:gd name="T6" fmla="*/ 13 w 14"/>
                          <a:gd name="T7" fmla="*/ 0 h 4"/>
                          <a:gd name="T8" fmla="*/ 12 w 14"/>
                          <a:gd name="T9" fmla="*/ 2 h 4"/>
                          <a:gd name="T10" fmla="*/ 9 w 14"/>
                          <a:gd name="T11" fmla="*/ 3 h 4"/>
                          <a:gd name="T12" fmla="*/ 0 w 14"/>
                          <a:gd name="T13" fmla="*/ 3 h 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14" h="4">
                            <a:moveTo>
                              <a:pt x="0" y="3"/>
                            </a:moveTo>
                            <a:lnTo>
                              <a:pt x="8" y="2"/>
                            </a:lnTo>
                            <a:lnTo>
                              <a:pt x="10" y="1"/>
                            </a:lnTo>
                            <a:lnTo>
                              <a:pt x="13" y="0"/>
                            </a:lnTo>
                            <a:lnTo>
                              <a:pt x="12" y="2"/>
                            </a:lnTo>
                            <a:lnTo>
                              <a:pt x="9" y="3"/>
                            </a:lnTo>
                            <a:lnTo>
                              <a:pt x="0" y="3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90" name="Freeform 190">
                        <a:extLst>
                          <a:ext uri="{FF2B5EF4-FFF2-40B4-BE49-F238E27FC236}">
                            <a16:creationId xmlns:a16="http://schemas.microsoft.com/office/drawing/2014/main" id="{70EFECA9-7330-8CF2-B2E7-5102560D854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87" y="2103"/>
                        <a:ext cx="30" cy="22"/>
                      </a:xfrm>
                      <a:custGeom>
                        <a:avLst/>
                        <a:gdLst>
                          <a:gd name="T0" fmla="*/ 0 w 30"/>
                          <a:gd name="T1" fmla="*/ 1 h 22"/>
                          <a:gd name="T2" fmla="*/ 6 w 30"/>
                          <a:gd name="T3" fmla="*/ 3 h 22"/>
                          <a:gd name="T4" fmla="*/ 11 w 30"/>
                          <a:gd name="T5" fmla="*/ 5 h 22"/>
                          <a:gd name="T6" fmla="*/ 17 w 30"/>
                          <a:gd name="T7" fmla="*/ 9 h 22"/>
                          <a:gd name="T8" fmla="*/ 22 w 30"/>
                          <a:gd name="T9" fmla="*/ 14 h 22"/>
                          <a:gd name="T10" fmla="*/ 29 w 30"/>
                          <a:gd name="T11" fmla="*/ 21 h 22"/>
                          <a:gd name="T12" fmla="*/ 26 w 30"/>
                          <a:gd name="T13" fmla="*/ 14 h 22"/>
                          <a:gd name="T14" fmla="*/ 22 w 30"/>
                          <a:gd name="T15" fmla="*/ 9 h 22"/>
                          <a:gd name="T16" fmla="*/ 18 w 30"/>
                          <a:gd name="T17" fmla="*/ 5 h 22"/>
                          <a:gd name="T18" fmla="*/ 13 w 30"/>
                          <a:gd name="T19" fmla="*/ 2 h 22"/>
                          <a:gd name="T20" fmla="*/ 7 w 30"/>
                          <a:gd name="T21" fmla="*/ 0 h 22"/>
                          <a:gd name="T22" fmla="*/ 0 w 30"/>
                          <a:gd name="T23" fmla="*/ 1 h 2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</a:cxnLst>
                        <a:rect l="0" t="0" r="r" b="b"/>
                        <a:pathLst>
                          <a:path w="30" h="22">
                            <a:moveTo>
                              <a:pt x="0" y="1"/>
                            </a:moveTo>
                            <a:lnTo>
                              <a:pt x="6" y="3"/>
                            </a:lnTo>
                            <a:lnTo>
                              <a:pt x="11" y="5"/>
                            </a:lnTo>
                            <a:lnTo>
                              <a:pt x="17" y="9"/>
                            </a:lnTo>
                            <a:lnTo>
                              <a:pt x="22" y="14"/>
                            </a:lnTo>
                            <a:lnTo>
                              <a:pt x="29" y="21"/>
                            </a:lnTo>
                            <a:lnTo>
                              <a:pt x="26" y="14"/>
                            </a:lnTo>
                            <a:lnTo>
                              <a:pt x="22" y="9"/>
                            </a:lnTo>
                            <a:lnTo>
                              <a:pt x="18" y="5"/>
                            </a:lnTo>
                            <a:lnTo>
                              <a:pt x="13" y="2"/>
                            </a:lnTo>
                            <a:lnTo>
                              <a:pt x="7" y="0"/>
                            </a:lnTo>
                            <a:lnTo>
                              <a:pt x="0" y="1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91" name="Freeform 191">
                        <a:extLst>
                          <a:ext uri="{FF2B5EF4-FFF2-40B4-BE49-F238E27FC236}">
                            <a16:creationId xmlns:a16="http://schemas.microsoft.com/office/drawing/2014/main" id="{7DB0D8E4-0014-5A8F-B102-9C9A2340F02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73" y="2115"/>
                        <a:ext cx="1" cy="11"/>
                      </a:xfrm>
                      <a:custGeom>
                        <a:avLst/>
                        <a:gdLst>
                          <a:gd name="T0" fmla="*/ 0 w 1"/>
                          <a:gd name="T1" fmla="*/ 0 h 11"/>
                          <a:gd name="T2" fmla="*/ 0 w 1"/>
                          <a:gd name="T3" fmla="*/ 6 h 11"/>
                          <a:gd name="T4" fmla="*/ 0 w 1"/>
                          <a:gd name="T5" fmla="*/ 10 h 11"/>
                          <a:gd name="T6" fmla="*/ 0 w 1"/>
                          <a:gd name="T7" fmla="*/ 5 h 11"/>
                          <a:gd name="T8" fmla="*/ 0 w 1"/>
                          <a:gd name="T9" fmla="*/ 0 h 1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</a:cxnLst>
                        <a:rect l="0" t="0" r="r" b="b"/>
                        <a:pathLst>
                          <a:path w="1" h="11">
                            <a:moveTo>
                              <a:pt x="0" y="0"/>
                            </a:moveTo>
                            <a:lnTo>
                              <a:pt x="0" y="6"/>
                            </a:lnTo>
                            <a:lnTo>
                              <a:pt x="0" y="10"/>
                            </a:lnTo>
                            <a:lnTo>
                              <a:pt x="0" y="5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92" name="Freeform 192">
                        <a:extLst>
                          <a:ext uri="{FF2B5EF4-FFF2-40B4-BE49-F238E27FC236}">
                            <a16:creationId xmlns:a16="http://schemas.microsoft.com/office/drawing/2014/main" id="{77527D5B-BA3A-347B-0855-8AFD7383890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46" y="2124"/>
                        <a:ext cx="57" cy="20"/>
                      </a:xfrm>
                      <a:custGeom>
                        <a:avLst/>
                        <a:gdLst>
                          <a:gd name="T0" fmla="*/ 0 w 57"/>
                          <a:gd name="T1" fmla="*/ 19 h 20"/>
                          <a:gd name="T2" fmla="*/ 8 w 57"/>
                          <a:gd name="T3" fmla="*/ 17 h 20"/>
                          <a:gd name="T4" fmla="*/ 14 w 57"/>
                          <a:gd name="T5" fmla="*/ 15 h 20"/>
                          <a:gd name="T6" fmla="*/ 21 w 57"/>
                          <a:gd name="T7" fmla="*/ 11 h 20"/>
                          <a:gd name="T8" fmla="*/ 27 w 57"/>
                          <a:gd name="T9" fmla="*/ 8 h 20"/>
                          <a:gd name="T10" fmla="*/ 33 w 57"/>
                          <a:gd name="T11" fmla="*/ 8 h 20"/>
                          <a:gd name="T12" fmla="*/ 35 w 57"/>
                          <a:gd name="T13" fmla="*/ 4 h 20"/>
                          <a:gd name="T14" fmla="*/ 40 w 57"/>
                          <a:gd name="T15" fmla="*/ 2 h 20"/>
                          <a:gd name="T16" fmla="*/ 47 w 57"/>
                          <a:gd name="T17" fmla="*/ 2 h 20"/>
                          <a:gd name="T18" fmla="*/ 52 w 57"/>
                          <a:gd name="T19" fmla="*/ 2 h 20"/>
                          <a:gd name="T20" fmla="*/ 56 w 57"/>
                          <a:gd name="T21" fmla="*/ 0 h 20"/>
                          <a:gd name="T22" fmla="*/ 47 w 57"/>
                          <a:gd name="T23" fmla="*/ 5 h 20"/>
                          <a:gd name="T24" fmla="*/ 43 w 57"/>
                          <a:gd name="T25" fmla="*/ 6 h 20"/>
                          <a:gd name="T26" fmla="*/ 37 w 57"/>
                          <a:gd name="T27" fmla="*/ 9 h 20"/>
                          <a:gd name="T28" fmla="*/ 33 w 57"/>
                          <a:gd name="T29" fmla="*/ 12 h 20"/>
                          <a:gd name="T30" fmla="*/ 28 w 57"/>
                          <a:gd name="T31" fmla="*/ 13 h 20"/>
                          <a:gd name="T32" fmla="*/ 23 w 57"/>
                          <a:gd name="T33" fmla="*/ 15 h 20"/>
                          <a:gd name="T34" fmla="*/ 16 w 57"/>
                          <a:gd name="T35" fmla="*/ 17 h 20"/>
                          <a:gd name="T36" fmla="*/ 10 w 57"/>
                          <a:gd name="T37" fmla="*/ 19 h 20"/>
                          <a:gd name="T38" fmla="*/ 0 w 57"/>
                          <a:gd name="T39" fmla="*/ 19 h 2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</a:cxnLst>
                        <a:rect l="0" t="0" r="r" b="b"/>
                        <a:pathLst>
                          <a:path w="57" h="20">
                            <a:moveTo>
                              <a:pt x="0" y="19"/>
                            </a:moveTo>
                            <a:lnTo>
                              <a:pt x="8" y="17"/>
                            </a:lnTo>
                            <a:lnTo>
                              <a:pt x="14" y="15"/>
                            </a:lnTo>
                            <a:lnTo>
                              <a:pt x="21" y="11"/>
                            </a:lnTo>
                            <a:lnTo>
                              <a:pt x="27" y="8"/>
                            </a:lnTo>
                            <a:lnTo>
                              <a:pt x="33" y="8"/>
                            </a:lnTo>
                            <a:lnTo>
                              <a:pt x="35" y="4"/>
                            </a:lnTo>
                            <a:lnTo>
                              <a:pt x="40" y="2"/>
                            </a:lnTo>
                            <a:lnTo>
                              <a:pt x="47" y="2"/>
                            </a:lnTo>
                            <a:lnTo>
                              <a:pt x="52" y="2"/>
                            </a:lnTo>
                            <a:lnTo>
                              <a:pt x="56" y="0"/>
                            </a:lnTo>
                            <a:lnTo>
                              <a:pt x="47" y="5"/>
                            </a:lnTo>
                            <a:lnTo>
                              <a:pt x="43" y="6"/>
                            </a:lnTo>
                            <a:lnTo>
                              <a:pt x="37" y="9"/>
                            </a:lnTo>
                            <a:lnTo>
                              <a:pt x="33" y="12"/>
                            </a:lnTo>
                            <a:lnTo>
                              <a:pt x="28" y="13"/>
                            </a:lnTo>
                            <a:lnTo>
                              <a:pt x="23" y="15"/>
                            </a:lnTo>
                            <a:lnTo>
                              <a:pt x="16" y="17"/>
                            </a:lnTo>
                            <a:lnTo>
                              <a:pt x="10" y="19"/>
                            </a:lnTo>
                            <a:lnTo>
                              <a:pt x="0" y="19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93" name="Freeform 193">
                        <a:extLst>
                          <a:ext uri="{FF2B5EF4-FFF2-40B4-BE49-F238E27FC236}">
                            <a16:creationId xmlns:a16="http://schemas.microsoft.com/office/drawing/2014/main" id="{D2B24E1D-94AD-E4D2-07D8-7906D06EF06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52" y="2141"/>
                        <a:ext cx="48" cy="12"/>
                      </a:xfrm>
                      <a:custGeom>
                        <a:avLst/>
                        <a:gdLst>
                          <a:gd name="T0" fmla="*/ 0 w 48"/>
                          <a:gd name="T1" fmla="*/ 9 h 12"/>
                          <a:gd name="T2" fmla="*/ 11 w 48"/>
                          <a:gd name="T3" fmla="*/ 10 h 12"/>
                          <a:gd name="T4" fmla="*/ 22 w 48"/>
                          <a:gd name="T5" fmla="*/ 8 h 12"/>
                          <a:gd name="T6" fmla="*/ 27 w 48"/>
                          <a:gd name="T7" fmla="*/ 7 h 12"/>
                          <a:gd name="T8" fmla="*/ 31 w 48"/>
                          <a:gd name="T9" fmla="*/ 4 h 12"/>
                          <a:gd name="T10" fmla="*/ 36 w 48"/>
                          <a:gd name="T11" fmla="*/ 2 h 12"/>
                          <a:gd name="T12" fmla="*/ 40 w 48"/>
                          <a:gd name="T13" fmla="*/ 2 h 12"/>
                          <a:gd name="T14" fmla="*/ 47 w 48"/>
                          <a:gd name="T15" fmla="*/ 0 h 12"/>
                          <a:gd name="T16" fmla="*/ 42 w 48"/>
                          <a:gd name="T17" fmla="*/ 3 h 12"/>
                          <a:gd name="T18" fmla="*/ 36 w 48"/>
                          <a:gd name="T19" fmla="*/ 4 h 12"/>
                          <a:gd name="T20" fmla="*/ 31 w 48"/>
                          <a:gd name="T21" fmla="*/ 6 h 12"/>
                          <a:gd name="T22" fmla="*/ 26 w 48"/>
                          <a:gd name="T23" fmla="*/ 9 h 12"/>
                          <a:gd name="T24" fmla="*/ 22 w 48"/>
                          <a:gd name="T25" fmla="*/ 11 h 12"/>
                          <a:gd name="T26" fmla="*/ 15 w 48"/>
                          <a:gd name="T27" fmla="*/ 11 h 12"/>
                          <a:gd name="T28" fmla="*/ 8 w 48"/>
                          <a:gd name="T29" fmla="*/ 10 h 12"/>
                          <a:gd name="T30" fmla="*/ 0 w 48"/>
                          <a:gd name="T31" fmla="*/ 9 h 1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</a:cxnLst>
                        <a:rect l="0" t="0" r="r" b="b"/>
                        <a:pathLst>
                          <a:path w="48" h="12">
                            <a:moveTo>
                              <a:pt x="0" y="9"/>
                            </a:moveTo>
                            <a:lnTo>
                              <a:pt x="11" y="10"/>
                            </a:lnTo>
                            <a:lnTo>
                              <a:pt x="22" y="8"/>
                            </a:lnTo>
                            <a:lnTo>
                              <a:pt x="27" y="7"/>
                            </a:lnTo>
                            <a:lnTo>
                              <a:pt x="31" y="4"/>
                            </a:lnTo>
                            <a:lnTo>
                              <a:pt x="36" y="2"/>
                            </a:lnTo>
                            <a:lnTo>
                              <a:pt x="40" y="2"/>
                            </a:lnTo>
                            <a:lnTo>
                              <a:pt x="47" y="0"/>
                            </a:lnTo>
                            <a:lnTo>
                              <a:pt x="42" y="3"/>
                            </a:lnTo>
                            <a:lnTo>
                              <a:pt x="36" y="4"/>
                            </a:lnTo>
                            <a:lnTo>
                              <a:pt x="31" y="6"/>
                            </a:lnTo>
                            <a:lnTo>
                              <a:pt x="26" y="9"/>
                            </a:lnTo>
                            <a:lnTo>
                              <a:pt x="22" y="11"/>
                            </a:lnTo>
                            <a:lnTo>
                              <a:pt x="15" y="11"/>
                            </a:lnTo>
                            <a:lnTo>
                              <a:pt x="8" y="10"/>
                            </a:lnTo>
                            <a:lnTo>
                              <a:pt x="0" y="9"/>
                            </a:lnTo>
                          </a:path>
                        </a:pathLst>
                      </a:custGeom>
                      <a:solidFill>
                        <a:srgbClr val="DF9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</p:grpSp>
                <p:sp>
                  <p:nvSpPr>
                    <p:cNvPr id="485" name="Freeform 195">
                      <a:extLst>
                        <a:ext uri="{FF2B5EF4-FFF2-40B4-BE49-F238E27FC236}">
                          <a16:creationId xmlns:a16="http://schemas.microsoft.com/office/drawing/2014/main" id="{2F8545A5-8FD2-C48A-5F27-3A635798BA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79" y="2066"/>
                      <a:ext cx="36" cy="26"/>
                    </a:xfrm>
                    <a:custGeom>
                      <a:avLst/>
                      <a:gdLst>
                        <a:gd name="T0" fmla="*/ 34 w 36"/>
                        <a:gd name="T1" fmla="*/ 0 h 26"/>
                        <a:gd name="T2" fmla="*/ 35 w 36"/>
                        <a:gd name="T3" fmla="*/ 10 h 26"/>
                        <a:gd name="T4" fmla="*/ 33 w 36"/>
                        <a:gd name="T5" fmla="*/ 16 h 26"/>
                        <a:gd name="T6" fmla="*/ 30 w 36"/>
                        <a:gd name="T7" fmla="*/ 21 h 26"/>
                        <a:gd name="T8" fmla="*/ 24 w 36"/>
                        <a:gd name="T9" fmla="*/ 24 h 26"/>
                        <a:gd name="T10" fmla="*/ 15 w 36"/>
                        <a:gd name="T11" fmla="*/ 25 h 26"/>
                        <a:gd name="T12" fmla="*/ 10 w 36"/>
                        <a:gd name="T13" fmla="*/ 24 h 26"/>
                        <a:gd name="T14" fmla="*/ 5 w 36"/>
                        <a:gd name="T15" fmla="*/ 22 h 26"/>
                        <a:gd name="T16" fmla="*/ 2 w 36"/>
                        <a:gd name="T17" fmla="*/ 20 h 26"/>
                        <a:gd name="T18" fmla="*/ 0 w 36"/>
                        <a:gd name="T19" fmla="*/ 18 h 26"/>
                        <a:gd name="T20" fmla="*/ 2 w 36"/>
                        <a:gd name="T21" fmla="*/ 15 h 26"/>
                        <a:gd name="T22" fmla="*/ 6 w 36"/>
                        <a:gd name="T23" fmla="*/ 20 h 26"/>
                        <a:gd name="T24" fmla="*/ 10 w 36"/>
                        <a:gd name="T25" fmla="*/ 23 h 26"/>
                        <a:gd name="T26" fmla="*/ 16 w 36"/>
                        <a:gd name="T27" fmla="*/ 24 h 26"/>
                        <a:gd name="T28" fmla="*/ 23 w 36"/>
                        <a:gd name="T29" fmla="*/ 23 h 26"/>
                        <a:gd name="T30" fmla="*/ 27 w 36"/>
                        <a:gd name="T31" fmla="*/ 19 h 26"/>
                        <a:gd name="T32" fmla="*/ 30 w 36"/>
                        <a:gd name="T33" fmla="*/ 14 h 26"/>
                        <a:gd name="T34" fmla="*/ 32 w 36"/>
                        <a:gd name="T35" fmla="*/ 11 h 26"/>
                        <a:gd name="T36" fmla="*/ 33 w 36"/>
                        <a:gd name="T37" fmla="*/ 6 h 26"/>
                        <a:gd name="T38" fmla="*/ 28 w 36"/>
                        <a:gd name="T39" fmla="*/ 10 h 26"/>
                        <a:gd name="T40" fmla="*/ 24 w 36"/>
                        <a:gd name="T41" fmla="*/ 11 h 26"/>
                        <a:gd name="T42" fmla="*/ 18 w 36"/>
                        <a:gd name="T43" fmla="*/ 11 h 26"/>
                        <a:gd name="T44" fmla="*/ 11 w 36"/>
                        <a:gd name="T45" fmla="*/ 11 h 26"/>
                        <a:gd name="T46" fmla="*/ 28 w 36"/>
                        <a:gd name="T47" fmla="*/ 6 h 26"/>
                        <a:gd name="T48" fmla="*/ 34 w 36"/>
                        <a:gd name="T49" fmla="*/ 0 h 2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</a:cxnLst>
                      <a:rect l="0" t="0" r="r" b="b"/>
                      <a:pathLst>
                        <a:path w="36" h="26">
                          <a:moveTo>
                            <a:pt x="34" y="0"/>
                          </a:moveTo>
                          <a:lnTo>
                            <a:pt x="35" y="10"/>
                          </a:lnTo>
                          <a:lnTo>
                            <a:pt x="33" y="16"/>
                          </a:lnTo>
                          <a:lnTo>
                            <a:pt x="30" y="21"/>
                          </a:lnTo>
                          <a:lnTo>
                            <a:pt x="24" y="24"/>
                          </a:lnTo>
                          <a:lnTo>
                            <a:pt x="15" y="25"/>
                          </a:lnTo>
                          <a:lnTo>
                            <a:pt x="10" y="24"/>
                          </a:lnTo>
                          <a:lnTo>
                            <a:pt x="5" y="22"/>
                          </a:lnTo>
                          <a:lnTo>
                            <a:pt x="2" y="20"/>
                          </a:lnTo>
                          <a:lnTo>
                            <a:pt x="0" y="18"/>
                          </a:lnTo>
                          <a:lnTo>
                            <a:pt x="2" y="15"/>
                          </a:lnTo>
                          <a:lnTo>
                            <a:pt x="6" y="20"/>
                          </a:lnTo>
                          <a:lnTo>
                            <a:pt x="10" y="23"/>
                          </a:lnTo>
                          <a:lnTo>
                            <a:pt x="16" y="24"/>
                          </a:lnTo>
                          <a:lnTo>
                            <a:pt x="23" y="23"/>
                          </a:lnTo>
                          <a:lnTo>
                            <a:pt x="27" y="19"/>
                          </a:lnTo>
                          <a:lnTo>
                            <a:pt x="30" y="14"/>
                          </a:lnTo>
                          <a:lnTo>
                            <a:pt x="32" y="11"/>
                          </a:lnTo>
                          <a:lnTo>
                            <a:pt x="33" y="6"/>
                          </a:lnTo>
                          <a:lnTo>
                            <a:pt x="28" y="10"/>
                          </a:lnTo>
                          <a:lnTo>
                            <a:pt x="24" y="11"/>
                          </a:lnTo>
                          <a:lnTo>
                            <a:pt x="18" y="11"/>
                          </a:lnTo>
                          <a:lnTo>
                            <a:pt x="11" y="11"/>
                          </a:lnTo>
                          <a:lnTo>
                            <a:pt x="28" y="6"/>
                          </a:lnTo>
                          <a:lnTo>
                            <a:pt x="34" y="0"/>
                          </a:lnTo>
                        </a:path>
                      </a:pathLst>
                    </a:custGeom>
                    <a:solidFill>
                      <a:srgbClr val="DF9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grpSp>
                <p:nvGrpSpPr>
                  <p:cNvPr id="477" name="Group 199">
                    <a:extLst>
                      <a:ext uri="{FF2B5EF4-FFF2-40B4-BE49-F238E27FC236}">
                        <a16:creationId xmlns:a16="http://schemas.microsoft.com/office/drawing/2014/main" id="{E467F1D9-0020-5255-43C0-D005876F5BC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866" y="2028"/>
                    <a:ext cx="35" cy="12"/>
                    <a:chOff x="1866" y="2028"/>
                    <a:chExt cx="35" cy="12"/>
                  </a:xfrm>
                </p:grpSpPr>
                <p:sp>
                  <p:nvSpPr>
                    <p:cNvPr id="481" name="Freeform 197">
                      <a:extLst>
                        <a:ext uri="{FF2B5EF4-FFF2-40B4-BE49-F238E27FC236}">
                          <a16:creationId xmlns:a16="http://schemas.microsoft.com/office/drawing/2014/main" id="{D0B2E5F1-3671-1E40-517E-DCF362276E1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66" y="2028"/>
                      <a:ext cx="35" cy="12"/>
                    </a:xfrm>
                    <a:custGeom>
                      <a:avLst/>
                      <a:gdLst>
                        <a:gd name="T0" fmla="*/ 0 w 35"/>
                        <a:gd name="T1" fmla="*/ 10 h 12"/>
                        <a:gd name="T2" fmla="*/ 3 w 35"/>
                        <a:gd name="T3" fmla="*/ 6 h 12"/>
                        <a:gd name="T4" fmla="*/ 7 w 35"/>
                        <a:gd name="T5" fmla="*/ 4 h 12"/>
                        <a:gd name="T6" fmla="*/ 11 w 35"/>
                        <a:gd name="T7" fmla="*/ 2 h 12"/>
                        <a:gd name="T8" fmla="*/ 16 w 35"/>
                        <a:gd name="T9" fmla="*/ 0 h 12"/>
                        <a:gd name="T10" fmla="*/ 21 w 35"/>
                        <a:gd name="T11" fmla="*/ 0 h 12"/>
                        <a:gd name="T12" fmla="*/ 27 w 35"/>
                        <a:gd name="T13" fmla="*/ 0 h 12"/>
                        <a:gd name="T14" fmla="*/ 34 w 35"/>
                        <a:gd name="T15" fmla="*/ 2 h 12"/>
                        <a:gd name="T16" fmla="*/ 26 w 35"/>
                        <a:gd name="T17" fmla="*/ 4 h 12"/>
                        <a:gd name="T18" fmla="*/ 22 w 35"/>
                        <a:gd name="T19" fmla="*/ 6 h 12"/>
                        <a:gd name="T20" fmla="*/ 18 w 35"/>
                        <a:gd name="T21" fmla="*/ 9 h 12"/>
                        <a:gd name="T22" fmla="*/ 15 w 35"/>
                        <a:gd name="T23" fmla="*/ 11 h 12"/>
                        <a:gd name="T24" fmla="*/ 11 w 35"/>
                        <a:gd name="T25" fmla="*/ 11 h 12"/>
                        <a:gd name="T26" fmla="*/ 0 w 35"/>
                        <a:gd name="T27" fmla="*/ 10 h 1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</a:cxnLst>
                      <a:rect l="0" t="0" r="r" b="b"/>
                      <a:pathLst>
                        <a:path w="35" h="12">
                          <a:moveTo>
                            <a:pt x="0" y="10"/>
                          </a:moveTo>
                          <a:lnTo>
                            <a:pt x="3" y="6"/>
                          </a:lnTo>
                          <a:lnTo>
                            <a:pt x="7" y="4"/>
                          </a:lnTo>
                          <a:lnTo>
                            <a:pt x="11" y="2"/>
                          </a:lnTo>
                          <a:lnTo>
                            <a:pt x="16" y="0"/>
                          </a:lnTo>
                          <a:lnTo>
                            <a:pt x="21" y="0"/>
                          </a:lnTo>
                          <a:lnTo>
                            <a:pt x="27" y="0"/>
                          </a:lnTo>
                          <a:lnTo>
                            <a:pt x="34" y="2"/>
                          </a:lnTo>
                          <a:lnTo>
                            <a:pt x="26" y="4"/>
                          </a:lnTo>
                          <a:lnTo>
                            <a:pt x="22" y="6"/>
                          </a:lnTo>
                          <a:lnTo>
                            <a:pt x="18" y="9"/>
                          </a:lnTo>
                          <a:lnTo>
                            <a:pt x="15" y="11"/>
                          </a:lnTo>
                          <a:lnTo>
                            <a:pt x="11" y="11"/>
                          </a:lnTo>
                          <a:lnTo>
                            <a:pt x="0" y="10"/>
                          </a:lnTo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482" name="Freeform 198">
                      <a:extLst>
                        <a:ext uri="{FF2B5EF4-FFF2-40B4-BE49-F238E27FC236}">
                          <a16:creationId xmlns:a16="http://schemas.microsoft.com/office/drawing/2014/main" id="{76727A5D-AA96-59F6-7E37-3BD19E0AEB0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66" y="2028"/>
                      <a:ext cx="34" cy="12"/>
                    </a:xfrm>
                    <a:custGeom>
                      <a:avLst/>
                      <a:gdLst>
                        <a:gd name="T0" fmla="*/ 0 w 34"/>
                        <a:gd name="T1" fmla="*/ 10 h 12"/>
                        <a:gd name="T2" fmla="*/ 3 w 34"/>
                        <a:gd name="T3" fmla="*/ 6 h 12"/>
                        <a:gd name="T4" fmla="*/ 6 w 34"/>
                        <a:gd name="T5" fmla="*/ 4 h 12"/>
                        <a:gd name="T6" fmla="*/ 10 w 34"/>
                        <a:gd name="T7" fmla="*/ 2 h 12"/>
                        <a:gd name="T8" fmla="*/ 16 w 34"/>
                        <a:gd name="T9" fmla="*/ 0 h 12"/>
                        <a:gd name="T10" fmla="*/ 21 w 34"/>
                        <a:gd name="T11" fmla="*/ 0 h 12"/>
                        <a:gd name="T12" fmla="*/ 26 w 34"/>
                        <a:gd name="T13" fmla="*/ 0 h 12"/>
                        <a:gd name="T14" fmla="*/ 33 w 34"/>
                        <a:gd name="T15" fmla="*/ 2 h 12"/>
                        <a:gd name="T16" fmla="*/ 23 w 34"/>
                        <a:gd name="T17" fmla="*/ 2 h 12"/>
                        <a:gd name="T18" fmla="*/ 23 w 34"/>
                        <a:gd name="T19" fmla="*/ 4 h 12"/>
                        <a:gd name="T20" fmla="*/ 22 w 34"/>
                        <a:gd name="T21" fmla="*/ 7 h 12"/>
                        <a:gd name="T22" fmla="*/ 17 w 34"/>
                        <a:gd name="T23" fmla="*/ 10 h 12"/>
                        <a:gd name="T24" fmla="*/ 13 w 34"/>
                        <a:gd name="T25" fmla="*/ 11 h 12"/>
                        <a:gd name="T26" fmla="*/ 10 w 34"/>
                        <a:gd name="T27" fmla="*/ 9 h 12"/>
                        <a:gd name="T28" fmla="*/ 8 w 34"/>
                        <a:gd name="T29" fmla="*/ 7 h 12"/>
                        <a:gd name="T30" fmla="*/ 7 w 34"/>
                        <a:gd name="T31" fmla="*/ 5 h 12"/>
                        <a:gd name="T32" fmla="*/ 0 w 34"/>
                        <a:gd name="T33" fmla="*/ 10 h 1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</a:cxnLst>
                      <a:rect l="0" t="0" r="r" b="b"/>
                      <a:pathLst>
                        <a:path w="34" h="12">
                          <a:moveTo>
                            <a:pt x="0" y="10"/>
                          </a:moveTo>
                          <a:lnTo>
                            <a:pt x="3" y="6"/>
                          </a:lnTo>
                          <a:lnTo>
                            <a:pt x="6" y="4"/>
                          </a:lnTo>
                          <a:lnTo>
                            <a:pt x="10" y="2"/>
                          </a:lnTo>
                          <a:lnTo>
                            <a:pt x="16" y="0"/>
                          </a:lnTo>
                          <a:lnTo>
                            <a:pt x="21" y="0"/>
                          </a:lnTo>
                          <a:lnTo>
                            <a:pt x="26" y="0"/>
                          </a:lnTo>
                          <a:lnTo>
                            <a:pt x="33" y="2"/>
                          </a:lnTo>
                          <a:lnTo>
                            <a:pt x="23" y="2"/>
                          </a:lnTo>
                          <a:lnTo>
                            <a:pt x="23" y="4"/>
                          </a:lnTo>
                          <a:lnTo>
                            <a:pt x="22" y="7"/>
                          </a:lnTo>
                          <a:lnTo>
                            <a:pt x="17" y="10"/>
                          </a:lnTo>
                          <a:lnTo>
                            <a:pt x="13" y="11"/>
                          </a:lnTo>
                          <a:lnTo>
                            <a:pt x="10" y="9"/>
                          </a:lnTo>
                          <a:lnTo>
                            <a:pt x="8" y="7"/>
                          </a:lnTo>
                          <a:lnTo>
                            <a:pt x="7" y="5"/>
                          </a:lnTo>
                          <a:lnTo>
                            <a:pt x="0" y="10"/>
                          </a:lnTo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grpSp>
                <p:nvGrpSpPr>
                  <p:cNvPr id="478" name="Group 202">
                    <a:extLst>
                      <a:ext uri="{FF2B5EF4-FFF2-40B4-BE49-F238E27FC236}">
                        <a16:creationId xmlns:a16="http://schemas.microsoft.com/office/drawing/2014/main" id="{DD0A85BC-921F-BC70-F6BB-60516EA813B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775" y="2063"/>
                    <a:ext cx="40" cy="15"/>
                    <a:chOff x="1775" y="2063"/>
                    <a:chExt cx="40" cy="15"/>
                  </a:xfrm>
                </p:grpSpPr>
                <p:sp>
                  <p:nvSpPr>
                    <p:cNvPr id="479" name="Freeform 200">
                      <a:extLst>
                        <a:ext uri="{FF2B5EF4-FFF2-40B4-BE49-F238E27FC236}">
                          <a16:creationId xmlns:a16="http://schemas.microsoft.com/office/drawing/2014/main" id="{2F90974C-9983-2435-F069-93CA05E03C0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76" y="2063"/>
                      <a:ext cx="39" cy="15"/>
                    </a:xfrm>
                    <a:custGeom>
                      <a:avLst/>
                      <a:gdLst>
                        <a:gd name="T0" fmla="*/ 0 w 39"/>
                        <a:gd name="T1" fmla="*/ 14 h 15"/>
                        <a:gd name="T2" fmla="*/ 12 w 39"/>
                        <a:gd name="T3" fmla="*/ 10 h 15"/>
                        <a:gd name="T4" fmla="*/ 18 w 39"/>
                        <a:gd name="T5" fmla="*/ 7 h 15"/>
                        <a:gd name="T6" fmla="*/ 26 w 39"/>
                        <a:gd name="T7" fmla="*/ 3 h 15"/>
                        <a:gd name="T8" fmla="*/ 32 w 39"/>
                        <a:gd name="T9" fmla="*/ 0 h 15"/>
                        <a:gd name="T10" fmla="*/ 35 w 39"/>
                        <a:gd name="T11" fmla="*/ 0 h 15"/>
                        <a:gd name="T12" fmla="*/ 38 w 39"/>
                        <a:gd name="T13" fmla="*/ 2 h 15"/>
                        <a:gd name="T14" fmla="*/ 38 w 39"/>
                        <a:gd name="T15" fmla="*/ 6 h 15"/>
                        <a:gd name="T16" fmla="*/ 35 w 39"/>
                        <a:gd name="T17" fmla="*/ 9 h 15"/>
                        <a:gd name="T18" fmla="*/ 35 w 39"/>
                        <a:gd name="T19" fmla="*/ 10 h 15"/>
                        <a:gd name="T20" fmla="*/ 30 w 39"/>
                        <a:gd name="T21" fmla="*/ 12 h 15"/>
                        <a:gd name="T22" fmla="*/ 29 w 39"/>
                        <a:gd name="T23" fmla="*/ 12 h 15"/>
                        <a:gd name="T24" fmla="*/ 20 w 39"/>
                        <a:gd name="T25" fmla="*/ 14 h 15"/>
                        <a:gd name="T26" fmla="*/ 7 w 39"/>
                        <a:gd name="T27" fmla="*/ 14 h 15"/>
                        <a:gd name="T28" fmla="*/ 0 w 39"/>
                        <a:gd name="T29" fmla="*/ 14 h 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39" h="15">
                          <a:moveTo>
                            <a:pt x="0" y="14"/>
                          </a:moveTo>
                          <a:lnTo>
                            <a:pt x="12" y="10"/>
                          </a:lnTo>
                          <a:lnTo>
                            <a:pt x="18" y="7"/>
                          </a:lnTo>
                          <a:lnTo>
                            <a:pt x="26" y="3"/>
                          </a:lnTo>
                          <a:lnTo>
                            <a:pt x="32" y="0"/>
                          </a:lnTo>
                          <a:lnTo>
                            <a:pt x="35" y="0"/>
                          </a:lnTo>
                          <a:lnTo>
                            <a:pt x="38" y="2"/>
                          </a:lnTo>
                          <a:lnTo>
                            <a:pt x="38" y="6"/>
                          </a:lnTo>
                          <a:lnTo>
                            <a:pt x="35" y="9"/>
                          </a:lnTo>
                          <a:lnTo>
                            <a:pt x="35" y="10"/>
                          </a:lnTo>
                          <a:lnTo>
                            <a:pt x="30" y="12"/>
                          </a:lnTo>
                          <a:lnTo>
                            <a:pt x="29" y="12"/>
                          </a:lnTo>
                          <a:lnTo>
                            <a:pt x="20" y="14"/>
                          </a:lnTo>
                          <a:lnTo>
                            <a:pt x="7" y="14"/>
                          </a:lnTo>
                          <a:lnTo>
                            <a:pt x="0" y="14"/>
                          </a:lnTo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480" name="Freeform 201">
                      <a:extLst>
                        <a:ext uri="{FF2B5EF4-FFF2-40B4-BE49-F238E27FC236}">
                          <a16:creationId xmlns:a16="http://schemas.microsoft.com/office/drawing/2014/main" id="{C0025651-218B-10EA-DCAF-D04F9AD526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75" y="2063"/>
                      <a:ext cx="39" cy="15"/>
                    </a:xfrm>
                    <a:custGeom>
                      <a:avLst/>
                      <a:gdLst>
                        <a:gd name="T0" fmla="*/ 0 w 39"/>
                        <a:gd name="T1" fmla="*/ 14 h 15"/>
                        <a:gd name="T2" fmla="*/ 12 w 39"/>
                        <a:gd name="T3" fmla="*/ 10 h 15"/>
                        <a:gd name="T4" fmla="*/ 18 w 39"/>
                        <a:gd name="T5" fmla="*/ 7 h 15"/>
                        <a:gd name="T6" fmla="*/ 26 w 39"/>
                        <a:gd name="T7" fmla="*/ 3 h 15"/>
                        <a:gd name="T8" fmla="*/ 32 w 39"/>
                        <a:gd name="T9" fmla="*/ 0 h 15"/>
                        <a:gd name="T10" fmla="*/ 35 w 39"/>
                        <a:gd name="T11" fmla="*/ 0 h 15"/>
                        <a:gd name="T12" fmla="*/ 38 w 39"/>
                        <a:gd name="T13" fmla="*/ 1 h 15"/>
                        <a:gd name="T14" fmla="*/ 33 w 39"/>
                        <a:gd name="T15" fmla="*/ 2 h 15"/>
                        <a:gd name="T16" fmla="*/ 36 w 39"/>
                        <a:gd name="T17" fmla="*/ 4 h 15"/>
                        <a:gd name="T18" fmla="*/ 36 w 39"/>
                        <a:gd name="T19" fmla="*/ 7 h 15"/>
                        <a:gd name="T20" fmla="*/ 34 w 39"/>
                        <a:gd name="T21" fmla="*/ 12 h 15"/>
                        <a:gd name="T22" fmla="*/ 29 w 39"/>
                        <a:gd name="T23" fmla="*/ 13 h 15"/>
                        <a:gd name="T24" fmla="*/ 24 w 39"/>
                        <a:gd name="T25" fmla="*/ 14 h 15"/>
                        <a:gd name="T26" fmla="*/ 19 w 39"/>
                        <a:gd name="T27" fmla="*/ 12 h 15"/>
                        <a:gd name="T28" fmla="*/ 16 w 39"/>
                        <a:gd name="T29" fmla="*/ 10 h 15"/>
                        <a:gd name="T30" fmla="*/ 9 w 39"/>
                        <a:gd name="T31" fmla="*/ 12 h 15"/>
                        <a:gd name="T32" fmla="*/ 0 w 39"/>
                        <a:gd name="T33" fmla="*/ 14 h 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</a:cxnLst>
                      <a:rect l="0" t="0" r="r" b="b"/>
                      <a:pathLst>
                        <a:path w="39" h="15">
                          <a:moveTo>
                            <a:pt x="0" y="14"/>
                          </a:moveTo>
                          <a:lnTo>
                            <a:pt x="12" y="10"/>
                          </a:lnTo>
                          <a:lnTo>
                            <a:pt x="18" y="7"/>
                          </a:lnTo>
                          <a:lnTo>
                            <a:pt x="26" y="3"/>
                          </a:lnTo>
                          <a:lnTo>
                            <a:pt x="32" y="0"/>
                          </a:lnTo>
                          <a:lnTo>
                            <a:pt x="35" y="0"/>
                          </a:lnTo>
                          <a:lnTo>
                            <a:pt x="38" y="1"/>
                          </a:lnTo>
                          <a:lnTo>
                            <a:pt x="33" y="2"/>
                          </a:lnTo>
                          <a:lnTo>
                            <a:pt x="36" y="4"/>
                          </a:lnTo>
                          <a:lnTo>
                            <a:pt x="36" y="7"/>
                          </a:lnTo>
                          <a:lnTo>
                            <a:pt x="34" y="12"/>
                          </a:lnTo>
                          <a:lnTo>
                            <a:pt x="29" y="13"/>
                          </a:lnTo>
                          <a:lnTo>
                            <a:pt x="24" y="14"/>
                          </a:lnTo>
                          <a:lnTo>
                            <a:pt x="19" y="12"/>
                          </a:lnTo>
                          <a:lnTo>
                            <a:pt x="16" y="10"/>
                          </a:lnTo>
                          <a:lnTo>
                            <a:pt x="9" y="12"/>
                          </a:lnTo>
                          <a:lnTo>
                            <a:pt x="0" y="14"/>
                          </a:lnTo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</p:grpSp>
            <p:grpSp>
              <p:nvGrpSpPr>
                <p:cNvPr id="467" name="Group 212">
                  <a:extLst>
                    <a:ext uri="{FF2B5EF4-FFF2-40B4-BE49-F238E27FC236}">
                      <a16:creationId xmlns:a16="http://schemas.microsoft.com/office/drawing/2014/main" id="{B9FD73B4-6F3A-C018-274B-5E5406DE4F4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87" y="1899"/>
                  <a:ext cx="220" cy="199"/>
                  <a:chOff x="1687" y="1899"/>
                  <a:chExt cx="220" cy="199"/>
                </a:xfrm>
              </p:grpSpPr>
              <p:grpSp>
                <p:nvGrpSpPr>
                  <p:cNvPr id="468" name="Group 206">
                    <a:extLst>
                      <a:ext uri="{FF2B5EF4-FFF2-40B4-BE49-F238E27FC236}">
                        <a16:creationId xmlns:a16="http://schemas.microsoft.com/office/drawing/2014/main" id="{17613168-C2D7-4119-C706-A7644E3504A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763" y="1996"/>
                    <a:ext cx="125" cy="76"/>
                    <a:chOff x="1763" y="1996"/>
                    <a:chExt cx="125" cy="76"/>
                  </a:xfrm>
                </p:grpSpPr>
                <p:sp>
                  <p:nvSpPr>
                    <p:cNvPr id="474" name="Freeform 204">
                      <a:extLst>
                        <a:ext uri="{FF2B5EF4-FFF2-40B4-BE49-F238E27FC236}">
                          <a16:creationId xmlns:a16="http://schemas.microsoft.com/office/drawing/2014/main" id="{460B8A02-4D62-11D3-9D7F-2749CBC4B2C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63" y="2046"/>
                      <a:ext cx="56" cy="26"/>
                    </a:xfrm>
                    <a:custGeom>
                      <a:avLst/>
                      <a:gdLst>
                        <a:gd name="T0" fmla="*/ 55 w 56"/>
                        <a:gd name="T1" fmla="*/ 3 h 26"/>
                        <a:gd name="T2" fmla="*/ 51 w 56"/>
                        <a:gd name="T3" fmla="*/ 2 h 26"/>
                        <a:gd name="T4" fmla="*/ 48 w 56"/>
                        <a:gd name="T5" fmla="*/ 0 h 26"/>
                        <a:gd name="T6" fmla="*/ 41 w 56"/>
                        <a:gd name="T7" fmla="*/ 2 h 26"/>
                        <a:gd name="T8" fmla="*/ 34 w 56"/>
                        <a:gd name="T9" fmla="*/ 2 h 26"/>
                        <a:gd name="T10" fmla="*/ 24 w 56"/>
                        <a:gd name="T11" fmla="*/ 2 h 26"/>
                        <a:gd name="T12" fmla="*/ 16 w 56"/>
                        <a:gd name="T13" fmla="*/ 2 h 26"/>
                        <a:gd name="T14" fmla="*/ 13 w 56"/>
                        <a:gd name="T15" fmla="*/ 0 h 26"/>
                        <a:gd name="T16" fmla="*/ 9 w 56"/>
                        <a:gd name="T17" fmla="*/ 0 h 26"/>
                        <a:gd name="T18" fmla="*/ 7 w 56"/>
                        <a:gd name="T19" fmla="*/ 3 h 26"/>
                        <a:gd name="T20" fmla="*/ 7 w 56"/>
                        <a:gd name="T21" fmla="*/ 6 h 26"/>
                        <a:gd name="T22" fmla="*/ 5 w 56"/>
                        <a:gd name="T23" fmla="*/ 11 h 26"/>
                        <a:gd name="T24" fmla="*/ 3 w 56"/>
                        <a:gd name="T25" fmla="*/ 16 h 26"/>
                        <a:gd name="T26" fmla="*/ 0 w 56"/>
                        <a:gd name="T27" fmla="*/ 19 h 26"/>
                        <a:gd name="T28" fmla="*/ 3 w 56"/>
                        <a:gd name="T29" fmla="*/ 23 h 26"/>
                        <a:gd name="T30" fmla="*/ 4 w 56"/>
                        <a:gd name="T31" fmla="*/ 25 h 26"/>
                        <a:gd name="T32" fmla="*/ 7 w 56"/>
                        <a:gd name="T33" fmla="*/ 21 h 26"/>
                        <a:gd name="T34" fmla="*/ 12 w 56"/>
                        <a:gd name="T35" fmla="*/ 16 h 26"/>
                        <a:gd name="T36" fmla="*/ 15 w 56"/>
                        <a:gd name="T37" fmla="*/ 13 h 26"/>
                        <a:gd name="T38" fmla="*/ 20 w 56"/>
                        <a:gd name="T39" fmla="*/ 10 h 26"/>
                        <a:gd name="T40" fmla="*/ 24 w 56"/>
                        <a:gd name="T41" fmla="*/ 9 h 26"/>
                        <a:gd name="T42" fmla="*/ 30 w 56"/>
                        <a:gd name="T43" fmla="*/ 9 h 26"/>
                        <a:gd name="T44" fmla="*/ 37 w 56"/>
                        <a:gd name="T45" fmla="*/ 8 h 26"/>
                        <a:gd name="T46" fmla="*/ 43 w 56"/>
                        <a:gd name="T47" fmla="*/ 8 h 26"/>
                        <a:gd name="T48" fmla="*/ 47 w 56"/>
                        <a:gd name="T49" fmla="*/ 8 h 26"/>
                        <a:gd name="T50" fmla="*/ 50 w 56"/>
                        <a:gd name="T51" fmla="*/ 5 h 26"/>
                        <a:gd name="T52" fmla="*/ 55 w 56"/>
                        <a:gd name="T53" fmla="*/ 3 h 2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</a:cxnLst>
                      <a:rect l="0" t="0" r="r" b="b"/>
                      <a:pathLst>
                        <a:path w="56" h="26">
                          <a:moveTo>
                            <a:pt x="55" y="3"/>
                          </a:moveTo>
                          <a:lnTo>
                            <a:pt x="51" y="2"/>
                          </a:lnTo>
                          <a:lnTo>
                            <a:pt x="48" y="0"/>
                          </a:lnTo>
                          <a:lnTo>
                            <a:pt x="41" y="2"/>
                          </a:lnTo>
                          <a:lnTo>
                            <a:pt x="34" y="2"/>
                          </a:lnTo>
                          <a:lnTo>
                            <a:pt x="24" y="2"/>
                          </a:lnTo>
                          <a:lnTo>
                            <a:pt x="16" y="2"/>
                          </a:lnTo>
                          <a:lnTo>
                            <a:pt x="13" y="0"/>
                          </a:lnTo>
                          <a:lnTo>
                            <a:pt x="9" y="0"/>
                          </a:lnTo>
                          <a:lnTo>
                            <a:pt x="7" y="3"/>
                          </a:lnTo>
                          <a:lnTo>
                            <a:pt x="7" y="6"/>
                          </a:lnTo>
                          <a:lnTo>
                            <a:pt x="5" y="11"/>
                          </a:lnTo>
                          <a:lnTo>
                            <a:pt x="3" y="16"/>
                          </a:lnTo>
                          <a:lnTo>
                            <a:pt x="0" y="19"/>
                          </a:lnTo>
                          <a:lnTo>
                            <a:pt x="3" y="23"/>
                          </a:lnTo>
                          <a:lnTo>
                            <a:pt x="4" y="25"/>
                          </a:lnTo>
                          <a:lnTo>
                            <a:pt x="7" y="21"/>
                          </a:lnTo>
                          <a:lnTo>
                            <a:pt x="12" y="16"/>
                          </a:lnTo>
                          <a:lnTo>
                            <a:pt x="15" y="13"/>
                          </a:lnTo>
                          <a:lnTo>
                            <a:pt x="20" y="10"/>
                          </a:lnTo>
                          <a:lnTo>
                            <a:pt x="24" y="9"/>
                          </a:lnTo>
                          <a:lnTo>
                            <a:pt x="30" y="9"/>
                          </a:lnTo>
                          <a:lnTo>
                            <a:pt x="37" y="8"/>
                          </a:lnTo>
                          <a:lnTo>
                            <a:pt x="43" y="8"/>
                          </a:lnTo>
                          <a:lnTo>
                            <a:pt x="47" y="8"/>
                          </a:lnTo>
                          <a:lnTo>
                            <a:pt x="50" y="5"/>
                          </a:lnTo>
                          <a:lnTo>
                            <a:pt x="55" y="3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  <p:sp>
                  <p:nvSpPr>
                    <p:cNvPr id="475" name="Freeform 205">
                      <a:extLst>
                        <a:ext uri="{FF2B5EF4-FFF2-40B4-BE49-F238E27FC236}">
                          <a16:creationId xmlns:a16="http://schemas.microsoft.com/office/drawing/2014/main" id="{3D720F9E-5211-AE2A-DC8B-F961A83980B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51" y="1996"/>
                      <a:ext cx="37" cy="45"/>
                    </a:xfrm>
                    <a:custGeom>
                      <a:avLst/>
                      <a:gdLst>
                        <a:gd name="T0" fmla="*/ 0 w 37"/>
                        <a:gd name="T1" fmla="*/ 44 h 45"/>
                        <a:gd name="T2" fmla="*/ 9 w 37"/>
                        <a:gd name="T3" fmla="*/ 31 h 45"/>
                        <a:gd name="T4" fmla="*/ 17 w 37"/>
                        <a:gd name="T5" fmla="*/ 26 h 45"/>
                        <a:gd name="T6" fmla="*/ 23 w 37"/>
                        <a:gd name="T7" fmla="*/ 23 h 45"/>
                        <a:gd name="T8" fmla="*/ 27 w 37"/>
                        <a:gd name="T9" fmla="*/ 17 h 45"/>
                        <a:gd name="T10" fmla="*/ 31 w 37"/>
                        <a:gd name="T11" fmla="*/ 13 h 45"/>
                        <a:gd name="T12" fmla="*/ 35 w 37"/>
                        <a:gd name="T13" fmla="*/ 9 h 45"/>
                        <a:gd name="T14" fmla="*/ 34 w 37"/>
                        <a:gd name="T15" fmla="*/ 9 h 45"/>
                        <a:gd name="T16" fmla="*/ 36 w 37"/>
                        <a:gd name="T17" fmla="*/ 4 h 45"/>
                        <a:gd name="T18" fmla="*/ 35 w 37"/>
                        <a:gd name="T19" fmla="*/ 2 h 45"/>
                        <a:gd name="T20" fmla="*/ 33 w 37"/>
                        <a:gd name="T21" fmla="*/ 0 h 45"/>
                        <a:gd name="T22" fmla="*/ 32 w 37"/>
                        <a:gd name="T23" fmla="*/ 0 h 45"/>
                        <a:gd name="T24" fmla="*/ 27 w 37"/>
                        <a:gd name="T25" fmla="*/ 1 h 45"/>
                        <a:gd name="T26" fmla="*/ 26 w 37"/>
                        <a:gd name="T27" fmla="*/ 6 h 45"/>
                        <a:gd name="T28" fmla="*/ 23 w 37"/>
                        <a:gd name="T29" fmla="*/ 9 h 45"/>
                        <a:gd name="T30" fmla="*/ 19 w 37"/>
                        <a:gd name="T31" fmla="*/ 12 h 45"/>
                        <a:gd name="T32" fmla="*/ 14 w 37"/>
                        <a:gd name="T33" fmla="*/ 17 h 45"/>
                        <a:gd name="T34" fmla="*/ 10 w 37"/>
                        <a:gd name="T35" fmla="*/ 24 h 45"/>
                        <a:gd name="T36" fmla="*/ 6 w 37"/>
                        <a:gd name="T37" fmla="*/ 32 h 45"/>
                        <a:gd name="T38" fmla="*/ 3 w 37"/>
                        <a:gd name="T39" fmla="*/ 37 h 45"/>
                        <a:gd name="T40" fmla="*/ 0 w 37"/>
                        <a:gd name="T41" fmla="*/ 44 h 4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37" h="45">
                          <a:moveTo>
                            <a:pt x="0" y="44"/>
                          </a:moveTo>
                          <a:lnTo>
                            <a:pt x="9" y="31"/>
                          </a:lnTo>
                          <a:lnTo>
                            <a:pt x="17" y="26"/>
                          </a:lnTo>
                          <a:lnTo>
                            <a:pt x="23" y="23"/>
                          </a:lnTo>
                          <a:lnTo>
                            <a:pt x="27" y="17"/>
                          </a:lnTo>
                          <a:lnTo>
                            <a:pt x="31" y="13"/>
                          </a:lnTo>
                          <a:lnTo>
                            <a:pt x="35" y="9"/>
                          </a:lnTo>
                          <a:lnTo>
                            <a:pt x="34" y="9"/>
                          </a:lnTo>
                          <a:lnTo>
                            <a:pt x="36" y="4"/>
                          </a:lnTo>
                          <a:lnTo>
                            <a:pt x="35" y="2"/>
                          </a:lnTo>
                          <a:lnTo>
                            <a:pt x="33" y="0"/>
                          </a:lnTo>
                          <a:lnTo>
                            <a:pt x="32" y="0"/>
                          </a:lnTo>
                          <a:lnTo>
                            <a:pt x="27" y="1"/>
                          </a:lnTo>
                          <a:lnTo>
                            <a:pt x="26" y="6"/>
                          </a:lnTo>
                          <a:lnTo>
                            <a:pt x="23" y="9"/>
                          </a:lnTo>
                          <a:lnTo>
                            <a:pt x="19" y="12"/>
                          </a:lnTo>
                          <a:lnTo>
                            <a:pt x="14" y="17"/>
                          </a:lnTo>
                          <a:lnTo>
                            <a:pt x="10" y="24"/>
                          </a:lnTo>
                          <a:lnTo>
                            <a:pt x="6" y="32"/>
                          </a:lnTo>
                          <a:lnTo>
                            <a:pt x="3" y="37"/>
                          </a:lnTo>
                          <a:lnTo>
                            <a:pt x="0" y="44"/>
                          </a:lnTo>
                        </a:path>
                      </a:pathLst>
                    </a:custGeom>
                    <a:solidFill>
                      <a:srgbClr val="5F5F5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  <p:grpSp>
                <p:nvGrpSpPr>
                  <p:cNvPr id="469" name="Group 211">
                    <a:extLst>
                      <a:ext uri="{FF2B5EF4-FFF2-40B4-BE49-F238E27FC236}">
                        <a16:creationId xmlns:a16="http://schemas.microsoft.com/office/drawing/2014/main" id="{3F04ECAD-FAD8-C1EE-0155-2FF37048F2D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87" y="1899"/>
                    <a:ext cx="220" cy="199"/>
                    <a:chOff x="1687" y="1899"/>
                    <a:chExt cx="220" cy="199"/>
                  </a:xfrm>
                </p:grpSpPr>
                <p:grpSp>
                  <p:nvGrpSpPr>
                    <p:cNvPr id="470" name="Group 209">
                      <a:extLst>
                        <a:ext uri="{FF2B5EF4-FFF2-40B4-BE49-F238E27FC236}">
                          <a16:creationId xmlns:a16="http://schemas.microsoft.com/office/drawing/2014/main" id="{43E628A8-DF37-0A5E-75A3-3CE6028F6C0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687" y="1899"/>
                      <a:ext cx="220" cy="199"/>
                      <a:chOff x="1687" y="1899"/>
                      <a:chExt cx="220" cy="199"/>
                    </a:xfrm>
                  </p:grpSpPr>
                  <p:sp>
                    <p:nvSpPr>
                      <p:cNvPr id="472" name="Freeform 207">
                        <a:extLst>
                          <a:ext uri="{FF2B5EF4-FFF2-40B4-BE49-F238E27FC236}">
                            <a16:creationId xmlns:a16="http://schemas.microsoft.com/office/drawing/2014/main" id="{C8862DCD-BF0E-1A38-5B30-3725721D9BE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87" y="1899"/>
                        <a:ext cx="220" cy="199"/>
                      </a:xfrm>
                      <a:custGeom>
                        <a:avLst/>
                        <a:gdLst>
                          <a:gd name="T0" fmla="*/ 12 w 220"/>
                          <a:gd name="T1" fmla="*/ 167 h 199"/>
                          <a:gd name="T2" fmla="*/ 22 w 220"/>
                          <a:gd name="T3" fmla="*/ 177 h 199"/>
                          <a:gd name="T4" fmla="*/ 30 w 220"/>
                          <a:gd name="T5" fmla="*/ 187 h 199"/>
                          <a:gd name="T6" fmla="*/ 41 w 220"/>
                          <a:gd name="T7" fmla="*/ 193 h 199"/>
                          <a:gd name="T8" fmla="*/ 45 w 220"/>
                          <a:gd name="T9" fmla="*/ 198 h 199"/>
                          <a:gd name="T10" fmla="*/ 47 w 220"/>
                          <a:gd name="T11" fmla="*/ 179 h 199"/>
                          <a:gd name="T12" fmla="*/ 51 w 220"/>
                          <a:gd name="T13" fmla="*/ 162 h 199"/>
                          <a:gd name="T14" fmla="*/ 54 w 220"/>
                          <a:gd name="T15" fmla="*/ 147 h 199"/>
                          <a:gd name="T16" fmla="*/ 56 w 220"/>
                          <a:gd name="T17" fmla="*/ 135 h 199"/>
                          <a:gd name="T18" fmla="*/ 55 w 220"/>
                          <a:gd name="T19" fmla="*/ 120 h 199"/>
                          <a:gd name="T20" fmla="*/ 50 w 220"/>
                          <a:gd name="T21" fmla="*/ 110 h 199"/>
                          <a:gd name="T22" fmla="*/ 45 w 220"/>
                          <a:gd name="T23" fmla="*/ 105 h 199"/>
                          <a:gd name="T24" fmla="*/ 59 w 220"/>
                          <a:gd name="T25" fmla="*/ 107 h 199"/>
                          <a:gd name="T26" fmla="*/ 76 w 220"/>
                          <a:gd name="T27" fmla="*/ 103 h 199"/>
                          <a:gd name="T28" fmla="*/ 86 w 220"/>
                          <a:gd name="T29" fmla="*/ 98 h 199"/>
                          <a:gd name="T30" fmla="*/ 98 w 220"/>
                          <a:gd name="T31" fmla="*/ 93 h 199"/>
                          <a:gd name="T32" fmla="*/ 110 w 220"/>
                          <a:gd name="T33" fmla="*/ 88 h 199"/>
                          <a:gd name="T34" fmla="*/ 122 w 220"/>
                          <a:gd name="T35" fmla="*/ 83 h 199"/>
                          <a:gd name="T36" fmla="*/ 130 w 220"/>
                          <a:gd name="T37" fmla="*/ 77 h 199"/>
                          <a:gd name="T38" fmla="*/ 142 w 220"/>
                          <a:gd name="T39" fmla="*/ 66 h 199"/>
                          <a:gd name="T40" fmla="*/ 142 w 220"/>
                          <a:gd name="T41" fmla="*/ 65 h 199"/>
                          <a:gd name="T42" fmla="*/ 148 w 220"/>
                          <a:gd name="T43" fmla="*/ 53 h 199"/>
                          <a:gd name="T44" fmla="*/ 153 w 220"/>
                          <a:gd name="T45" fmla="*/ 43 h 199"/>
                          <a:gd name="T46" fmla="*/ 163 w 220"/>
                          <a:gd name="T47" fmla="*/ 46 h 199"/>
                          <a:gd name="T48" fmla="*/ 176 w 220"/>
                          <a:gd name="T49" fmla="*/ 53 h 199"/>
                          <a:gd name="T50" fmla="*/ 189 w 220"/>
                          <a:gd name="T51" fmla="*/ 62 h 199"/>
                          <a:gd name="T52" fmla="*/ 198 w 220"/>
                          <a:gd name="T53" fmla="*/ 72 h 199"/>
                          <a:gd name="T54" fmla="*/ 204 w 220"/>
                          <a:gd name="T55" fmla="*/ 84 h 199"/>
                          <a:gd name="T56" fmla="*/ 209 w 220"/>
                          <a:gd name="T57" fmla="*/ 95 h 199"/>
                          <a:gd name="T58" fmla="*/ 212 w 220"/>
                          <a:gd name="T59" fmla="*/ 107 h 199"/>
                          <a:gd name="T60" fmla="*/ 219 w 220"/>
                          <a:gd name="T61" fmla="*/ 117 h 199"/>
                          <a:gd name="T62" fmla="*/ 217 w 220"/>
                          <a:gd name="T63" fmla="*/ 97 h 199"/>
                          <a:gd name="T64" fmla="*/ 213 w 220"/>
                          <a:gd name="T65" fmla="*/ 85 h 199"/>
                          <a:gd name="T66" fmla="*/ 208 w 220"/>
                          <a:gd name="T67" fmla="*/ 72 h 199"/>
                          <a:gd name="T68" fmla="*/ 205 w 220"/>
                          <a:gd name="T69" fmla="*/ 57 h 199"/>
                          <a:gd name="T70" fmla="*/ 194 w 220"/>
                          <a:gd name="T71" fmla="*/ 43 h 199"/>
                          <a:gd name="T72" fmla="*/ 179 w 220"/>
                          <a:gd name="T73" fmla="*/ 25 h 199"/>
                          <a:gd name="T74" fmla="*/ 169 w 220"/>
                          <a:gd name="T75" fmla="*/ 15 h 199"/>
                          <a:gd name="T76" fmla="*/ 162 w 220"/>
                          <a:gd name="T77" fmla="*/ 8 h 199"/>
                          <a:gd name="T78" fmla="*/ 153 w 220"/>
                          <a:gd name="T79" fmla="*/ 4 h 199"/>
                          <a:gd name="T80" fmla="*/ 145 w 220"/>
                          <a:gd name="T81" fmla="*/ 1 h 199"/>
                          <a:gd name="T82" fmla="*/ 134 w 220"/>
                          <a:gd name="T83" fmla="*/ 1 h 199"/>
                          <a:gd name="T84" fmla="*/ 130 w 220"/>
                          <a:gd name="T85" fmla="*/ 1 h 199"/>
                          <a:gd name="T86" fmla="*/ 115 w 220"/>
                          <a:gd name="T87" fmla="*/ 0 h 199"/>
                          <a:gd name="T88" fmla="*/ 95 w 220"/>
                          <a:gd name="T89" fmla="*/ 0 h 199"/>
                          <a:gd name="T90" fmla="*/ 76 w 220"/>
                          <a:gd name="T91" fmla="*/ 5 h 199"/>
                          <a:gd name="T92" fmla="*/ 61 w 220"/>
                          <a:gd name="T93" fmla="*/ 11 h 199"/>
                          <a:gd name="T94" fmla="*/ 47 w 220"/>
                          <a:gd name="T95" fmla="*/ 16 h 199"/>
                          <a:gd name="T96" fmla="*/ 36 w 220"/>
                          <a:gd name="T97" fmla="*/ 21 h 199"/>
                          <a:gd name="T98" fmla="*/ 28 w 220"/>
                          <a:gd name="T99" fmla="*/ 27 h 199"/>
                          <a:gd name="T100" fmla="*/ 21 w 220"/>
                          <a:gd name="T101" fmla="*/ 33 h 199"/>
                          <a:gd name="T102" fmla="*/ 14 w 220"/>
                          <a:gd name="T103" fmla="*/ 41 h 199"/>
                          <a:gd name="T104" fmla="*/ 8 w 220"/>
                          <a:gd name="T105" fmla="*/ 51 h 199"/>
                          <a:gd name="T106" fmla="*/ 3 w 220"/>
                          <a:gd name="T107" fmla="*/ 59 h 199"/>
                          <a:gd name="T108" fmla="*/ 0 w 220"/>
                          <a:gd name="T109" fmla="*/ 70 h 199"/>
                          <a:gd name="T110" fmla="*/ 0 w 220"/>
                          <a:gd name="T111" fmla="*/ 85 h 199"/>
                          <a:gd name="T112" fmla="*/ 0 w 220"/>
                          <a:gd name="T113" fmla="*/ 99 h 199"/>
                          <a:gd name="T114" fmla="*/ 2 w 220"/>
                          <a:gd name="T115" fmla="*/ 113 h 199"/>
                          <a:gd name="T116" fmla="*/ 2 w 220"/>
                          <a:gd name="T117" fmla="*/ 130 h 199"/>
                          <a:gd name="T118" fmla="*/ 3 w 220"/>
                          <a:gd name="T119" fmla="*/ 143 h 199"/>
                          <a:gd name="T120" fmla="*/ 6 w 220"/>
                          <a:gd name="T121" fmla="*/ 152 h 199"/>
                          <a:gd name="T122" fmla="*/ 12 w 220"/>
                          <a:gd name="T123" fmla="*/ 167 h 19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  <a:cxn ang="0">
                            <a:pos x="T118" y="T119"/>
                          </a:cxn>
                          <a:cxn ang="0">
                            <a:pos x="T120" y="T121"/>
                          </a:cxn>
                          <a:cxn ang="0">
                            <a:pos x="T122" y="T123"/>
                          </a:cxn>
                        </a:cxnLst>
                        <a:rect l="0" t="0" r="r" b="b"/>
                        <a:pathLst>
                          <a:path w="220" h="199">
                            <a:moveTo>
                              <a:pt x="12" y="167"/>
                            </a:moveTo>
                            <a:lnTo>
                              <a:pt x="22" y="177"/>
                            </a:lnTo>
                            <a:lnTo>
                              <a:pt x="30" y="187"/>
                            </a:lnTo>
                            <a:lnTo>
                              <a:pt x="41" y="193"/>
                            </a:lnTo>
                            <a:lnTo>
                              <a:pt x="45" y="198"/>
                            </a:lnTo>
                            <a:lnTo>
                              <a:pt x="47" y="179"/>
                            </a:lnTo>
                            <a:lnTo>
                              <a:pt x="51" y="162"/>
                            </a:lnTo>
                            <a:lnTo>
                              <a:pt x="54" y="147"/>
                            </a:lnTo>
                            <a:lnTo>
                              <a:pt x="56" y="135"/>
                            </a:lnTo>
                            <a:lnTo>
                              <a:pt x="55" y="120"/>
                            </a:lnTo>
                            <a:lnTo>
                              <a:pt x="50" y="110"/>
                            </a:lnTo>
                            <a:lnTo>
                              <a:pt x="45" y="105"/>
                            </a:lnTo>
                            <a:lnTo>
                              <a:pt x="59" y="107"/>
                            </a:lnTo>
                            <a:lnTo>
                              <a:pt x="76" y="103"/>
                            </a:lnTo>
                            <a:lnTo>
                              <a:pt x="86" y="98"/>
                            </a:lnTo>
                            <a:lnTo>
                              <a:pt x="98" y="93"/>
                            </a:lnTo>
                            <a:lnTo>
                              <a:pt x="110" y="88"/>
                            </a:lnTo>
                            <a:lnTo>
                              <a:pt x="122" y="83"/>
                            </a:lnTo>
                            <a:lnTo>
                              <a:pt x="130" y="77"/>
                            </a:lnTo>
                            <a:lnTo>
                              <a:pt x="142" y="66"/>
                            </a:lnTo>
                            <a:lnTo>
                              <a:pt x="142" y="65"/>
                            </a:lnTo>
                            <a:lnTo>
                              <a:pt x="148" y="53"/>
                            </a:lnTo>
                            <a:lnTo>
                              <a:pt x="153" y="43"/>
                            </a:lnTo>
                            <a:lnTo>
                              <a:pt x="163" y="46"/>
                            </a:lnTo>
                            <a:lnTo>
                              <a:pt x="176" y="53"/>
                            </a:lnTo>
                            <a:lnTo>
                              <a:pt x="189" y="62"/>
                            </a:lnTo>
                            <a:lnTo>
                              <a:pt x="198" y="72"/>
                            </a:lnTo>
                            <a:lnTo>
                              <a:pt x="204" y="84"/>
                            </a:lnTo>
                            <a:lnTo>
                              <a:pt x="209" y="95"/>
                            </a:lnTo>
                            <a:lnTo>
                              <a:pt x="212" y="107"/>
                            </a:lnTo>
                            <a:lnTo>
                              <a:pt x="219" y="117"/>
                            </a:lnTo>
                            <a:lnTo>
                              <a:pt x="217" y="97"/>
                            </a:lnTo>
                            <a:lnTo>
                              <a:pt x="213" y="85"/>
                            </a:lnTo>
                            <a:lnTo>
                              <a:pt x="208" y="72"/>
                            </a:lnTo>
                            <a:lnTo>
                              <a:pt x="205" y="57"/>
                            </a:lnTo>
                            <a:lnTo>
                              <a:pt x="194" y="43"/>
                            </a:lnTo>
                            <a:lnTo>
                              <a:pt x="179" y="25"/>
                            </a:lnTo>
                            <a:lnTo>
                              <a:pt x="169" y="15"/>
                            </a:lnTo>
                            <a:lnTo>
                              <a:pt x="162" y="8"/>
                            </a:lnTo>
                            <a:lnTo>
                              <a:pt x="153" y="4"/>
                            </a:lnTo>
                            <a:lnTo>
                              <a:pt x="145" y="1"/>
                            </a:lnTo>
                            <a:lnTo>
                              <a:pt x="134" y="1"/>
                            </a:lnTo>
                            <a:lnTo>
                              <a:pt x="130" y="1"/>
                            </a:lnTo>
                            <a:lnTo>
                              <a:pt x="115" y="0"/>
                            </a:lnTo>
                            <a:lnTo>
                              <a:pt x="95" y="0"/>
                            </a:lnTo>
                            <a:lnTo>
                              <a:pt x="76" y="5"/>
                            </a:lnTo>
                            <a:lnTo>
                              <a:pt x="61" y="11"/>
                            </a:lnTo>
                            <a:lnTo>
                              <a:pt x="47" y="16"/>
                            </a:lnTo>
                            <a:lnTo>
                              <a:pt x="36" y="21"/>
                            </a:lnTo>
                            <a:lnTo>
                              <a:pt x="28" y="27"/>
                            </a:lnTo>
                            <a:lnTo>
                              <a:pt x="21" y="33"/>
                            </a:lnTo>
                            <a:lnTo>
                              <a:pt x="14" y="41"/>
                            </a:lnTo>
                            <a:lnTo>
                              <a:pt x="8" y="51"/>
                            </a:lnTo>
                            <a:lnTo>
                              <a:pt x="3" y="59"/>
                            </a:lnTo>
                            <a:lnTo>
                              <a:pt x="0" y="70"/>
                            </a:lnTo>
                            <a:lnTo>
                              <a:pt x="0" y="85"/>
                            </a:lnTo>
                            <a:lnTo>
                              <a:pt x="0" y="99"/>
                            </a:lnTo>
                            <a:lnTo>
                              <a:pt x="2" y="113"/>
                            </a:lnTo>
                            <a:lnTo>
                              <a:pt x="2" y="130"/>
                            </a:lnTo>
                            <a:lnTo>
                              <a:pt x="3" y="143"/>
                            </a:lnTo>
                            <a:lnTo>
                              <a:pt x="6" y="152"/>
                            </a:lnTo>
                            <a:lnTo>
                              <a:pt x="12" y="167"/>
                            </a:lnTo>
                          </a:path>
                        </a:pathLst>
                      </a:custGeom>
                      <a:solidFill>
                        <a:srgbClr val="5F5F5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  <p:sp>
                    <p:nvSpPr>
                      <p:cNvPr id="473" name="Freeform 208">
                        <a:extLst>
                          <a:ext uri="{FF2B5EF4-FFF2-40B4-BE49-F238E27FC236}">
                            <a16:creationId xmlns:a16="http://schemas.microsoft.com/office/drawing/2014/main" id="{C08E06DF-B1F3-BC46-20AD-2B4711F7675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96" y="1905"/>
                        <a:ext cx="134" cy="175"/>
                      </a:xfrm>
                      <a:custGeom>
                        <a:avLst/>
                        <a:gdLst>
                          <a:gd name="T0" fmla="*/ 91 w 134"/>
                          <a:gd name="T1" fmla="*/ 1 h 175"/>
                          <a:gd name="T2" fmla="*/ 105 w 134"/>
                          <a:gd name="T3" fmla="*/ 0 h 175"/>
                          <a:gd name="T4" fmla="*/ 121 w 134"/>
                          <a:gd name="T5" fmla="*/ 4 h 175"/>
                          <a:gd name="T6" fmla="*/ 130 w 134"/>
                          <a:gd name="T7" fmla="*/ 18 h 175"/>
                          <a:gd name="T8" fmla="*/ 133 w 134"/>
                          <a:gd name="T9" fmla="*/ 31 h 175"/>
                          <a:gd name="T10" fmla="*/ 127 w 134"/>
                          <a:gd name="T11" fmla="*/ 47 h 175"/>
                          <a:gd name="T12" fmla="*/ 116 w 134"/>
                          <a:gd name="T13" fmla="*/ 62 h 175"/>
                          <a:gd name="T14" fmla="*/ 102 w 134"/>
                          <a:gd name="T15" fmla="*/ 73 h 175"/>
                          <a:gd name="T16" fmla="*/ 83 w 134"/>
                          <a:gd name="T17" fmla="*/ 79 h 175"/>
                          <a:gd name="T18" fmla="*/ 67 w 134"/>
                          <a:gd name="T19" fmla="*/ 85 h 175"/>
                          <a:gd name="T20" fmla="*/ 58 w 134"/>
                          <a:gd name="T21" fmla="*/ 87 h 175"/>
                          <a:gd name="T22" fmla="*/ 65 w 134"/>
                          <a:gd name="T23" fmla="*/ 89 h 175"/>
                          <a:gd name="T24" fmla="*/ 51 w 134"/>
                          <a:gd name="T25" fmla="*/ 95 h 175"/>
                          <a:gd name="T26" fmla="*/ 33 w 134"/>
                          <a:gd name="T27" fmla="*/ 95 h 175"/>
                          <a:gd name="T28" fmla="*/ 35 w 134"/>
                          <a:gd name="T29" fmla="*/ 108 h 175"/>
                          <a:gd name="T30" fmla="*/ 37 w 134"/>
                          <a:gd name="T31" fmla="*/ 131 h 175"/>
                          <a:gd name="T32" fmla="*/ 39 w 134"/>
                          <a:gd name="T33" fmla="*/ 150 h 175"/>
                          <a:gd name="T34" fmla="*/ 33 w 134"/>
                          <a:gd name="T35" fmla="*/ 173 h 175"/>
                          <a:gd name="T36" fmla="*/ 26 w 134"/>
                          <a:gd name="T37" fmla="*/ 169 h 175"/>
                          <a:gd name="T38" fmla="*/ 4 w 134"/>
                          <a:gd name="T39" fmla="*/ 151 h 175"/>
                          <a:gd name="T40" fmla="*/ 11 w 134"/>
                          <a:gd name="T41" fmla="*/ 138 h 175"/>
                          <a:gd name="T42" fmla="*/ 10 w 134"/>
                          <a:gd name="T43" fmla="*/ 122 h 175"/>
                          <a:gd name="T44" fmla="*/ 12 w 134"/>
                          <a:gd name="T45" fmla="*/ 120 h 175"/>
                          <a:gd name="T46" fmla="*/ 13 w 134"/>
                          <a:gd name="T47" fmla="*/ 109 h 175"/>
                          <a:gd name="T48" fmla="*/ 0 w 134"/>
                          <a:gd name="T49" fmla="*/ 80 h 175"/>
                          <a:gd name="T50" fmla="*/ 2 w 134"/>
                          <a:gd name="T51" fmla="*/ 76 h 175"/>
                          <a:gd name="T52" fmla="*/ 21 w 134"/>
                          <a:gd name="T53" fmla="*/ 74 h 175"/>
                          <a:gd name="T54" fmla="*/ 24 w 134"/>
                          <a:gd name="T55" fmla="*/ 66 h 175"/>
                          <a:gd name="T56" fmla="*/ 8 w 134"/>
                          <a:gd name="T57" fmla="*/ 55 h 175"/>
                          <a:gd name="T58" fmla="*/ 33 w 134"/>
                          <a:gd name="T59" fmla="*/ 62 h 175"/>
                          <a:gd name="T60" fmla="*/ 54 w 134"/>
                          <a:gd name="T61" fmla="*/ 64 h 175"/>
                          <a:gd name="T62" fmla="*/ 69 w 134"/>
                          <a:gd name="T63" fmla="*/ 61 h 175"/>
                          <a:gd name="T64" fmla="*/ 78 w 134"/>
                          <a:gd name="T65" fmla="*/ 55 h 175"/>
                          <a:gd name="T66" fmla="*/ 57 w 134"/>
                          <a:gd name="T67" fmla="*/ 51 h 175"/>
                          <a:gd name="T68" fmla="*/ 34 w 134"/>
                          <a:gd name="T69" fmla="*/ 51 h 175"/>
                          <a:gd name="T70" fmla="*/ 32 w 134"/>
                          <a:gd name="T71" fmla="*/ 47 h 175"/>
                          <a:gd name="T72" fmla="*/ 15 w 134"/>
                          <a:gd name="T73" fmla="*/ 45 h 175"/>
                          <a:gd name="T74" fmla="*/ 21 w 134"/>
                          <a:gd name="T75" fmla="*/ 42 h 175"/>
                          <a:gd name="T76" fmla="*/ 35 w 134"/>
                          <a:gd name="T77" fmla="*/ 37 h 175"/>
                          <a:gd name="T78" fmla="*/ 31 w 134"/>
                          <a:gd name="T79" fmla="*/ 36 h 175"/>
                          <a:gd name="T80" fmla="*/ 37 w 134"/>
                          <a:gd name="T81" fmla="*/ 27 h 175"/>
                          <a:gd name="T82" fmla="*/ 42 w 134"/>
                          <a:gd name="T83" fmla="*/ 25 h 175"/>
                          <a:gd name="T84" fmla="*/ 62 w 134"/>
                          <a:gd name="T85" fmla="*/ 29 h 175"/>
                          <a:gd name="T86" fmla="*/ 77 w 134"/>
                          <a:gd name="T87" fmla="*/ 30 h 175"/>
                          <a:gd name="T88" fmla="*/ 90 w 134"/>
                          <a:gd name="T89" fmla="*/ 26 h 175"/>
                          <a:gd name="T90" fmla="*/ 98 w 134"/>
                          <a:gd name="T91" fmla="*/ 22 h 175"/>
                          <a:gd name="T92" fmla="*/ 82 w 134"/>
                          <a:gd name="T93" fmla="*/ 20 h 175"/>
                          <a:gd name="T94" fmla="*/ 86 w 134"/>
                          <a:gd name="T95" fmla="*/ 18 h 175"/>
                          <a:gd name="T96" fmla="*/ 102 w 134"/>
                          <a:gd name="T97" fmla="*/ 15 h 175"/>
                          <a:gd name="T98" fmla="*/ 98 w 134"/>
                          <a:gd name="T99" fmla="*/ 12 h 175"/>
                          <a:gd name="T100" fmla="*/ 106 w 134"/>
                          <a:gd name="T101" fmla="*/ 5 h 175"/>
                          <a:gd name="T102" fmla="*/ 89 w 134"/>
                          <a:gd name="T103" fmla="*/ 6 h 17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</a:cxnLst>
                        <a:rect l="0" t="0" r="r" b="b"/>
                        <a:pathLst>
                          <a:path w="134" h="175">
                            <a:moveTo>
                              <a:pt x="83" y="5"/>
                            </a:moveTo>
                            <a:lnTo>
                              <a:pt x="91" y="1"/>
                            </a:lnTo>
                            <a:lnTo>
                              <a:pt x="98" y="0"/>
                            </a:lnTo>
                            <a:lnTo>
                              <a:pt x="105" y="0"/>
                            </a:lnTo>
                            <a:lnTo>
                              <a:pt x="116" y="2"/>
                            </a:lnTo>
                            <a:lnTo>
                              <a:pt x="121" y="4"/>
                            </a:lnTo>
                            <a:lnTo>
                              <a:pt x="125" y="10"/>
                            </a:lnTo>
                            <a:lnTo>
                              <a:pt x="130" y="18"/>
                            </a:lnTo>
                            <a:lnTo>
                              <a:pt x="133" y="24"/>
                            </a:lnTo>
                            <a:lnTo>
                              <a:pt x="133" y="31"/>
                            </a:lnTo>
                            <a:lnTo>
                              <a:pt x="132" y="38"/>
                            </a:lnTo>
                            <a:lnTo>
                              <a:pt x="127" y="47"/>
                            </a:lnTo>
                            <a:lnTo>
                              <a:pt x="122" y="55"/>
                            </a:lnTo>
                            <a:lnTo>
                              <a:pt x="116" y="62"/>
                            </a:lnTo>
                            <a:lnTo>
                              <a:pt x="108" y="68"/>
                            </a:lnTo>
                            <a:lnTo>
                              <a:pt x="102" y="73"/>
                            </a:lnTo>
                            <a:lnTo>
                              <a:pt x="93" y="75"/>
                            </a:lnTo>
                            <a:lnTo>
                              <a:pt x="83" y="79"/>
                            </a:lnTo>
                            <a:lnTo>
                              <a:pt x="75" y="82"/>
                            </a:lnTo>
                            <a:lnTo>
                              <a:pt x="67" y="85"/>
                            </a:lnTo>
                            <a:lnTo>
                              <a:pt x="62" y="85"/>
                            </a:lnTo>
                            <a:lnTo>
                              <a:pt x="58" y="87"/>
                            </a:lnTo>
                            <a:lnTo>
                              <a:pt x="56" y="89"/>
                            </a:lnTo>
                            <a:lnTo>
                              <a:pt x="65" y="89"/>
                            </a:lnTo>
                            <a:lnTo>
                              <a:pt x="59" y="92"/>
                            </a:lnTo>
                            <a:lnTo>
                              <a:pt x="51" y="95"/>
                            </a:lnTo>
                            <a:lnTo>
                              <a:pt x="40" y="95"/>
                            </a:lnTo>
                            <a:lnTo>
                              <a:pt x="33" y="95"/>
                            </a:lnTo>
                            <a:lnTo>
                              <a:pt x="30" y="97"/>
                            </a:lnTo>
                            <a:lnTo>
                              <a:pt x="35" y="108"/>
                            </a:lnTo>
                            <a:lnTo>
                              <a:pt x="37" y="120"/>
                            </a:lnTo>
                            <a:lnTo>
                              <a:pt x="37" y="131"/>
                            </a:lnTo>
                            <a:lnTo>
                              <a:pt x="37" y="142"/>
                            </a:lnTo>
                            <a:lnTo>
                              <a:pt x="39" y="150"/>
                            </a:lnTo>
                            <a:lnTo>
                              <a:pt x="37" y="160"/>
                            </a:lnTo>
                            <a:lnTo>
                              <a:pt x="33" y="173"/>
                            </a:lnTo>
                            <a:lnTo>
                              <a:pt x="29" y="174"/>
                            </a:lnTo>
                            <a:lnTo>
                              <a:pt x="26" y="169"/>
                            </a:lnTo>
                            <a:lnTo>
                              <a:pt x="15" y="158"/>
                            </a:lnTo>
                            <a:lnTo>
                              <a:pt x="4" y="151"/>
                            </a:lnTo>
                            <a:lnTo>
                              <a:pt x="16" y="151"/>
                            </a:lnTo>
                            <a:lnTo>
                              <a:pt x="11" y="138"/>
                            </a:lnTo>
                            <a:lnTo>
                              <a:pt x="4" y="132"/>
                            </a:lnTo>
                            <a:lnTo>
                              <a:pt x="10" y="122"/>
                            </a:lnTo>
                            <a:lnTo>
                              <a:pt x="6" y="119"/>
                            </a:lnTo>
                            <a:lnTo>
                              <a:pt x="12" y="120"/>
                            </a:lnTo>
                            <a:lnTo>
                              <a:pt x="6" y="108"/>
                            </a:lnTo>
                            <a:lnTo>
                              <a:pt x="13" y="109"/>
                            </a:lnTo>
                            <a:lnTo>
                              <a:pt x="1" y="94"/>
                            </a:lnTo>
                            <a:lnTo>
                              <a:pt x="0" y="80"/>
                            </a:lnTo>
                            <a:lnTo>
                              <a:pt x="6" y="85"/>
                            </a:lnTo>
                            <a:lnTo>
                              <a:pt x="2" y="76"/>
                            </a:lnTo>
                            <a:lnTo>
                              <a:pt x="15" y="77"/>
                            </a:lnTo>
                            <a:lnTo>
                              <a:pt x="21" y="74"/>
                            </a:lnTo>
                            <a:lnTo>
                              <a:pt x="15" y="67"/>
                            </a:lnTo>
                            <a:lnTo>
                              <a:pt x="24" y="66"/>
                            </a:lnTo>
                            <a:lnTo>
                              <a:pt x="15" y="61"/>
                            </a:lnTo>
                            <a:lnTo>
                              <a:pt x="8" y="55"/>
                            </a:lnTo>
                            <a:lnTo>
                              <a:pt x="23" y="59"/>
                            </a:lnTo>
                            <a:lnTo>
                              <a:pt x="33" y="62"/>
                            </a:lnTo>
                            <a:lnTo>
                              <a:pt x="42" y="63"/>
                            </a:lnTo>
                            <a:lnTo>
                              <a:pt x="54" y="64"/>
                            </a:lnTo>
                            <a:lnTo>
                              <a:pt x="65" y="63"/>
                            </a:lnTo>
                            <a:lnTo>
                              <a:pt x="69" y="61"/>
                            </a:lnTo>
                            <a:lnTo>
                              <a:pt x="66" y="57"/>
                            </a:lnTo>
                            <a:lnTo>
                              <a:pt x="78" y="55"/>
                            </a:lnTo>
                            <a:lnTo>
                              <a:pt x="67" y="53"/>
                            </a:lnTo>
                            <a:lnTo>
                              <a:pt x="57" y="51"/>
                            </a:lnTo>
                            <a:lnTo>
                              <a:pt x="46" y="51"/>
                            </a:lnTo>
                            <a:lnTo>
                              <a:pt x="34" y="51"/>
                            </a:lnTo>
                            <a:lnTo>
                              <a:pt x="42" y="45"/>
                            </a:lnTo>
                            <a:lnTo>
                              <a:pt x="32" y="47"/>
                            </a:lnTo>
                            <a:lnTo>
                              <a:pt x="23" y="46"/>
                            </a:lnTo>
                            <a:lnTo>
                              <a:pt x="15" y="45"/>
                            </a:lnTo>
                            <a:lnTo>
                              <a:pt x="11" y="44"/>
                            </a:lnTo>
                            <a:lnTo>
                              <a:pt x="21" y="42"/>
                            </a:lnTo>
                            <a:lnTo>
                              <a:pt x="29" y="40"/>
                            </a:lnTo>
                            <a:lnTo>
                              <a:pt x="35" y="37"/>
                            </a:lnTo>
                            <a:lnTo>
                              <a:pt x="38" y="36"/>
                            </a:lnTo>
                            <a:lnTo>
                              <a:pt x="31" y="36"/>
                            </a:lnTo>
                            <a:lnTo>
                              <a:pt x="44" y="29"/>
                            </a:lnTo>
                            <a:lnTo>
                              <a:pt x="37" y="27"/>
                            </a:lnTo>
                            <a:lnTo>
                              <a:pt x="31" y="27"/>
                            </a:lnTo>
                            <a:lnTo>
                              <a:pt x="42" y="25"/>
                            </a:lnTo>
                            <a:lnTo>
                              <a:pt x="56" y="26"/>
                            </a:lnTo>
                            <a:lnTo>
                              <a:pt x="62" y="29"/>
                            </a:lnTo>
                            <a:lnTo>
                              <a:pt x="70" y="30"/>
                            </a:lnTo>
                            <a:lnTo>
                              <a:pt x="77" y="30"/>
                            </a:lnTo>
                            <a:lnTo>
                              <a:pt x="85" y="29"/>
                            </a:lnTo>
                            <a:lnTo>
                              <a:pt x="90" y="26"/>
                            </a:lnTo>
                            <a:lnTo>
                              <a:pt x="95" y="24"/>
                            </a:lnTo>
                            <a:lnTo>
                              <a:pt x="98" y="22"/>
                            </a:lnTo>
                            <a:lnTo>
                              <a:pt x="91" y="22"/>
                            </a:lnTo>
                            <a:lnTo>
                              <a:pt x="82" y="20"/>
                            </a:lnTo>
                            <a:lnTo>
                              <a:pt x="69" y="20"/>
                            </a:lnTo>
                            <a:lnTo>
                              <a:pt x="86" y="18"/>
                            </a:lnTo>
                            <a:lnTo>
                              <a:pt x="95" y="16"/>
                            </a:lnTo>
                            <a:lnTo>
                              <a:pt x="102" y="15"/>
                            </a:lnTo>
                            <a:lnTo>
                              <a:pt x="106" y="11"/>
                            </a:lnTo>
                            <a:lnTo>
                              <a:pt x="98" y="12"/>
                            </a:lnTo>
                            <a:lnTo>
                              <a:pt x="102" y="7"/>
                            </a:lnTo>
                            <a:lnTo>
                              <a:pt x="106" y="5"/>
                            </a:lnTo>
                            <a:lnTo>
                              <a:pt x="96" y="5"/>
                            </a:lnTo>
                            <a:lnTo>
                              <a:pt x="89" y="6"/>
                            </a:lnTo>
                            <a:lnTo>
                              <a:pt x="83" y="5"/>
                            </a:lnTo>
                          </a:path>
                        </a:pathLst>
                      </a:custGeom>
                      <a:solidFill>
                        <a:srgbClr val="3F3F3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ko-KR" altLang="en-US"/>
                      </a:p>
                    </p:txBody>
                  </p:sp>
                </p:grpSp>
                <p:sp>
                  <p:nvSpPr>
                    <p:cNvPr id="471" name="Freeform 210">
                      <a:extLst>
                        <a:ext uri="{FF2B5EF4-FFF2-40B4-BE49-F238E27FC236}">
                          <a16:creationId xmlns:a16="http://schemas.microsoft.com/office/drawing/2014/main" id="{93EE4C87-33E6-0081-1E7F-B7488A01867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37" y="1903"/>
                      <a:ext cx="34" cy="41"/>
                    </a:xfrm>
                    <a:custGeom>
                      <a:avLst/>
                      <a:gdLst>
                        <a:gd name="T0" fmla="*/ 0 w 34"/>
                        <a:gd name="T1" fmla="*/ 0 h 41"/>
                        <a:gd name="T2" fmla="*/ 7 w 34"/>
                        <a:gd name="T3" fmla="*/ 8 h 41"/>
                        <a:gd name="T4" fmla="*/ 11 w 34"/>
                        <a:gd name="T5" fmla="*/ 11 h 41"/>
                        <a:gd name="T6" fmla="*/ 15 w 34"/>
                        <a:gd name="T7" fmla="*/ 15 h 41"/>
                        <a:gd name="T8" fmla="*/ 20 w 34"/>
                        <a:gd name="T9" fmla="*/ 18 h 41"/>
                        <a:gd name="T10" fmla="*/ 27 w 34"/>
                        <a:gd name="T11" fmla="*/ 21 h 41"/>
                        <a:gd name="T12" fmla="*/ 19 w 34"/>
                        <a:gd name="T13" fmla="*/ 19 h 41"/>
                        <a:gd name="T14" fmla="*/ 13 w 34"/>
                        <a:gd name="T15" fmla="*/ 17 h 41"/>
                        <a:gd name="T16" fmla="*/ 11 w 34"/>
                        <a:gd name="T17" fmla="*/ 18 h 41"/>
                        <a:gd name="T18" fmla="*/ 15 w 34"/>
                        <a:gd name="T19" fmla="*/ 24 h 41"/>
                        <a:gd name="T20" fmla="*/ 18 w 34"/>
                        <a:gd name="T21" fmla="*/ 29 h 41"/>
                        <a:gd name="T22" fmla="*/ 24 w 34"/>
                        <a:gd name="T23" fmla="*/ 34 h 41"/>
                        <a:gd name="T24" fmla="*/ 33 w 34"/>
                        <a:gd name="T25" fmla="*/ 40 h 41"/>
                        <a:gd name="T26" fmla="*/ 22 w 34"/>
                        <a:gd name="T27" fmla="*/ 34 h 41"/>
                        <a:gd name="T28" fmla="*/ 15 w 34"/>
                        <a:gd name="T29" fmla="*/ 31 h 41"/>
                        <a:gd name="T30" fmla="*/ 9 w 34"/>
                        <a:gd name="T31" fmla="*/ 28 h 41"/>
                        <a:gd name="T32" fmla="*/ 5 w 34"/>
                        <a:gd name="T33" fmla="*/ 23 h 41"/>
                        <a:gd name="T34" fmla="*/ 5 w 34"/>
                        <a:gd name="T35" fmla="*/ 16 h 41"/>
                        <a:gd name="T36" fmla="*/ 2 w 34"/>
                        <a:gd name="T37" fmla="*/ 9 h 41"/>
                        <a:gd name="T38" fmla="*/ 0 w 34"/>
                        <a:gd name="T39" fmla="*/ 0 h 4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</a:cxnLst>
                      <a:rect l="0" t="0" r="r" b="b"/>
                      <a:pathLst>
                        <a:path w="34" h="41">
                          <a:moveTo>
                            <a:pt x="0" y="0"/>
                          </a:moveTo>
                          <a:lnTo>
                            <a:pt x="7" y="8"/>
                          </a:lnTo>
                          <a:lnTo>
                            <a:pt x="11" y="11"/>
                          </a:lnTo>
                          <a:lnTo>
                            <a:pt x="15" y="15"/>
                          </a:lnTo>
                          <a:lnTo>
                            <a:pt x="20" y="18"/>
                          </a:lnTo>
                          <a:lnTo>
                            <a:pt x="27" y="21"/>
                          </a:lnTo>
                          <a:lnTo>
                            <a:pt x="19" y="19"/>
                          </a:lnTo>
                          <a:lnTo>
                            <a:pt x="13" y="17"/>
                          </a:lnTo>
                          <a:lnTo>
                            <a:pt x="11" y="18"/>
                          </a:lnTo>
                          <a:lnTo>
                            <a:pt x="15" y="24"/>
                          </a:lnTo>
                          <a:lnTo>
                            <a:pt x="18" y="29"/>
                          </a:lnTo>
                          <a:lnTo>
                            <a:pt x="24" y="34"/>
                          </a:lnTo>
                          <a:lnTo>
                            <a:pt x="33" y="40"/>
                          </a:lnTo>
                          <a:lnTo>
                            <a:pt x="22" y="34"/>
                          </a:lnTo>
                          <a:lnTo>
                            <a:pt x="15" y="31"/>
                          </a:lnTo>
                          <a:lnTo>
                            <a:pt x="9" y="28"/>
                          </a:lnTo>
                          <a:lnTo>
                            <a:pt x="5" y="23"/>
                          </a:lnTo>
                          <a:lnTo>
                            <a:pt x="5" y="16"/>
                          </a:lnTo>
                          <a:lnTo>
                            <a:pt x="2" y="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F3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ko-KR" altLang="en-US"/>
                    </a:p>
                  </p:txBody>
                </p:sp>
              </p:grpSp>
            </p:grpSp>
          </p:grpSp>
        </p:grpSp>
        <p:grpSp>
          <p:nvGrpSpPr>
            <p:cNvPr id="46" name="Group 219">
              <a:extLst>
                <a:ext uri="{FF2B5EF4-FFF2-40B4-BE49-F238E27FC236}">
                  <a16:creationId xmlns:a16="http://schemas.microsoft.com/office/drawing/2014/main" id="{227B9DA0-0EAC-D7A6-152F-08640D80C7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2483"/>
              <a:ext cx="118" cy="122"/>
              <a:chOff x="1440" y="2483"/>
              <a:chExt cx="118" cy="122"/>
            </a:xfrm>
          </p:grpSpPr>
          <p:sp>
            <p:nvSpPr>
              <p:cNvPr id="459" name="Freeform 215">
                <a:extLst>
                  <a:ext uri="{FF2B5EF4-FFF2-40B4-BE49-F238E27FC236}">
                    <a16:creationId xmlns:a16="http://schemas.microsoft.com/office/drawing/2014/main" id="{EEC6750B-EA27-5F01-3ADA-5881E8AB06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0" y="2483"/>
                <a:ext cx="118" cy="122"/>
              </a:xfrm>
              <a:custGeom>
                <a:avLst/>
                <a:gdLst>
                  <a:gd name="T0" fmla="*/ 19 w 118"/>
                  <a:gd name="T1" fmla="*/ 19 h 122"/>
                  <a:gd name="T2" fmla="*/ 37 w 118"/>
                  <a:gd name="T3" fmla="*/ 3 h 122"/>
                  <a:gd name="T4" fmla="*/ 47 w 118"/>
                  <a:gd name="T5" fmla="*/ 0 h 122"/>
                  <a:gd name="T6" fmla="*/ 67 w 118"/>
                  <a:gd name="T7" fmla="*/ 3 h 122"/>
                  <a:gd name="T8" fmla="*/ 88 w 118"/>
                  <a:gd name="T9" fmla="*/ 6 h 122"/>
                  <a:gd name="T10" fmla="*/ 102 w 118"/>
                  <a:gd name="T11" fmla="*/ 9 h 122"/>
                  <a:gd name="T12" fmla="*/ 107 w 118"/>
                  <a:gd name="T13" fmla="*/ 13 h 122"/>
                  <a:gd name="T14" fmla="*/ 110 w 118"/>
                  <a:gd name="T15" fmla="*/ 20 h 122"/>
                  <a:gd name="T16" fmla="*/ 110 w 118"/>
                  <a:gd name="T17" fmla="*/ 25 h 122"/>
                  <a:gd name="T18" fmla="*/ 107 w 118"/>
                  <a:gd name="T19" fmla="*/ 29 h 122"/>
                  <a:gd name="T20" fmla="*/ 111 w 118"/>
                  <a:gd name="T21" fmla="*/ 34 h 122"/>
                  <a:gd name="T22" fmla="*/ 113 w 118"/>
                  <a:gd name="T23" fmla="*/ 41 h 122"/>
                  <a:gd name="T24" fmla="*/ 112 w 118"/>
                  <a:gd name="T25" fmla="*/ 45 h 122"/>
                  <a:gd name="T26" fmla="*/ 115 w 118"/>
                  <a:gd name="T27" fmla="*/ 49 h 122"/>
                  <a:gd name="T28" fmla="*/ 116 w 118"/>
                  <a:gd name="T29" fmla="*/ 55 h 122"/>
                  <a:gd name="T30" fmla="*/ 116 w 118"/>
                  <a:gd name="T31" fmla="*/ 61 h 122"/>
                  <a:gd name="T32" fmla="*/ 112 w 118"/>
                  <a:gd name="T33" fmla="*/ 67 h 122"/>
                  <a:gd name="T34" fmla="*/ 115 w 118"/>
                  <a:gd name="T35" fmla="*/ 74 h 122"/>
                  <a:gd name="T36" fmla="*/ 117 w 118"/>
                  <a:gd name="T37" fmla="*/ 82 h 122"/>
                  <a:gd name="T38" fmla="*/ 114 w 118"/>
                  <a:gd name="T39" fmla="*/ 90 h 122"/>
                  <a:gd name="T40" fmla="*/ 110 w 118"/>
                  <a:gd name="T41" fmla="*/ 94 h 122"/>
                  <a:gd name="T42" fmla="*/ 110 w 118"/>
                  <a:gd name="T43" fmla="*/ 107 h 122"/>
                  <a:gd name="T44" fmla="*/ 105 w 118"/>
                  <a:gd name="T45" fmla="*/ 114 h 122"/>
                  <a:gd name="T46" fmla="*/ 95 w 118"/>
                  <a:gd name="T47" fmla="*/ 118 h 122"/>
                  <a:gd name="T48" fmla="*/ 52 w 118"/>
                  <a:gd name="T49" fmla="*/ 121 h 122"/>
                  <a:gd name="T50" fmla="*/ 31 w 118"/>
                  <a:gd name="T51" fmla="*/ 113 h 122"/>
                  <a:gd name="T52" fmla="*/ 5 w 118"/>
                  <a:gd name="T53" fmla="*/ 84 h 122"/>
                  <a:gd name="T54" fmla="*/ 1 w 118"/>
                  <a:gd name="T55" fmla="*/ 71 h 122"/>
                  <a:gd name="T56" fmla="*/ 0 w 118"/>
                  <a:gd name="T57" fmla="*/ 61 h 122"/>
                  <a:gd name="T58" fmla="*/ 1 w 118"/>
                  <a:gd name="T59" fmla="*/ 52 h 122"/>
                  <a:gd name="T60" fmla="*/ 5 w 118"/>
                  <a:gd name="T61" fmla="*/ 37 h 122"/>
                  <a:gd name="T62" fmla="*/ 10 w 118"/>
                  <a:gd name="T63" fmla="*/ 30 h 122"/>
                  <a:gd name="T64" fmla="*/ 19 w 118"/>
                  <a:gd name="T65" fmla="*/ 19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18" h="122">
                    <a:moveTo>
                      <a:pt x="19" y="19"/>
                    </a:moveTo>
                    <a:lnTo>
                      <a:pt x="37" y="3"/>
                    </a:lnTo>
                    <a:lnTo>
                      <a:pt x="47" y="0"/>
                    </a:lnTo>
                    <a:lnTo>
                      <a:pt x="67" y="3"/>
                    </a:lnTo>
                    <a:lnTo>
                      <a:pt x="88" y="6"/>
                    </a:lnTo>
                    <a:lnTo>
                      <a:pt x="102" y="9"/>
                    </a:lnTo>
                    <a:lnTo>
                      <a:pt x="107" y="13"/>
                    </a:lnTo>
                    <a:lnTo>
                      <a:pt x="110" y="20"/>
                    </a:lnTo>
                    <a:lnTo>
                      <a:pt x="110" y="25"/>
                    </a:lnTo>
                    <a:lnTo>
                      <a:pt x="107" y="29"/>
                    </a:lnTo>
                    <a:lnTo>
                      <a:pt x="111" y="34"/>
                    </a:lnTo>
                    <a:lnTo>
                      <a:pt x="113" y="41"/>
                    </a:lnTo>
                    <a:lnTo>
                      <a:pt x="112" y="45"/>
                    </a:lnTo>
                    <a:lnTo>
                      <a:pt x="115" y="49"/>
                    </a:lnTo>
                    <a:lnTo>
                      <a:pt x="116" y="55"/>
                    </a:lnTo>
                    <a:lnTo>
                      <a:pt x="116" y="61"/>
                    </a:lnTo>
                    <a:lnTo>
                      <a:pt x="112" y="67"/>
                    </a:lnTo>
                    <a:lnTo>
                      <a:pt x="115" y="74"/>
                    </a:lnTo>
                    <a:lnTo>
                      <a:pt x="117" y="82"/>
                    </a:lnTo>
                    <a:lnTo>
                      <a:pt x="114" y="90"/>
                    </a:lnTo>
                    <a:lnTo>
                      <a:pt x="110" y="94"/>
                    </a:lnTo>
                    <a:lnTo>
                      <a:pt x="110" y="107"/>
                    </a:lnTo>
                    <a:lnTo>
                      <a:pt x="105" y="114"/>
                    </a:lnTo>
                    <a:lnTo>
                      <a:pt x="95" y="118"/>
                    </a:lnTo>
                    <a:lnTo>
                      <a:pt x="52" y="121"/>
                    </a:lnTo>
                    <a:lnTo>
                      <a:pt x="31" y="113"/>
                    </a:lnTo>
                    <a:lnTo>
                      <a:pt x="5" y="84"/>
                    </a:lnTo>
                    <a:lnTo>
                      <a:pt x="1" y="71"/>
                    </a:lnTo>
                    <a:lnTo>
                      <a:pt x="0" y="61"/>
                    </a:lnTo>
                    <a:lnTo>
                      <a:pt x="1" y="52"/>
                    </a:lnTo>
                    <a:lnTo>
                      <a:pt x="5" y="37"/>
                    </a:lnTo>
                    <a:lnTo>
                      <a:pt x="10" y="30"/>
                    </a:lnTo>
                    <a:lnTo>
                      <a:pt x="19" y="19"/>
                    </a:lnTo>
                  </a:path>
                </a:pathLst>
              </a:custGeom>
              <a:solidFill>
                <a:srgbClr val="FFBFB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grpSp>
            <p:nvGrpSpPr>
              <p:cNvPr id="460" name="Group 218">
                <a:extLst>
                  <a:ext uri="{FF2B5EF4-FFF2-40B4-BE49-F238E27FC236}">
                    <a16:creationId xmlns:a16="http://schemas.microsoft.com/office/drawing/2014/main" id="{D772FCC9-9DDA-5F65-D764-E93FC68A917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70" y="2499"/>
                <a:ext cx="88" cy="106"/>
                <a:chOff x="1470" y="2499"/>
                <a:chExt cx="88" cy="106"/>
              </a:xfrm>
            </p:grpSpPr>
            <p:sp>
              <p:nvSpPr>
                <p:cNvPr id="461" name="Freeform 216">
                  <a:extLst>
                    <a:ext uri="{FF2B5EF4-FFF2-40B4-BE49-F238E27FC236}">
                      <a16:creationId xmlns:a16="http://schemas.microsoft.com/office/drawing/2014/main" id="{5C3BDAA6-FD8C-189E-1DB5-C7F2EBCB06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0" y="2524"/>
                  <a:ext cx="88" cy="81"/>
                </a:xfrm>
                <a:custGeom>
                  <a:avLst/>
                  <a:gdLst>
                    <a:gd name="T0" fmla="*/ 36 w 88"/>
                    <a:gd name="T1" fmla="*/ 12 h 81"/>
                    <a:gd name="T2" fmla="*/ 42 w 88"/>
                    <a:gd name="T3" fmla="*/ 0 h 81"/>
                    <a:gd name="T4" fmla="*/ 50 w 88"/>
                    <a:gd name="T5" fmla="*/ 10 h 81"/>
                    <a:gd name="T6" fmla="*/ 63 w 88"/>
                    <a:gd name="T7" fmla="*/ 10 h 81"/>
                    <a:gd name="T8" fmla="*/ 76 w 88"/>
                    <a:gd name="T9" fmla="*/ 5 h 81"/>
                    <a:gd name="T10" fmla="*/ 83 w 88"/>
                    <a:gd name="T11" fmla="*/ 1 h 81"/>
                    <a:gd name="T12" fmla="*/ 85 w 88"/>
                    <a:gd name="T13" fmla="*/ 9 h 81"/>
                    <a:gd name="T14" fmla="*/ 86 w 88"/>
                    <a:gd name="T15" fmla="*/ 20 h 81"/>
                    <a:gd name="T16" fmla="*/ 85 w 88"/>
                    <a:gd name="T17" fmla="*/ 33 h 81"/>
                    <a:gd name="T18" fmla="*/ 84 w 88"/>
                    <a:gd name="T19" fmla="*/ 49 h 81"/>
                    <a:gd name="T20" fmla="*/ 80 w 88"/>
                    <a:gd name="T21" fmla="*/ 66 h 81"/>
                    <a:gd name="T22" fmla="*/ 65 w 88"/>
                    <a:gd name="T23" fmla="*/ 77 h 81"/>
                    <a:gd name="T24" fmla="*/ 2 w 88"/>
                    <a:gd name="T25" fmla="*/ 72 h 81"/>
                    <a:gd name="T26" fmla="*/ 26 w 88"/>
                    <a:gd name="T27" fmla="*/ 78 h 81"/>
                    <a:gd name="T28" fmla="*/ 41 w 88"/>
                    <a:gd name="T29" fmla="*/ 75 h 81"/>
                    <a:gd name="T30" fmla="*/ 43 w 88"/>
                    <a:gd name="T31" fmla="*/ 77 h 81"/>
                    <a:gd name="T32" fmla="*/ 66 w 88"/>
                    <a:gd name="T33" fmla="*/ 75 h 81"/>
                    <a:gd name="T34" fmla="*/ 75 w 88"/>
                    <a:gd name="T35" fmla="*/ 67 h 81"/>
                    <a:gd name="T36" fmla="*/ 78 w 88"/>
                    <a:gd name="T37" fmla="*/ 56 h 81"/>
                    <a:gd name="T38" fmla="*/ 63 w 88"/>
                    <a:gd name="T39" fmla="*/ 59 h 81"/>
                    <a:gd name="T40" fmla="*/ 44 w 88"/>
                    <a:gd name="T41" fmla="*/ 60 h 81"/>
                    <a:gd name="T42" fmla="*/ 29 w 88"/>
                    <a:gd name="T43" fmla="*/ 59 h 81"/>
                    <a:gd name="T44" fmla="*/ 11 w 88"/>
                    <a:gd name="T45" fmla="*/ 53 h 81"/>
                    <a:gd name="T46" fmla="*/ 14 w 88"/>
                    <a:gd name="T47" fmla="*/ 52 h 81"/>
                    <a:gd name="T48" fmla="*/ 27 w 88"/>
                    <a:gd name="T49" fmla="*/ 54 h 81"/>
                    <a:gd name="T50" fmla="*/ 44 w 88"/>
                    <a:gd name="T51" fmla="*/ 56 h 81"/>
                    <a:gd name="T52" fmla="*/ 57 w 88"/>
                    <a:gd name="T53" fmla="*/ 50 h 81"/>
                    <a:gd name="T54" fmla="*/ 62 w 88"/>
                    <a:gd name="T55" fmla="*/ 55 h 81"/>
                    <a:gd name="T56" fmla="*/ 75 w 88"/>
                    <a:gd name="T57" fmla="*/ 54 h 81"/>
                    <a:gd name="T58" fmla="*/ 80 w 88"/>
                    <a:gd name="T59" fmla="*/ 49 h 81"/>
                    <a:gd name="T60" fmla="*/ 83 w 88"/>
                    <a:gd name="T61" fmla="*/ 41 h 81"/>
                    <a:gd name="T62" fmla="*/ 81 w 88"/>
                    <a:gd name="T63" fmla="*/ 34 h 81"/>
                    <a:gd name="T64" fmla="*/ 69 w 88"/>
                    <a:gd name="T65" fmla="*/ 36 h 81"/>
                    <a:gd name="T66" fmla="*/ 52 w 88"/>
                    <a:gd name="T67" fmla="*/ 40 h 81"/>
                    <a:gd name="T68" fmla="*/ 35 w 88"/>
                    <a:gd name="T69" fmla="*/ 41 h 81"/>
                    <a:gd name="T70" fmla="*/ 15 w 88"/>
                    <a:gd name="T71" fmla="*/ 39 h 81"/>
                    <a:gd name="T72" fmla="*/ 0 w 88"/>
                    <a:gd name="T73" fmla="*/ 30 h 81"/>
                    <a:gd name="T74" fmla="*/ 20 w 88"/>
                    <a:gd name="T75" fmla="*/ 37 h 81"/>
                    <a:gd name="T76" fmla="*/ 35 w 88"/>
                    <a:gd name="T77" fmla="*/ 38 h 81"/>
                    <a:gd name="T78" fmla="*/ 47 w 88"/>
                    <a:gd name="T79" fmla="*/ 35 h 81"/>
                    <a:gd name="T80" fmla="*/ 57 w 88"/>
                    <a:gd name="T81" fmla="*/ 28 h 81"/>
                    <a:gd name="T82" fmla="*/ 56 w 88"/>
                    <a:gd name="T83" fmla="*/ 35 h 81"/>
                    <a:gd name="T84" fmla="*/ 66 w 88"/>
                    <a:gd name="T85" fmla="*/ 33 h 81"/>
                    <a:gd name="T86" fmla="*/ 78 w 88"/>
                    <a:gd name="T87" fmla="*/ 27 h 81"/>
                    <a:gd name="T88" fmla="*/ 84 w 88"/>
                    <a:gd name="T89" fmla="*/ 18 h 81"/>
                    <a:gd name="T90" fmla="*/ 82 w 88"/>
                    <a:gd name="T91" fmla="*/ 6 h 81"/>
                    <a:gd name="T92" fmla="*/ 69 w 88"/>
                    <a:gd name="T93" fmla="*/ 12 h 81"/>
                    <a:gd name="T94" fmla="*/ 45 w 88"/>
                    <a:gd name="T95" fmla="*/ 16 h 81"/>
                    <a:gd name="T96" fmla="*/ 22 w 88"/>
                    <a:gd name="T97" fmla="*/ 13 h 81"/>
                    <a:gd name="T98" fmla="*/ 26 w 88"/>
                    <a:gd name="T99" fmla="*/ 1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88" h="81">
                      <a:moveTo>
                        <a:pt x="26" y="11"/>
                      </a:moveTo>
                      <a:lnTo>
                        <a:pt x="36" y="12"/>
                      </a:lnTo>
                      <a:lnTo>
                        <a:pt x="43" y="12"/>
                      </a:lnTo>
                      <a:lnTo>
                        <a:pt x="42" y="0"/>
                      </a:lnTo>
                      <a:lnTo>
                        <a:pt x="46" y="7"/>
                      </a:lnTo>
                      <a:lnTo>
                        <a:pt x="50" y="10"/>
                      </a:lnTo>
                      <a:lnTo>
                        <a:pt x="54" y="11"/>
                      </a:lnTo>
                      <a:lnTo>
                        <a:pt x="63" y="10"/>
                      </a:lnTo>
                      <a:lnTo>
                        <a:pt x="70" y="7"/>
                      </a:lnTo>
                      <a:lnTo>
                        <a:pt x="76" y="5"/>
                      </a:lnTo>
                      <a:lnTo>
                        <a:pt x="81" y="3"/>
                      </a:lnTo>
                      <a:lnTo>
                        <a:pt x="83" y="1"/>
                      </a:lnTo>
                      <a:lnTo>
                        <a:pt x="82" y="5"/>
                      </a:lnTo>
                      <a:lnTo>
                        <a:pt x="85" y="9"/>
                      </a:lnTo>
                      <a:lnTo>
                        <a:pt x="86" y="14"/>
                      </a:lnTo>
                      <a:lnTo>
                        <a:pt x="86" y="20"/>
                      </a:lnTo>
                      <a:lnTo>
                        <a:pt x="82" y="27"/>
                      </a:lnTo>
                      <a:lnTo>
                        <a:pt x="85" y="33"/>
                      </a:lnTo>
                      <a:lnTo>
                        <a:pt x="87" y="41"/>
                      </a:lnTo>
                      <a:lnTo>
                        <a:pt x="84" y="49"/>
                      </a:lnTo>
                      <a:lnTo>
                        <a:pt x="80" y="53"/>
                      </a:lnTo>
                      <a:lnTo>
                        <a:pt x="80" y="66"/>
                      </a:lnTo>
                      <a:lnTo>
                        <a:pt x="75" y="73"/>
                      </a:lnTo>
                      <a:lnTo>
                        <a:pt x="65" y="77"/>
                      </a:lnTo>
                      <a:lnTo>
                        <a:pt x="23" y="80"/>
                      </a:lnTo>
                      <a:lnTo>
                        <a:pt x="2" y="72"/>
                      </a:lnTo>
                      <a:lnTo>
                        <a:pt x="14" y="76"/>
                      </a:lnTo>
                      <a:lnTo>
                        <a:pt x="26" y="78"/>
                      </a:lnTo>
                      <a:lnTo>
                        <a:pt x="34" y="77"/>
                      </a:lnTo>
                      <a:lnTo>
                        <a:pt x="41" y="75"/>
                      </a:lnTo>
                      <a:lnTo>
                        <a:pt x="43" y="69"/>
                      </a:lnTo>
                      <a:lnTo>
                        <a:pt x="43" y="77"/>
                      </a:lnTo>
                      <a:lnTo>
                        <a:pt x="53" y="76"/>
                      </a:lnTo>
                      <a:lnTo>
                        <a:pt x="66" y="75"/>
                      </a:lnTo>
                      <a:lnTo>
                        <a:pt x="73" y="72"/>
                      </a:lnTo>
                      <a:lnTo>
                        <a:pt x="75" y="67"/>
                      </a:lnTo>
                      <a:lnTo>
                        <a:pt x="78" y="60"/>
                      </a:lnTo>
                      <a:lnTo>
                        <a:pt x="78" y="56"/>
                      </a:lnTo>
                      <a:lnTo>
                        <a:pt x="71" y="57"/>
                      </a:lnTo>
                      <a:lnTo>
                        <a:pt x="63" y="59"/>
                      </a:lnTo>
                      <a:lnTo>
                        <a:pt x="54" y="60"/>
                      </a:lnTo>
                      <a:lnTo>
                        <a:pt x="44" y="60"/>
                      </a:lnTo>
                      <a:lnTo>
                        <a:pt x="37" y="60"/>
                      </a:lnTo>
                      <a:lnTo>
                        <a:pt x="29" y="59"/>
                      </a:lnTo>
                      <a:lnTo>
                        <a:pt x="21" y="56"/>
                      </a:lnTo>
                      <a:lnTo>
                        <a:pt x="11" y="53"/>
                      </a:lnTo>
                      <a:lnTo>
                        <a:pt x="5" y="48"/>
                      </a:lnTo>
                      <a:lnTo>
                        <a:pt x="14" y="52"/>
                      </a:lnTo>
                      <a:lnTo>
                        <a:pt x="20" y="53"/>
                      </a:lnTo>
                      <a:lnTo>
                        <a:pt x="27" y="54"/>
                      </a:lnTo>
                      <a:lnTo>
                        <a:pt x="35" y="56"/>
                      </a:lnTo>
                      <a:lnTo>
                        <a:pt x="44" y="56"/>
                      </a:lnTo>
                      <a:lnTo>
                        <a:pt x="51" y="54"/>
                      </a:lnTo>
                      <a:lnTo>
                        <a:pt x="57" y="50"/>
                      </a:lnTo>
                      <a:lnTo>
                        <a:pt x="58" y="56"/>
                      </a:lnTo>
                      <a:lnTo>
                        <a:pt x="62" y="55"/>
                      </a:lnTo>
                      <a:lnTo>
                        <a:pt x="69" y="54"/>
                      </a:lnTo>
                      <a:lnTo>
                        <a:pt x="75" y="54"/>
                      </a:lnTo>
                      <a:lnTo>
                        <a:pt x="78" y="52"/>
                      </a:lnTo>
                      <a:lnTo>
                        <a:pt x="80" y="49"/>
                      </a:lnTo>
                      <a:lnTo>
                        <a:pt x="82" y="45"/>
                      </a:lnTo>
                      <a:lnTo>
                        <a:pt x="83" y="41"/>
                      </a:lnTo>
                      <a:lnTo>
                        <a:pt x="82" y="37"/>
                      </a:lnTo>
                      <a:lnTo>
                        <a:pt x="81" y="34"/>
                      </a:lnTo>
                      <a:lnTo>
                        <a:pt x="77" y="34"/>
                      </a:lnTo>
                      <a:lnTo>
                        <a:pt x="69" y="36"/>
                      </a:lnTo>
                      <a:lnTo>
                        <a:pt x="61" y="39"/>
                      </a:lnTo>
                      <a:lnTo>
                        <a:pt x="52" y="40"/>
                      </a:lnTo>
                      <a:lnTo>
                        <a:pt x="43" y="41"/>
                      </a:lnTo>
                      <a:lnTo>
                        <a:pt x="35" y="41"/>
                      </a:lnTo>
                      <a:lnTo>
                        <a:pt x="24" y="41"/>
                      </a:lnTo>
                      <a:lnTo>
                        <a:pt x="15" y="39"/>
                      </a:lnTo>
                      <a:lnTo>
                        <a:pt x="8" y="36"/>
                      </a:lnTo>
                      <a:lnTo>
                        <a:pt x="0" y="30"/>
                      </a:lnTo>
                      <a:lnTo>
                        <a:pt x="13" y="35"/>
                      </a:lnTo>
                      <a:lnTo>
                        <a:pt x="20" y="37"/>
                      </a:lnTo>
                      <a:lnTo>
                        <a:pt x="27" y="39"/>
                      </a:lnTo>
                      <a:lnTo>
                        <a:pt x="35" y="38"/>
                      </a:lnTo>
                      <a:lnTo>
                        <a:pt x="41" y="37"/>
                      </a:lnTo>
                      <a:lnTo>
                        <a:pt x="47" y="35"/>
                      </a:lnTo>
                      <a:lnTo>
                        <a:pt x="52" y="31"/>
                      </a:lnTo>
                      <a:lnTo>
                        <a:pt x="57" y="28"/>
                      </a:lnTo>
                      <a:lnTo>
                        <a:pt x="54" y="33"/>
                      </a:lnTo>
                      <a:lnTo>
                        <a:pt x="56" y="35"/>
                      </a:lnTo>
                      <a:lnTo>
                        <a:pt x="59" y="35"/>
                      </a:lnTo>
                      <a:lnTo>
                        <a:pt x="66" y="33"/>
                      </a:lnTo>
                      <a:lnTo>
                        <a:pt x="73" y="31"/>
                      </a:lnTo>
                      <a:lnTo>
                        <a:pt x="78" y="27"/>
                      </a:lnTo>
                      <a:lnTo>
                        <a:pt x="83" y="22"/>
                      </a:lnTo>
                      <a:lnTo>
                        <a:pt x="84" y="18"/>
                      </a:lnTo>
                      <a:lnTo>
                        <a:pt x="83" y="12"/>
                      </a:lnTo>
                      <a:lnTo>
                        <a:pt x="82" y="6"/>
                      </a:lnTo>
                      <a:lnTo>
                        <a:pt x="77" y="8"/>
                      </a:lnTo>
                      <a:lnTo>
                        <a:pt x="69" y="12"/>
                      </a:lnTo>
                      <a:lnTo>
                        <a:pt x="58" y="15"/>
                      </a:lnTo>
                      <a:lnTo>
                        <a:pt x="45" y="16"/>
                      </a:lnTo>
                      <a:lnTo>
                        <a:pt x="33" y="15"/>
                      </a:lnTo>
                      <a:lnTo>
                        <a:pt x="22" y="13"/>
                      </a:lnTo>
                      <a:lnTo>
                        <a:pt x="11" y="9"/>
                      </a:lnTo>
                      <a:lnTo>
                        <a:pt x="26" y="11"/>
                      </a:lnTo>
                    </a:path>
                  </a:pathLst>
                </a:custGeom>
                <a:solidFill>
                  <a:srgbClr val="DF9F7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62" name="Freeform 217">
                  <a:extLst>
                    <a:ext uri="{FF2B5EF4-FFF2-40B4-BE49-F238E27FC236}">
                      <a16:creationId xmlns:a16="http://schemas.microsoft.com/office/drawing/2014/main" id="{CE6EC98A-98E0-9BF2-EFCF-5D45A4D414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4" y="2499"/>
                  <a:ext cx="57" cy="6"/>
                </a:xfrm>
                <a:custGeom>
                  <a:avLst/>
                  <a:gdLst>
                    <a:gd name="T0" fmla="*/ 56 w 57"/>
                    <a:gd name="T1" fmla="*/ 0 h 6"/>
                    <a:gd name="T2" fmla="*/ 50 w 57"/>
                    <a:gd name="T3" fmla="*/ 2 h 6"/>
                    <a:gd name="T4" fmla="*/ 46 w 57"/>
                    <a:gd name="T5" fmla="*/ 5 h 6"/>
                    <a:gd name="T6" fmla="*/ 40 w 57"/>
                    <a:gd name="T7" fmla="*/ 4 h 6"/>
                    <a:gd name="T8" fmla="*/ 35 w 57"/>
                    <a:gd name="T9" fmla="*/ 2 h 6"/>
                    <a:gd name="T10" fmla="*/ 29 w 57"/>
                    <a:gd name="T11" fmla="*/ 2 h 6"/>
                    <a:gd name="T12" fmla="*/ 20 w 57"/>
                    <a:gd name="T13" fmla="*/ 4 h 6"/>
                    <a:gd name="T14" fmla="*/ 13 w 57"/>
                    <a:gd name="T15" fmla="*/ 5 h 6"/>
                    <a:gd name="T16" fmla="*/ 18 w 57"/>
                    <a:gd name="T17" fmla="*/ 3 h 6"/>
                    <a:gd name="T18" fmla="*/ 8 w 57"/>
                    <a:gd name="T19" fmla="*/ 2 h 6"/>
                    <a:gd name="T20" fmla="*/ 0 w 57"/>
                    <a:gd name="T21" fmla="*/ 2 h 6"/>
                    <a:gd name="T22" fmla="*/ 11 w 57"/>
                    <a:gd name="T23" fmla="*/ 1 h 6"/>
                    <a:gd name="T24" fmla="*/ 20 w 57"/>
                    <a:gd name="T25" fmla="*/ 2 h 6"/>
                    <a:gd name="T26" fmla="*/ 26 w 57"/>
                    <a:gd name="T27" fmla="*/ 2 h 6"/>
                    <a:gd name="T28" fmla="*/ 31 w 57"/>
                    <a:gd name="T29" fmla="*/ 1 h 6"/>
                    <a:gd name="T30" fmla="*/ 36 w 57"/>
                    <a:gd name="T31" fmla="*/ 1 h 6"/>
                    <a:gd name="T32" fmla="*/ 40 w 57"/>
                    <a:gd name="T33" fmla="*/ 2 h 6"/>
                    <a:gd name="T34" fmla="*/ 46 w 57"/>
                    <a:gd name="T35" fmla="*/ 3 h 6"/>
                    <a:gd name="T36" fmla="*/ 56 w 57"/>
                    <a:gd name="T37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57" h="6">
                      <a:moveTo>
                        <a:pt x="56" y="0"/>
                      </a:moveTo>
                      <a:lnTo>
                        <a:pt x="50" y="2"/>
                      </a:lnTo>
                      <a:lnTo>
                        <a:pt x="46" y="5"/>
                      </a:lnTo>
                      <a:lnTo>
                        <a:pt x="40" y="4"/>
                      </a:lnTo>
                      <a:lnTo>
                        <a:pt x="35" y="2"/>
                      </a:lnTo>
                      <a:lnTo>
                        <a:pt x="29" y="2"/>
                      </a:lnTo>
                      <a:lnTo>
                        <a:pt x="20" y="4"/>
                      </a:lnTo>
                      <a:lnTo>
                        <a:pt x="13" y="5"/>
                      </a:lnTo>
                      <a:lnTo>
                        <a:pt x="18" y="3"/>
                      </a:lnTo>
                      <a:lnTo>
                        <a:pt x="8" y="2"/>
                      </a:lnTo>
                      <a:lnTo>
                        <a:pt x="0" y="2"/>
                      </a:lnTo>
                      <a:lnTo>
                        <a:pt x="11" y="1"/>
                      </a:lnTo>
                      <a:lnTo>
                        <a:pt x="20" y="2"/>
                      </a:lnTo>
                      <a:lnTo>
                        <a:pt x="26" y="2"/>
                      </a:lnTo>
                      <a:lnTo>
                        <a:pt x="31" y="1"/>
                      </a:lnTo>
                      <a:lnTo>
                        <a:pt x="36" y="1"/>
                      </a:lnTo>
                      <a:lnTo>
                        <a:pt x="40" y="2"/>
                      </a:lnTo>
                      <a:lnTo>
                        <a:pt x="46" y="3"/>
                      </a:lnTo>
                      <a:lnTo>
                        <a:pt x="56" y="0"/>
                      </a:lnTo>
                    </a:path>
                  </a:pathLst>
                </a:custGeom>
                <a:solidFill>
                  <a:srgbClr val="DF9F7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sp>
          <p:nvSpPr>
            <p:cNvPr id="47" name="Oval 220">
              <a:extLst>
                <a:ext uri="{FF2B5EF4-FFF2-40B4-BE49-F238E27FC236}">
                  <a16:creationId xmlns:a16="http://schemas.microsoft.com/office/drawing/2014/main" id="{730542E8-ADB6-B521-2F4E-55619EE1C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7" y="3512"/>
              <a:ext cx="1020" cy="345"/>
            </a:xfrm>
            <a:prstGeom prst="ellipse">
              <a:avLst/>
            </a:prstGeom>
            <a:gradFill rotWithShape="0">
              <a:gsLst>
                <a:gs pos="0">
                  <a:srgbClr val="FFFFFF">
                    <a:gamma/>
                    <a:shade val="40000"/>
                    <a:invGamma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48" name="Rectangle 221">
              <a:extLst>
                <a:ext uri="{FF2B5EF4-FFF2-40B4-BE49-F238E27FC236}">
                  <a16:creationId xmlns:a16="http://schemas.microsoft.com/office/drawing/2014/main" id="{785BEAD4-527B-EE3A-E0EB-025A48DDC7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4" y="3327"/>
              <a:ext cx="245" cy="310"/>
            </a:xfrm>
            <a:prstGeom prst="rect">
              <a:avLst/>
            </a:prstGeom>
            <a:gradFill rotWithShape="0">
              <a:gsLst>
                <a:gs pos="0">
                  <a:srgbClr val="FFFFFF">
                    <a:gamma/>
                    <a:shade val="0"/>
                    <a:invGamma/>
                  </a:srgbClr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49" name="Oval 222">
              <a:extLst>
                <a:ext uri="{FF2B5EF4-FFF2-40B4-BE49-F238E27FC236}">
                  <a16:creationId xmlns:a16="http://schemas.microsoft.com/office/drawing/2014/main" id="{23719E36-01E5-AEEB-13B4-50C626521F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" y="2676"/>
              <a:ext cx="2294" cy="78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0" name="Oval 223">
              <a:extLst>
                <a:ext uri="{FF2B5EF4-FFF2-40B4-BE49-F238E27FC236}">
                  <a16:creationId xmlns:a16="http://schemas.microsoft.com/office/drawing/2014/main" id="{D958D143-069B-317F-376D-82AD05D95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" y="2598"/>
              <a:ext cx="2294" cy="783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1" name="Oval 224">
              <a:extLst>
                <a:ext uri="{FF2B5EF4-FFF2-40B4-BE49-F238E27FC236}">
                  <a16:creationId xmlns:a16="http://schemas.microsoft.com/office/drawing/2014/main" id="{A4702AA4-9962-D2EC-E8D7-4AB9F13C2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" y="2598"/>
              <a:ext cx="2294" cy="783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2" name="Freeform 225">
              <a:extLst>
                <a:ext uri="{FF2B5EF4-FFF2-40B4-BE49-F238E27FC236}">
                  <a16:creationId xmlns:a16="http://schemas.microsoft.com/office/drawing/2014/main" id="{2E13BAFF-C705-4F71-ABBA-005472FE12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0" y="2622"/>
              <a:ext cx="258" cy="223"/>
            </a:xfrm>
            <a:custGeom>
              <a:avLst/>
              <a:gdLst>
                <a:gd name="T0" fmla="*/ 55 w 258"/>
                <a:gd name="T1" fmla="*/ 0 h 223"/>
                <a:gd name="T2" fmla="*/ 0 w 258"/>
                <a:gd name="T3" fmla="*/ 199 h 223"/>
                <a:gd name="T4" fmla="*/ 207 w 258"/>
                <a:gd name="T5" fmla="*/ 222 h 223"/>
                <a:gd name="T6" fmla="*/ 257 w 258"/>
                <a:gd name="T7" fmla="*/ 16 h 223"/>
                <a:gd name="T8" fmla="*/ 55 w 258"/>
                <a:gd name="T9" fmla="*/ 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8" h="223">
                  <a:moveTo>
                    <a:pt x="55" y="0"/>
                  </a:moveTo>
                  <a:lnTo>
                    <a:pt x="0" y="199"/>
                  </a:lnTo>
                  <a:lnTo>
                    <a:pt x="207" y="222"/>
                  </a:lnTo>
                  <a:lnTo>
                    <a:pt x="257" y="16"/>
                  </a:lnTo>
                  <a:lnTo>
                    <a:pt x="55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53" name="Freeform 226">
              <a:extLst>
                <a:ext uri="{FF2B5EF4-FFF2-40B4-BE49-F238E27FC236}">
                  <a16:creationId xmlns:a16="http://schemas.microsoft.com/office/drawing/2014/main" id="{D1216ABB-BE65-C47D-1B58-594F36F8AE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4" y="2613"/>
              <a:ext cx="309" cy="170"/>
            </a:xfrm>
            <a:custGeom>
              <a:avLst/>
              <a:gdLst>
                <a:gd name="T0" fmla="*/ 0 w 309"/>
                <a:gd name="T1" fmla="*/ 37 h 170"/>
                <a:gd name="T2" fmla="*/ 96 w 309"/>
                <a:gd name="T3" fmla="*/ 169 h 170"/>
                <a:gd name="T4" fmla="*/ 308 w 309"/>
                <a:gd name="T5" fmla="*/ 105 h 170"/>
                <a:gd name="T6" fmla="*/ 203 w 309"/>
                <a:gd name="T7" fmla="*/ 0 h 170"/>
                <a:gd name="T8" fmla="*/ 0 w 309"/>
                <a:gd name="T9" fmla="*/ 37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9" h="170">
                  <a:moveTo>
                    <a:pt x="0" y="37"/>
                  </a:moveTo>
                  <a:lnTo>
                    <a:pt x="96" y="169"/>
                  </a:lnTo>
                  <a:lnTo>
                    <a:pt x="308" y="105"/>
                  </a:lnTo>
                  <a:lnTo>
                    <a:pt x="203" y="0"/>
                  </a:lnTo>
                  <a:lnTo>
                    <a:pt x="0" y="37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54" name="Freeform 227">
              <a:extLst>
                <a:ext uri="{FF2B5EF4-FFF2-40B4-BE49-F238E27FC236}">
                  <a16:creationId xmlns:a16="http://schemas.microsoft.com/office/drawing/2014/main" id="{48CC0F65-255F-390E-FE1F-88C3AB515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1" y="2620"/>
              <a:ext cx="370" cy="145"/>
            </a:xfrm>
            <a:custGeom>
              <a:avLst/>
              <a:gdLst>
                <a:gd name="T0" fmla="*/ 0 w 370"/>
                <a:gd name="T1" fmla="*/ 16 h 145"/>
                <a:gd name="T2" fmla="*/ 257 w 370"/>
                <a:gd name="T3" fmla="*/ 0 h 145"/>
                <a:gd name="T4" fmla="*/ 369 w 370"/>
                <a:gd name="T5" fmla="*/ 102 h 145"/>
                <a:gd name="T6" fmla="*/ 73 w 370"/>
                <a:gd name="T7" fmla="*/ 144 h 145"/>
                <a:gd name="T8" fmla="*/ 0 w 370"/>
                <a:gd name="T9" fmla="*/ 16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0" h="145">
                  <a:moveTo>
                    <a:pt x="0" y="16"/>
                  </a:moveTo>
                  <a:lnTo>
                    <a:pt x="257" y="0"/>
                  </a:lnTo>
                  <a:lnTo>
                    <a:pt x="369" y="102"/>
                  </a:lnTo>
                  <a:lnTo>
                    <a:pt x="73" y="144"/>
                  </a:lnTo>
                  <a:lnTo>
                    <a:pt x="0" y="16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55" name="Freeform 228">
              <a:extLst>
                <a:ext uri="{FF2B5EF4-FFF2-40B4-BE49-F238E27FC236}">
                  <a16:creationId xmlns:a16="http://schemas.microsoft.com/office/drawing/2014/main" id="{614D0709-8382-992B-7AA2-B617FD43417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" y="2770"/>
              <a:ext cx="45" cy="54"/>
            </a:xfrm>
            <a:custGeom>
              <a:avLst/>
              <a:gdLst>
                <a:gd name="T0" fmla="*/ 26 w 45"/>
                <a:gd name="T1" fmla="*/ 0 h 54"/>
                <a:gd name="T2" fmla="*/ 0 w 45"/>
                <a:gd name="T3" fmla="*/ 0 h 54"/>
                <a:gd name="T4" fmla="*/ 0 w 45"/>
                <a:gd name="T5" fmla="*/ 9 h 54"/>
                <a:gd name="T6" fmla="*/ 0 w 45"/>
                <a:gd name="T7" fmla="*/ 11 h 54"/>
                <a:gd name="T8" fmla="*/ 1 w 45"/>
                <a:gd name="T9" fmla="*/ 14 h 54"/>
                <a:gd name="T10" fmla="*/ 1 w 45"/>
                <a:gd name="T11" fmla="*/ 17 h 54"/>
                <a:gd name="T12" fmla="*/ 3 w 45"/>
                <a:gd name="T13" fmla="*/ 21 h 54"/>
                <a:gd name="T14" fmla="*/ 4 w 45"/>
                <a:gd name="T15" fmla="*/ 23 h 54"/>
                <a:gd name="T16" fmla="*/ 5 w 45"/>
                <a:gd name="T17" fmla="*/ 26 h 54"/>
                <a:gd name="T18" fmla="*/ 7 w 45"/>
                <a:gd name="T19" fmla="*/ 30 h 54"/>
                <a:gd name="T20" fmla="*/ 9 w 45"/>
                <a:gd name="T21" fmla="*/ 33 h 54"/>
                <a:gd name="T22" fmla="*/ 11 w 45"/>
                <a:gd name="T23" fmla="*/ 36 h 54"/>
                <a:gd name="T24" fmla="*/ 14 w 45"/>
                <a:gd name="T25" fmla="*/ 39 h 54"/>
                <a:gd name="T26" fmla="*/ 16 w 45"/>
                <a:gd name="T27" fmla="*/ 41 h 54"/>
                <a:gd name="T28" fmla="*/ 18 w 45"/>
                <a:gd name="T29" fmla="*/ 43 h 54"/>
                <a:gd name="T30" fmla="*/ 21 w 45"/>
                <a:gd name="T31" fmla="*/ 45 h 54"/>
                <a:gd name="T32" fmla="*/ 24 w 45"/>
                <a:gd name="T33" fmla="*/ 47 h 54"/>
                <a:gd name="T34" fmla="*/ 28 w 45"/>
                <a:gd name="T35" fmla="*/ 49 h 54"/>
                <a:gd name="T36" fmla="*/ 31 w 45"/>
                <a:gd name="T37" fmla="*/ 50 h 54"/>
                <a:gd name="T38" fmla="*/ 35 w 45"/>
                <a:gd name="T39" fmla="*/ 51 h 54"/>
                <a:gd name="T40" fmla="*/ 38 w 45"/>
                <a:gd name="T41" fmla="*/ 52 h 54"/>
                <a:gd name="T42" fmla="*/ 41 w 45"/>
                <a:gd name="T43" fmla="*/ 53 h 54"/>
                <a:gd name="T44" fmla="*/ 44 w 45"/>
                <a:gd name="T45" fmla="*/ 53 h 54"/>
                <a:gd name="T46" fmla="*/ 39 w 45"/>
                <a:gd name="T47" fmla="*/ 46 h 54"/>
                <a:gd name="T48" fmla="*/ 37 w 45"/>
                <a:gd name="T49" fmla="*/ 45 h 54"/>
                <a:gd name="T50" fmla="*/ 33 w 45"/>
                <a:gd name="T51" fmla="*/ 44 h 54"/>
                <a:gd name="T52" fmla="*/ 31 w 45"/>
                <a:gd name="T53" fmla="*/ 43 h 54"/>
                <a:gd name="T54" fmla="*/ 28 w 45"/>
                <a:gd name="T55" fmla="*/ 41 h 54"/>
                <a:gd name="T56" fmla="*/ 26 w 45"/>
                <a:gd name="T57" fmla="*/ 40 h 54"/>
                <a:gd name="T58" fmla="*/ 23 w 45"/>
                <a:gd name="T59" fmla="*/ 38 h 54"/>
                <a:gd name="T60" fmla="*/ 21 w 45"/>
                <a:gd name="T61" fmla="*/ 36 h 54"/>
                <a:gd name="T62" fmla="*/ 19 w 45"/>
                <a:gd name="T63" fmla="*/ 34 h 54"/>
                <a:gd name="T64" fmla="*/ 17 w 45"/>
                <a:gd name="T65" fmla="*/ 32 h 54"/>
                <a:gd name="T66" fmla="*/ 15 w 45"/>
                <a:gd name="T67" fmla="*/ 30 h 54"/>
                <a:gd name="T68" fmla="*/ 13 w 45"/>
                <a:gd name="T69" fmla="*/ 27 h 54"/>
                <a:gd name="T70" fmla="*/ 12 w 45"/>
                <a:gd name="T71" fmla="*/ 24 h 54"/>
                <a:gd name="T72" fmla="*/ 11 w 45"/>
                <a:gd name="T73" fmla="*/ 21 h 54"/>
                <a:gd name="T74" fmla="*/ 9 w 45"/>
                <a:gd name="T75" fmla="*/ 18 h 54"/>
                <a:gd name="T76" fmla="*/ 8 w 45"/>
                <a:gd name="T77" fmla="*/ 14 h 54"/>
                <a:gd name="T78" fmla="*/ 8 w 45"/>
                <a:gd name="T79" fmla="*/ 11 h 54"/>
                <a:gd name="T80" fmla="*/ 8 w 45"/>
                <a:gd name="T81" fmla="*/ 9 h 54"/>
                <a:gd name="T82" fmla="*/ 27 w 45"/>
                <a:gd name="T83" fmla="*/ 9 h 54"/>
                <a:gd name="T84" fmla="*/ 26 w 45"/>
                <a:gd name="T85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" h="54">
                  <a:moveTo>
                    <a:pt x="26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1"/>
                  </a:lnTo>
                  <a:lnTo>
                    <a:pt x="1" y="14"/>
                  </a:lnTo>
                  <a:lnTo>
                    <a:pt x="1" y="17"/>
                  </a:lnTo>
                  <a:lnTo>
                    <a:pt x="3" y="21"/>
                  </a:lnTo>
                  <a:lnTo>
                    <a:pt x="4" y="23"/>
                  </a:lnTo>
                  <a:lnTo>
                    <a:pt x="5" y="26"/>
                  </a:lnTo>
                  <a:lnTo>
                    <a:pt x="7" y="30"/>
                  </a:lnTo>
                  <a:lnTo>
                    <a:pt x="9" y="33"/>
                  </a:lnTo>
                  <a:lnTo>
                    <a:pt x="11" y="36"/>
                  </a:lnTo>
                  <a:lnTo>
                    <a:pt x="14" y="39"/>
                  </a:lnTo>
                  <a:lnTo>
                    <a:pt x="16" y="41"/>
                  </a:lnTo>
                  <a:lnTo>
                    <a:pt x="18" y="43"/>
                  </a:lnTo>
                  <a:lnTo>
                    <a:pt x="21" y="45"/>
                  </a:lnTo>
                  <a:lnTo>
                    <a:pt x="24" y="47"/>
                  </a:lnTo>
                  <a:lnTo>
                    <a:pt x="28" y="49"/>
                  </a:lnTo>
                  <a:lnTo>
                    <a:pt x="31" y="50"/>
                  </a:lnTo>
                  <a:lnTo>
                    <a:pt x="35" y="51"/>
                  </a:lnTo>
                  <a:lnTo>
                    <a:pt x="38" y="52"/>
                  </a:lnTo>
                  <a:lnTo>
                    <a:pt x="41" y="53"/>
                  </a:lnTo>
                  <a:lnTo>
                    <a:pt x="44" y="53"/>
                  </a:lnTo>
                  <a:lnTo>
                    <a:pt x="39" y="46"/>
                  </a:lnTo>
                  <a:lnTo>
                    <a:pt x="37" y="45"/>
                  </a:lnTo>
                  <a:lnTo>
                    <a:pt x="33" y="44"/>
                  </a:lnTo>
                  <a:lnTo>
                    <a:pt x="31" y="43"/>
                  </a:lnTo>
                  <a:lnTo>
                    <a:pt x="28" y="41"/>
                  </a:lnTo>
                  <a:lnTo>
                    <a:pt x="26" y="40"/>
                  </a:lnTo>
                  <a:lnTo>
                    <a:pt x="23" y="38"/>
                  </a:lnTo>
                  <a:lnTo>
                    <a:pt x="21" y="36"/>
                  </a:lnTo>
                  <a:lnTo>
                    <a:pt x="19" y="34"/>
                  </a:lnTo>
                  <a:lnTo>
                    <a:pt x="17" y="32"/>
                  </a:lnTo>
                  <a:lnTo>
                    <a:pt x="15" y="30"/>
                  </a:lnTo>
                  <a:lnTo>
                    <a:pt x="13" y="27"/>
                  </a:lnTo>
                  <a:lnTo>
                    <a:pt x="12" y="24"/>
                  </a:lnTo>
                  <a:lnTo>
                    <a:pt x="11" y="21"/>
                  </a:lnTo>
                  <a:lnTo>
                    <a:pt x="9" y="18"/>
                  </a:lnTo>
                  <a:lnTo>
                    <a:pt x="8" y="14"/>
                  </a:lnTo>
                  <a:lnTo>
                    <a:pt x="8" y="11"/>
                  </a:lnTo>
                  <a:lnTo>
                    <a:pt x="8" y="9"/>
                  </a:lnTo>
                  <a:lnTo>
                    <a:pt x="27" y="9"/>
                  </a:lnTo>
                  <a:lnTo>
                    <a:pt x="26" y="0"/>
                  </a:lnTo>
                </a:path>
              </a:pathLst>
            </a:custGeom>
            <a:solidFill>
              <a:srgbClr val="C0C0C0"/>
            </a:solidFill>
            <a:ln w="12700" cap="rnd" cmpd="sng">
              <a:solidFill>
                <a:srgbClr val="9F9F9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56" name="Group 235">
              <a:extLst>
                <a:ext uri="{FF2B5EF4-FFF2-40B4-BE49-F238E27FC236}">
                  <a16:creationId xmlns:a16="http://schemas.microsoft.com/office/drawing/2014/main" id="{FFCF86F2-2156-4777-091C-3578478B7D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9" y="2821"/>
              <a:ext cx="239" cy="74"/>
              <a:chOff x="909" y="2821"/>
              <a:chExt cx="239" cy="74"/>
            </a:xfrm>
          </p:grpSpPr>
          <p:grpSp>
            <p:nvGrpSpPr>
              <p:cNvPr id="453" name="Group 231">
                <a:extLst>
                  <a:ext uri="{FF2B5EF4-FFF2-40B4-BE49-F238E27FC236}">
                    <a16:creationId xmlns:a16="http://schemas.microsoft.com/office/drawing/2014/main" id="{42D6323E-406F-7E54-358F-559B9EB9A4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9" y="2821"/>
                <a:ext cx="239" cy="74"/>
                <a:chOff x="909" y="2821"/>
                <a:chExt cx="239" cy="74"/>
              </a:xfrm>
            </p:grpSpPr>
            <p:sp>
              <p:nvSpPr>
                <p:cNvPr id="457" name="Oval 229">
                  <a:extLst>
                    <a:ext uri="{FF2B5EF4-FFF2-40B4-BE49-F238E27FC236}">
                      <a16:creationId xmlns:a16="http://schemas.microsoft.com/office/drawing/2014/main" id="{54EA3162-034D-856C-A5BC-C605C6861B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09" y="2827"/>
                  <a:ext cx="239" cy="68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58" name="Oval 230">
                  <a:extLst>
                    <a:ext uri="{FF2B5EF4-FFF2-40B4-BE49-F238E27FC236}">
                      <a16:creationId xmlns:a16="http://schemas.microsoft.com/office/drawing/2014/main" id="{D0CF9D39-A1D4-C85C-BB31-A122544E99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09" y="2821"/>
                  <a:ext cx="239" cy="67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454" name="Group 234">
                <a:extLst>
                  <a:ext uri="{FF2B5EF4-FFF2-40B4-BE49-F238E27FC236}">
                    <a16:creationId xmlns:a16="http://schemas.microsoft.com/office/drawing/2014/main" id="{3553A1ED-973F-11CB-EDD7-2F4C662DB5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76" y="2840"/>
                <a:ext cx="105" cy="21"/>
                <a:chOff x="976" y="2840"/>
                <a:chExt cx="105" cy="21"/>
              </a:xfrm>
            </p:grpSpPr>
            <p:sp>
              <p:nvSpPr>
                <p:cNvPr id="455" name="Oval 232">
                  <a:extLst>
                    <a:ext uri="{FF2B5EF4-FFF2-40B4-BE49-F238E27FC236}">
                      <a16:creationId xmlns:a16="http://schemas.microsoft.com/office/drawing/2014/main" id="{30C5F237-DF76-1638-4491-B33E12D959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76" y="2840"/>
                  <a:ext cx="104" cy="17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56" name="Oval 233">
                  <a:extLst>
                    <a:ext uri="{FF2B5EF4-FFF2-40B4-BE49-F238E27FC236}">
                      <a16:creationId xmlns:a16="http://schemas.microsoft.com/office/drawing/2014/main" id="{CF3815AF-662E-C718-4232-49030CF1A5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76" y="2844"/>
                  <a:ext cx="105" cy="17"/>
                </a:xfrm>
                <a:prstGeom prst="ellipse">
                  <a:avLst/>
                </a:prstGeom>
                <a:solidFill>
                  <a:srgbClr val="9F9F9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57" name="Group 241">
              <a:extLst>
                <a:ext uri="{FF2B5EF4-FFF2-40B4-BE49-F238E27FC236}">
                  <a16:creationId xmlns:a16="http://schemas.microsoft.com/office/drawing/2014/main" id="{D2BE79BB-D723-F07E-3C16-F1CC76C011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4" y="2747"/>
              <a:ext cx="187" cy="106"/>
              <a:chOff x="934" y="2747"/>
              <a:chExt cx="187" cy="106"/>
            </a:xfrm>
          </p:grpSpPr>
          <p:grpSp>
            <p:nvGrpSpPr>
              <p:cNvPr id="448" name="Group 239">
                <a:extLst>
                  <a:ext uri="{FF2B5EF4-FFF2-40B4-BE49-F238E27FC236}">
                    <a16:creationId xmlns:a16="http://schemas.microsoft.com/office/drawing/2014/main" id="{2B40C0EB-F70F-A673-EAD4-A3C019225CC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34" y="2747"/>
                <a:ext cx="187" cy="106"/>
                <a:chOff x="934" y="2747"/>
                <a:chExt cx="187" cy="106"/>
              </a:xfrm>
            </p:grpSpPr>
            <p:sp>
              <p:nvSpPr>
                <p:cNvPr id="450" name="Arc 236">
                  <a:extLst>
                    <a:ext uri="{FF2B5EF4-FFF2-40B4-BE49-F238E27FC236}">
                      <a16:creationId xmlns:a16="http://schemas.microsoft.com/office/drawing/2014/main" id="{23400514-436F-9C35-39CE-A87244A9F9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35" y="2773"/>
                  <a:ext cx="186" cy="80"/>
                </a:xfrm>
                <a:custGeom>
                  <a:avLst/>
                  <a:gdLst>
                    <a:gd name="G0" fmla="+- 21600 0 0"/>
                    <a:gd name="G1" fmla="+- 276 0 0"/>
                    <a:gd name="G2" fmla="+- 21600 0 0"/>
                    <a:gd name="T0" fmla="*/ 43198 w 43200"/>
                    <a:gd name="T1" fmla="*/ 0 h 21876"/>
                    <a:gd name="T2" fmla="*/ 2 w 43200"/>
                    <a:gd name="T3" fmla="*/ 3 h 21876"/>
                    <a:gd name="T4" fmla="*/ 21600 w 43200"/>
                    <a:gd name="T5" fmla="*/ 276 h 218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1876" fill="none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</a:path>
                    <a:path w="43200" h="21876" stroke="0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  <a:lnTo>
                        <a:pt x="21600" y="27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rnd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51" name="Oval 237">
                  <a:extLst>
                    <a:ext uri="{FF2B5EF4-FFF2-40B4-BE49-F238E27FC236}">
                      <a16:creationId xmlns:a16="http://schemas.microsoft.com/office/drawing/2014/main" id="{9A4C9088-79B0-F9AC-2836-BF8E3E1C12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4" y="2753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52" name="Oval 238">
                  <a:extLst>
                    <a:ext uri="{FF2B5EF4-FFF2-40B4-BE49-F238E27FC236}">
                      <a16:creationId xmlns:a16="http://schemas.microsoft.com/office/drawing/2014/main" id="{5FC13C57-F79F-6BE3-B770-EA8981522C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4" y="2747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449" name="Oval 240">
                <a:extLst>
                  <a:ext uri="{FF2B5EF4-FFF2-40B4-BE49-F238E27FC236}">
                    <a16:creationId xmlns:a16="http://schemas.microsoft.com/office/drawing/2014/main" id="{33943860-3AAE-B285-1A3C-A87ECF3CF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4" y="2753"/>
                <a:ext cx="166" cy="31"/>
              </a:xfrm>
              <a:prstGeom prst="ellipse">
                <a:avLst/>
              </a:prstGeom>
              <a:solidFill>
                <a:srgbClr val="3F1F00"/>
              </a:solidFill>
              <a:ln w="12700">
                <a:solidFill>
                  <a:srgbClr val="9F9F9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58" name="Freeform 242">
              <a:extLst>
                <a:ext uri="{FF2B5EF4-FFF2-40B4-BE49-F238E27FC236}">
                  <a16:creationId xmlns:a16="http://schemas.microsoft.com/office/drawing/2014/main" id="{0A100D93-105B-9337-E306-61F218BAB2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9" y="2644"/>
              <a:ext cx="45" cy="54"/>
            </a:xfrm>
            <a:custGeom>
              <a:avLst/>
              <a:gdLst>
                <a:gd name="T0" fmla="*/ 18 w 45"/>
                <a:gd name="T1" fmla="*/ 0 h 54"/>
                <a:gd name="T2" fmla="*/ 44 w 45"/>
                <a:gd name="T3" fmla="*/ 0 h 54"/>
                <a:gd name="T4" fmla="*/ 44 w 45"/>
                <a:gd name="T5" fmla="*/ 9 h 54"/>
                <a:gd name="T6" fmla="*/ 44 w 45"/>
                <a:gd name="T7" fmla="*/ 11 h 54"/>
                <a:gd name="T8" fmla="*/ 43 w 45"/>
                <a:gd name="T9" fmla="*/ 14 h 54"/>
                <a:gd name="T10" fmla="*/ 43 w 45"/>
                <a:gd name="T11" fmla="*/ 17 h 54"/>
                <a:gd name="T12" fmla="*/ 41 w 45"/>
                <a:gd name="T13" fmla="*/ 21 h 54"/>
                <a:gd name="T14" fmla="*/ 40 w 45"/>
                <a:gd name="T15" fmla="*/ 23 h 54"/>
                <a:gd name="T16" fmla="*/ 39 w 45"/>
                <a:gd name="T17" fmla="*/ 26 h 54"/>
                <a:gd name="T18" fmla="*/ 37 w 45"/>
                <a:gd name="T19" fmla="*/ 30 h 54"/>
                <a:gd name="T20" fmla="*/ 35 w 45"/>
                <a:gd name="T21" fmla="*/ 33 h 54"/>
                <a:gd name="T22" fmla="*/ 33 w 45"/>
                <a:gd name="T23" fmla="*/ 36 h 54"/>
                <a:gd name="T24" fmla="*/ 30 w 45"/>
                <a:gd name="T25" fmla="*/ 39 h 54"/>
                <a:gd name="T26" fmla="*/ 28 w 45"/>
                <a:gd name="T27" fmla="*/ 41 h 54"/>
                <a:gd name="T28" fmla="*/ 26 w 45"/>
                <a:gd name="T29" fmla="*/ 43 h 54"/>
                <a:gd name="T30" fmla="*/ 23 w 45"/>
                <a:gd name="T31" fmla="*/ 45 h 54"/>
                <a:gd name="T32" fmla="*/ 20 w 45"/>
                <a:gd name="T33" fmla="*/ 47 h 54"/>
                <a:gd name="T34" fmla="*/ 16 w 45"/>
                <a:gd name="T35" fmla="*/ 49 h 54"/>
                <a:gd name="T36" fmla="*/ 13 w 45"/>
                <a:gd name="T37" fmla="*/ 50 h 54"/>
                <a:gd name="T38" fmla="*/ 9 w 45"/>
                <a:gd name="T39" fmla="*/ 51 h 54"/>
                <a:gd name="T40" fmla="*/ 6 w 45"/>
                <a:gd name="T41" fmla="*/ 52 h 54"/>
                <a:gd name="T42" fmla="*/ 3 w 45"/>
                <a:gd name="T43" fmla="*/ 53 h 54"/>
                <a:gd name="T44" fmla="*/ 0 w 45"/>
                <a:gd name="T45" fmla="*/ 53 h 54"/>
                <a:gd name="T46" fmla="*/ 5 w 45"/>
                <a:gd name="T47" fmla="*/ 46 h 54"/>
                <a:gd name="T48" fmla="*/ 7 w 45"/>
                <a:gd name="T49" fmla="*/ 45 h 54"/>
                <a:gd name="T50" fmla="*/ 11 w 45"/>
                <a:gd name="T51" fmla="*/ 44 h 54"/>
                <a:gd name="T52" fmla="*/ 13 w 45"/>
                <a:gd name="T53" fmla="*/ 43 h 54"/>
                <a:gd name="T54" fmla="*/ 16 w 45"/>
                <a:gd name="T55" fmla="*/ 41 h 54"/>
                <a:gd name="T56" fmla="*/ 18 w 45"/>
                <a:gd name="T57" fmla="*/ 40 h 54"/>
                <a:gd name="T58" fmla="*/ 21 w 45"/>
                <a:gd name="T59" fmla="*/ 38 h 54"/>
                <a:gd name="T60" fmla="*/ 23 w 45"/>
                <a:gd name="T61" fmla="*/ 36 h 54"/>
                <a:gd name="T62" fmla="*/ 25 w 45"/>
                <a:gd name="T63" fmla="*/ 34 h 54"/>
                <a:gd name="T64" fmla="*/ 27 w 45"/>
                <a:gd name="T65" fmla="*/ 32 h 54"/>
                <a:gd name="T66" fmla="*/ 29 w 45"/>
                <a:gd name="T67" fmla="*/ 30 h 54"/>
                <a:gd name="T68" fmla="*/ 31 w 45"/>
                <a:gd name="T69" fmla="*/ 27 h 54"/>
                <a:gd name="T70" fmla="*/ 32 w 45"/>
                <a:gd name="T71" fmla="*/ 24 h 54"/>
                <a:gd name="T72" fmla="*/ 33 w 45"/>
                <a:gd name="T73" fmla="*/ 21 h 54"/>
                <a:gd name="T74" fmla="*/ 35 w 45"/>
                <a:gd name="T75" fmla="*/ 18 h 54"/>
                <a:gd name="T76" fmla="*/ 36 w 45"/>
                <a:gd name="T77" fmla="*/ 14 h 54"/>
                <a:gd name="T78" fmla="*/ 36 w 45"/>
                <a:gd name="T79" fmla="*/ 11 h 54"/>
                <a:gd name="T80" fmla="*/ 36 w 45"/>
                <a:gd name="T81" fmla="*/ 9 h 54"/>
                <a:gd name="T82" fmla="*/ 17 w 45"/>
                <a:gd name="T83" fmla="*/ 9 h 54"/>
                <a:gd name="T84" fmla="*/ 18 w 45"/>
                <a:gd name="T85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" h="54">
                  <a:moveTo>
                    <a:pt x="18" y="0"/>
                  </a:moveTo>
                  <a:lnTo>
                    <a:pt x="44" y="0"/>
                  </a:lnTo>
                  <a:lnTo>
                    <a:pt x="44" y="9"/>
                  </a:lnTo>
                  <a:lnTo>
                    <a:pt x="44" y="11"/>
                  </a:lnTo>
                  <a:lnTo>
                    <a:pt x="43" y="14"/>
                  </a:lnTo>
                  <a:lnTo>
                    <a:pt x="43" y="17"/>
                  </a:lnTo>
                  <a:lnTo>
                    <a:pt x="41" y="21"/>
                  </a:lnTo>
                  <a:lnTo>
                    <a:pt x="40" y="23"/>
                  </a:lnTo>
                  <a:lnTo>
                    <a:pt x="39" y="26"/>
                  </a:lnTo>
                  <a:lnTo>
                    <a:pt x="37" y="30"/>
                  </a:lnTo>
                  <a:lnTo>
                    <a:pt x="35" y="33"/>
                  </a:lnTo>
                  <a:lnTo>
                    <a:pt x="33" y="36"/>
                  </a:lnTo>
                  <a:lnTo>
                    <a:pt x="30" y="39"/>
                  </a:lnTo>
                  <a:lnTo>
                    <a:pt x="28" y="41"/>
                  </a:lnTo>
                  <a:lnTo>
                    <a:pt x="26" y="43"/>
                  </a:lnTo>
                  <a:lnTo>
                    <a:pt x="23" y="45"/>
                  </a:lnTo>
                  <a:lnTo>
                    <a:pt x="20" y="47"/>
                  </a:lnTo>
                  <a:lnTo>
                    <a:pt x="16" y="49"/>
                  </a:lnTo>
                  <a:lnTo>
                    <a:pt x="13" y="50"/>
                  </a:lnTo>
                  <a:lnTo>
                    <a:pt x="9" y="51"/>
                  </a:lnTo>
                  <a:lnTo>
                    <a:pt x="6" y="52"/>
                  </a:lnTo>
                  <a:lnTo>
                    <a:pt x="3" y="53"/>
                  </a:lnTo>
                  <a:lnTo>
                    <a:pt x="0" y="53"/>
                  </a:lnTo>
                  <a:lnTo>
                    <a:pt x="5" y="46"/>
                  </a:lnTo>
                  <a:lnTo>
                    <a:pt x="7" y="45"/>
                  </a:lnTo>
                  <a:lnTo>
                    <a:pt x="11" y="44"/>
                  </a:lnTo>
                  <a:lnTo>
                    <a:pt x="13" y="43"/>
                  </a:lnTo>
                  <a:lnTo>
                    <a:pt x="16" y="41"/>
                  </a:lnTo>
                  <a:lnTo>
                    <a:pt x="18" y="40"/>
                  </a:lnTo>
                  <a:lnTo>
                    <a:pt x="21" y="38"/>
                  </a:lnTo>
                  <a:lnTo>
                    <a:pt x="23" y="36"/>
                  </a:lnTo>
                  <a:lnTo>
                    <a:pt x="25" y="34"/>
                  </a:lnTo>
                  <a:lnTo>
                    <a:pt x="27" y="32"/>
                  </a:lnTo>
                  <a:lnTo>
                    <a:pt x="29" y="30"/>
                  </a:lnTo>
                  <a:lnTo>
                    <a:pt x="31" y="27"/>
                  </a:lnTo>
                  <a:lnTo>
                    <a:pt x="32" y="24"/>
                  </a:lnTo>
                  <a:lnTo>
                    <a:pt x="33" y="21"/>
                  </a:lnTo>
                  <a:lnTo>
                    <a:pt x="35" y="18"/>
                  </a:lnTo>
                  <a:lnTo>
                    <a:pt x="36" y="14"/>
                  </a:lnTo>
                  <a:lnTo>
                    <a:pt x="36" y="11"/>
                  </a:lnTo>
                  <a:lnTo>
                    <a:pt x="36" y="9"/>
                  </a:lnTo>
                  <a:lnTo>
                    <a:pt x="17" y="9"/>
                  </a:lnTo>
                  <a:lnTo>
                    <a:pt x="18" y="0"/>
                  </a:lnTo>
                </a:path>
              </a:pathLst>
            </a:custGeom>
            <a:solidFill>
              <a:srgbClr val="C0C0C0"/>
            </a:solidFill>
            <a:ln w="12700" cap="rnd" cmpd="sng">
              <a:solidFill>
                <a:srgbClr val="9F9F9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59" name="Group 249">
              <a:extLst>
                <a:ext uri="{FF2B5EF4-FFF2-40B4-BE49-F238E27FC236}">
                  <a16:creationId xmlns:a16="http://schemas.microsoft.com/office/drawing/2014/main" id="{78003737-5D94-8F41-6F79-34C82CF0B0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79" y="2695"/>
              <a:ext cx="239" cy="74"/>
              <a:chOff x="2179" y="2695"/>
              <a:chExt cx="239" cy="74"/>
            </a:xfrm>
          </p:grpSpPr>
          <p:grpSp>
            <p:nvGrpSpPr>
              <p:cNvPr id="442" name="Group 245">
                <a:extLst>
                  <a:ext uri="{FF2B5EF4-FFF2-40B4-BE49-F238E27FC236}">
                    <a16:creationId xmlns:a16="http://schemas.microsoft.com/office/drawing/2014/main" id="{EBC53138-A47E-C828-2399-88762FF5A0D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79" y="2695"/>
                <a:ext cx="239" cy="74"/>
                <a:chOff x="2179" y="2695"/>
                <a:chExt cx="239" cy="74"/>
              </a:xfrm>
            </p:grpSpPr>
            <p:sp>
              <p:nvSpPr>
                <p:cNvPr id="446" name="Oval 243">
                  <a:extLst>
                    <a:ext uri="{FF2B5EF4-FFF2-40B4-BE49-F238E27FC236}">
                      <a16:creationId xmlns:a16="http://schemas.microsoft.com/office/drawing/2014/main" id="{00264D94-8AFB-1957-4B08-1959C29EAC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79" y="2701"/>
                  <a:ext cx="239" cy="68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47" name="Oval 244">
                  <a:extLst>
                    <a:ext uri="{FF2B5EF4-FFF2-40B4-BE49-F238E27FC236}">
                      <a16:creationId xmlns:a16="http://schemas.microsoft.com/office/drawing/2014/main" id="{91330F25-6C0E-0DDE-B054-9802221119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79" y="2695"/>
                  <a:ext cx="239" cy="67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443" name="Group 248">
                <a:extLst>
                  <a:ext uri="{FF2B5EF4-FFF2-40B4-BE49-F238E27FC236}">
                    <a16:creationId xmlns:a16="http://schemas.microsoft.com/office/drawing/2014/main" id="{5D74DC0D-7423-3775-1BDD-D742951300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46" y="2714"/>
                <a:ext cx="105" cy="21"/>
                <a:chOff x="2246" y="2714"/>
                <a:chExt cx="105" cy="21"/>
              </a:xfrm>
            </p:grpSpPr>
            <p:sp>
              <p:nvSpPr>
                <p:cNvPr id="444" name="Oval 246">
                  <a:extLst>
                    <a:ext uri="{FF2B5EF4-FFF2-40B4-BE49-F238E27FC236}">
                      <a16:creationId xmlns:a16="http://schemas.microsoft.com/office/drawing/2014/main" id="{BCF219F3-DF85-3B56-C9EE-B2C4EEC460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47" y="2714"/>
                  <a:ext cx="104" cy="17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45" name="Oval 247">
                  <a:extLst>
                    <a:ext uri="{FF2B5EF4-FFF2-40B4-BE49-F238E27FC236}">
                      <a16:creationId xmlns:a16="http://schemas.microsoft.com/office/drawing/2014/main" id="{E5A86031-00FE-0D8B-FC04-DBC80962B8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46" y="2718"/>
                  <a:ext cx="105" cy="17"/>
                </a:xfrm>
                <a:prstGeom prst="ellipse">
                  <a:avLst/>
                </a:prstGeom>
                <a:solidFill>
                  <a:srgbClr val="9F9F9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60" name="Group 255">
              <a:extLst>
                <a:ext uri="{FF2B5EF4-FFF2-40B4-BE49-F238E27FC236}">
                  <a16:creationId xmlns:a16="http://schemas.microsoft.com/office/drawing/2014/main" id="{300B0D4D-F46A-7737-7A3F-EC6C49545B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7" y="2621"/>
              <a:ext cx="187" cy="106"/>
              <a:chOff x="2207" y="2621"/>
              <a:chExt cx="187" cy="106"/>
            </a:xfrm>
          </p:grpSpPr>
          <p:grpSp>
            <p:nvGrpSpPr>
              <p:cNvPr id="437" name="Group 253">
                <a:extLst>
                  <a:ext uri="{FF2B5EF4-FFF2-40B4-BE49-F238E27FC236}">
                    <a16:creationId xmlns:a16="http://schemas.microsoft.com/office/drawing/2014/main" id="{2EC7C855-85A0-FA3B-A2F6-F0C58A6A8A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07" y="2621"/>
                <a:ext cx="187" cy="106"/>
                <a:chOff x="2207" y="2621"/>
                <a:chExt cx="187" cy="106"/>
              </a:xfrm>
            </p:grpSpPr>
            <p:sp>
              <p:nvSpPr>
                <p:cNvPr id="439" name="Arc 250">
                  <a:extLst>
                    <a:ext uri="{FF2B5EF4-FFF2-40B4-BE49-F238E27FC236}">
                      <a16:creationId xmlns:a16="http://schemas.microsoft.com/office/drawing/2014/main" id="{94747E9D-4618-C52F-E63F-2ED79AE89D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8" y="2647"/>
                  <a:ext cx="186" cy="80"/>
                </a:xfrm>
                <a:custGeom>
                  <a:avLst/>
                  <a:gdLst>
                    <a:gd name="G0" fmla="+- 21600 0 0"/>
                    <a:gd name="G1" fmla="+- 276 0 0"/>
                    <a:gd name="G2" fmla="+- 21600 0 0"/>
                    <a:gd name="T0" fmla="*/ 43198 w 43200"/>
                    <a:gd name="T1" fmla="*/ 0 h 21876"/>
                    <a:gd name="T2" fmla="*/ 2 w 43200"/>
                    <a:gd name="T3" fmla="*/ 3 h 21876"/>
                    <a:gd name="T4" fmla="*/ 21600 w 43200"/>
                    <a:gd name="T5" fmla="*/ 276 h 218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1876" fill="none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</a:path>
                    <a:path w="43200" h="21876" stroke="0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  <a:lnTo>
                        <a:pt x="21600" y="27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rnd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40" name="Oval 251">
                  <a:extLst>
                    <a:ext uri="{FF2B5EF4-FFF2-40B4-BE49-F238E27FC236}">
                      <a16:creationId xmlns:a16="http://schemas.microsoft.com/office/drawing/2014/main" id="{C0269EAF-ED14-0039-2D16-5AB71D9AFC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07" y="2627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41" name="Oval 252">
                  <a:extLst>
                    <a:ext uri="{FF2B5EF4-FFF2-40B4-BE49-F238E27FC236}">
                      <a16:creationId xmlns:a16="http://schemas.microsoft.com/office/drawing/2014/main" id="{7C38D4DE-D590-294A-859C-CB8089E538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07" y="2621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438" name="Oval 254">
                <a:extLst>
                  <a:ext uri="{FF2B5EF4-FFF2-40B4-BE49-F238E27FC236}">
                    <a16:creationId xmlns:a16="http://schemas.microsoft.com/office/drawing/2014/main" id="{BB022AE1-A9AB-B8A2-EC43-0E81AA96F5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7" y="2627"/>
                <a:ext cx="166" cy="31"/>
              </a:xfrm>
              <a:prstGeom prst="ellipse">
                <a:avLst/>
              </a:prstGeom>
              <a:solidFill>
                <a:srgbClr val="3F1F00"/>
              </a:solidFill>
              <a:ln w="12700">
                <a:solidFill>
                  <a:srgbClr val="9F9F9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61" name="Freeform 256">
              <a:extLst>
                <a:ext uri="{FF2B5EF4-FFF2-40B4-BE49-F238E27FC236}">
                  <a16:creationId xmlns:a16="http://schemas.microsoft.com/office/drawing/2014/main" id="{E3BF85B6-45E0-8DD7-0774-FFB78896D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" y="2936"/>
              <a:ext cx="521" cy="190"/>
            </a:xfrm>
            <a:custGeom>
              <a:avLst/>
              <a:gdLst>
                <a:gd name="T0" fmla="*/ 256 w 521"/>
                <a:gd name="T1" fmla="*/ 0 h 190"/>
                <a:gd name="T2" fmla="*/ 0 w 521"/>
                <a:gd name="T3" fmla="*/ 127 h 190"/>
                <a:gd name="T4" fmla="*/ 295 w 521"/>
                <a:gd name="T5" fmla="*/ 189 h 190"/>
                <a:gd name="T6" fmla="*/ 520 w 521"/>
                <a:gd name="T7" fmla="*/ 73 h 190"/>
                <a:gd name="T8" fmla="*/ 256 w 521"/>
                <a:gd name="T9" fmla="*/ 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1" h="190">
                  <a:moveTo>
                    <a:pt x="256" y="0"/>
                  </a:moveTo>
                  <a:lnTo>
                    <a:pt x="0" y="127"/>
                  </a:lnTo>
                  <a:lnTo>
                    <a:pt x="295" y="189"/>
                  </a:lnTo>
                  <a:lnTo>
                    <a:pt x="520" y="73"/>
                  </a:lnTo>
                  <a:lnTo>
                    <a:pt x="256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62" name="Group 262">
              <a:extLst>
                <a:ext uri="{FF2B5EF4-FFF2-40B4-BE49-F238E27FC236}">
                  <a16:creationId xmlns:a16="http://schemas.microsoft.com/office/drawing/2014/main" id="{DA1667CF-EB33-D716-BA36-C58B6F6DB9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3871"/>
              <a:ext cx="345" cy="178"/>
              <a:chOff x="912" y="3871"/>
              <a:chExt cx="345" cy="178"/>
            </a:xfrm>
          </p:grpSpPr>
          <p:sp>
            <p:nvSpPr>
              <p:cNvPr id="432" name="Freeform 257">
                <a:extLst>
                  <a:ext uri="{FF2B5EF4-FFF2-40B4-BE49-F238E27FC236}">
                    <a16:creationId xmlns:a16="http://schemas.microsoft.com/office/drawing/2014/main" id="{B4D4E494-0644-DD22-B0D3-AEC4BD5755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3871"/>
                <a:ext cx="345" cy="178"/>
              </a:xfrm>
              <a:custGeom>
                <a:avLst/>
                <a:gdLst>
                  <a:gd name="T0" fmla="*/ 139 w 345"/>
                  <a:gd name="T1" fmla="*/ 5 h 178"/>
                  <a:gd name="T2" fmla="*/ 136 w 345"/>
                  <a:gd name="T3" fmla="*/ 51 h 178"/>
                  <a:gd name="T4" fmla="*/ 227 w 345"/>
                  <a:gd name="T5" fmla="*/ 94 h 178"/>
                  <a:gd name="T6" fmla="*/ 302 w 345"/>
                  <a:gd name="T7" fmla="*/ 113 h 178"/>
                  <a:gd name="T8" fmla="*/ 344 w 345"/>
                  <a:gd name="T9" fmla="*/ 131 h 178"/>
                  <a:gd name="T10" fmla="*/ 342 w 345"/>
                  <a:gd name="T11" fmla="*/ 156 h 178"/>
                  <a:gd name="T12" fmla="*/ 287 w 345"/>
                  <a:gd name="T13" fmla="*/ 171 h 178"/>
                  <a:gd name="T14" fmla="*/ 206 w 345"/>
                  <a:gd name="T15" fmla="*/ 177 h 178"/>
                  <a:gd name="T16" fmla="*/ 136 w 345"/>
                  <a:gd name="T17" fmla="*/ 165 h 178"/>
                  <a:gd name="T18" fmla="*/ 94 w 345"/>
                  <a:gd name="T19" fmla="*/ 152 h 178"/>
                  <a:gd name="T20" fmla="*/ 91 w 345"/>
                  <a:gd name="T21" fmla="*/ 166 h 178"/>
                  <a:gd name="T22" fmla="*/ 37 w 345"/>
                  <a:gd name="T23" fmla="*/ 165 h 178"/>
                  <a:gd name="T24" fmla="*/ 3 w 345"/>
                  <a:gd name="T25" fmla="*/ 159 h 178"/>
                  <a:gd name="T26" fmla="*/ 3 w 345"/>
                  <a:gd name="T27" fmla="*/ 134 h 178"/>
                  <a:gd name="T28" fmla="*/ 0 w 345"/>
                  <a:gd name="T29" fmla="*/ 120 h 178"/>
                  <a:gd name="T30" fmla="*/ 0 w 345"/>
                  <a:gd name="T31" fmla="*/ 86 h 178"/>
                  <a:gd name="T32" fmla="*/ 9 w 345"/>
                  <a:gd name="T33" fmla="*/ 67 h 178"/>
                  <a:gd name="T34" fmla="*/ 27 w 345"/>
                  <a:gd name="T35" fmla="*/ 46 h 178"/>
                  <a:gd name="T36" fmla="*/ 30 w 345"/>
                  <a:gd name="T37" fmla="*/ 0 h 178"/>
                  <a:gd name="T38" fmla="*/ 139 w 345"/>
                  <a:gd name="T39" fmla="*/ 5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45" h="178">
                    <a:moveTo>
                      <a:pt x="139" y="5"/>
                    </a:moveTo>
                    <a:lnTo>
                      <a:pt x="136" y="51"/>
                    </a:lnTo>
                    <a:lnTo>
                      <a:pt x="227" y="94"/>
                    </a:lnTo>
                    <a:lnTo>
                      <a:pt x="302" y="113"/>
                    </a:lnTo>
                    <a:lnTo>
                      <a:pt x="344" y="131"/>
                    </a:lnTo>
                    <a:lnTo>
                      <a:pt x="342" y="156"/>
                    </a:lnTo>
                    <a:lnTo>
                      <a:pt x="287" y="171"/>
                    </a:lnTo>
                    <a:lnTo>
                      <a:pt x="206" y="177"/>
                    </a:lnTo>
                    <a:lnTo>
                      <a:pt x="136" y="165"/>
                    </a:lnTo>
                    <a:lnTo>
                      <a:pt x="94" y="152"/>
                    </a:lnTo>
                    <a:lnTo>
                      <a:pt x="91" y="166"/>
                    </a:lnTo>
                    <a:lnTo>
                      <a:pt x="37" y="165"/>
                    </a:lnTo>
                    <a:lnTo>
                      <a:pt x="3" y="159"/>
                    </a:lnTo>
                    <a:lnTo>
                      <a:pt x="3" y="134"/>
                    </a:lnTo>
                    <a:lnTo>
                      <a:pt x="0" y="120"/>
                    </a:lnTo>
                    <a:lnTo>
                      <a:pt x="0" y="86"/>
                    </a:lnTo>
                    <a:lnTo>
                      <a:pt x="9" y="67"/>
                    </a:lnTo>
                    <a:lnTo>
                      <a:pt x="27" y="46"/>
                    </a:lnTo>
                    <a:lnTo>
                      <a:pt x="30" y="0"/>
                    </a:lnTo>
                    <a:lnTo>
                      <a:pt x="139" y="5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33" name="Freeform 258">
                <a:extLst>
                  <a:ext uri="{FF2B5EF4-FFF2-40B4-BE49-F238E27FC236}">
                    <a16:creationId xmlns:a16="http://schemas.microsoft.com/office/drawing/2014/main" id="{AD28D349-E434-00F6-DD82-1F55FDF9DB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7" y="3934"/>
                <a:ext cx="99" cy="51"/>
              </a:xfrm>
              <a:custGeom>
                <a:avLst/>
                <a:gdLst>
                  <a:gd name="T0" fmla="*/ 25 w 99"/>
                  <a:gd name="T1" fmla="*/ 0 h 51"/>
                  <a:gd name="T2" fmla="*/ 0 w 99"/>
                  <a:gd name="T3" fmla="*/ 27 h 51"/>
                  <a:gd name="T4" fmla="*/ 88 w 99"/>
                  <a:gd name="T5" fmla="*/ 50 h 51"/>
                  <a:gd name="T6" fmla="*/ 98 w 99"/>
                  <a:gd name="T7" fmla="*/ 31 h 51"/>
                  <a:gd name="T8" fmla="*/ 25 w 99"/>
                  <a:gd name="T9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51">
                    <a:moveTo>
                      <a:pt x="25" y="0"/>
                    </a:moveTo>
                    <a:lnTo>
                      <a:pt x="0" y="27"/>
                    </a:lnTo>
                    <a:lnTo>
                      <a:pt x="88" y="50"/>
                    </a:lnTo>
                    <a:lnTo>
                      <a:pt x="98" y="31"/>
                    </a:lnTo>
                    <a:lnTo>
                      <a:pt x="25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34" name="Freeform 259">
                <a:extLst>
                  <a:ext uri="{FF2B5EF4-FFF2-40B4-BE49-F238E27FC236}">
                    <a16:creationId xmlns:a16="http://schemas.microsoft.com/office/drawing/2014/main" id="{7457A422-F247-6DE9-9F2F-1321F85DDB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9" y="3973"/>
                <a:ext cx="113" cy="29"/>
              </a:xfrm>
              <a:custGeom>
                <a:avLst/>
                <a:gdLst>
                  <a:gd name="T0" fmla="*/ 13 w 113"/>
                  <a:gd name="T1" fmla="*/ 0 h 29"/>
                  <a:gd name="T2" fmla="*/ 0 w 113"/>
                  <a:gd name="T3" fmla="*/ 13 h 29"/>
                  <a:gd name="T4" fmla="*/ 55 w 113"/>
                  <a:gd name="T5" fmla="*/ 26 h 29"/>
                  <a:gd name="T6" fmla="*/ 81 w 113"/>
                  <a:gd name="T7" fmla="*/ 28 h 29"/>
                  <a:gd name="T8" fmla="*/ 112 w 113"/>
                  <a:gd name="T9" fmla="*/ 26 h 29"/>
                  <a:gd name="T10" fmla="*/ 78 w 113"/>
                  <a:gd name="T11" fmla="*/ 12 h 29"/>
                  <a:gd name="T12" fmla="*/ 13 w 113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3" h="29">
                    <a:moveTo>
                      <a:pt x="13" y="0"/>
                    </a:moveTo>
                    <a:lnTo>
                      <a:pt x="0" y="13"/>
                    </a:lnTo>
                    <a:lnTo>
                      <a:pt x="55" y="26"/>
                    </a:lnTo>
                    <a:lnTo>
                      <a:pt x="81" y="28"/>
                    </a:lnTo>
                    <a:lnTo>
                      <a:pt x="112" y="26"/>
                    </a:lnTo>
                    <a:lnTo>
                      <a:pt x="78" y="12"/>
                    </a:lnTo>
                    <a:lnTo>
                      <a:pt x="13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35" name="Freeform 260">
                <a:extLst>
                  <a:ext uri="{FF2B5EF4-FFF2-40B4-BE49-F238E27FC236}">
                    <a16:creationId xmlns:a16="http://schemas.microsoft.com/office/drawing/2014/main" id="{CA183E00-46C0-7278-1BBD-4DA20C80A5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5" y="3934"/>
                <a:ext cx="329" cy="101"/>
              </a:xfrm>
              <a:custGeom>
                <a:avLst/>
                <a:gdLst>
                  <a:gd name="T0" fmla="*/ 328 w 329"/>
                  <a:gd name="T1" fmla="*/ 84 h 101"/>
                  <a:gd name="T2" fmla="*/ 328 w 329"/>
                  <a:gd name="T3" fmla="*/ 69 h 101"/>
                  <a:gd name="T4" fmla="*/ 286 w 329"/>
                  <a:gd name="T5" fmla="*/ 74 h 101"/>
                  <a:gd name="T6" fmla="*/ 216 w 329"/>
                  <a:gd name="T7" fmla="*/ 64 h 101"/>
                  <a:gd name="T8" fmla="*/ 177 w 329"/>
                  <a:gd name="T9" fmla="*/ 55 h 101"/>
                  <a:gd name="T10" fmla="*/ 101 w 329"/>
                  <a:gd name="T11" fmla="*/ 31 h 101"/>
                  <a:gd name="T12" fmla="*/ 68 w 329"/>
                  <a:gd name="T13" fmla="*/ 28 h 101"/>
                  <a:gd name="T14" fmla="*/ 35 w 329"/>
                  <a:gd name="T15" fmla="*/ 16 h 101"/>
                  <a:gd name="T16" fmla="*/ 19 w 329"/>
                  <a:gd name="T17" fmla="*/ 0 h 101"/>
                  <a:gd name="T18" fmla="*/ 0 w 329"/>
                  <a:gd name="T19" fmla="*/ 21 h 101"/>
                  <a:gd name="T20" fmla="*/ 0 w 329"/>
                  <a:gd name="T21" fmla="*/ 62 h 101"/>
                  <a:gd name="T22" fmla="*/ 25 w 329"/>
                  <a:gd name="T23" fmla="*/ 69 h 101"/>
                  <a:gd name="T24" fmla="*/ 83 w 329"/>
                  <a:gd name="T25" fmla="*/ 76 h 101"/>
                  <a:gd name="T26" fmla="*/ 107 w 329"/>
                  <a:gd name="T27" fmla="*/ 80 h 101"/>
                  <a:gd name="T28" fmla="*/ 145 w 329"/>
                  <a:gd name="T29" fmla="*/ 93 h 101"/>
                  <a:gd name="T30" fmla="*/ 191 w 329"/>
                  <a:gd name="T31" fmla="*/ 100 h 101"/>
                  <a:gd name="T32" fmla="*/ 221 w 329"/>
                  <a:gd name="T33" fmla="*/ 100 h 101"/>
                  <a:gd name="T34" fmla="*/ 271 w 329"/>
                  <a:gd name="T35" fmla="*/ 100 h 101"/>
                  <a:gd name="T36" fmla="*/ 328 w 329"/>
                  <a:gd name="T37" fmla="*/ 84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29" h="101">
                    <a:moveTo>
                      <a:pt x="328" y="84"/>
                    </a:moveTo>
                    <a:lnTo>
                      <a:pt x="328" y="69"/>
                    </a:lnTo>
                    <a:lnTo>
                      <a:pt x="286" y="74"/>
                    </a:lnTo>
                    <a:lnTo>
                      <a:pt x="216" y="64"/>
                    </a:lnTo>
                    <a:lnTo>
                      <a:pt x="177" y="55"/>
                    </a:lnTo>
                    <a:lnTo>
                      <a:pt x="101" y="31"/>
                    </a:lnTo>
                    <a:lnTo>
                      <a:pt x="68" y="28"/>
                    </a:lnTo>
                    <a:lnTo>
                      <a:pt x="35" y="16"/>
                    </a:lnTo>
                    <a:lnTo>
                      <a:pt x="19" y="0"/>
                    </a:lnTo>
                    <a:lnTo>
                      <a:pt x="0" y="21"/>
                    </a:lnTo>
                    <a:lnTo>
                      <a:pt x="0" y="62"/>
                    </a:lnTo>
                    <a:lnTo>
                      <a:pt x="25" y="69"/>
                    </a:lnTo>
                    <a:lnTo>
                      <a:pt x="83" y="76"/>
                    </a:lnTo>
                    <a:lnTo>
                      <a:pt x="107" y="80"/>
                    </a:lnTo>
                    <a:lnTo>
                      <a:pt x="145" y="93"/>
                    </a:lnTo>
                    <a:lnTo>
                      <a:pt x="191" y="100"/>
                    </a:lnTo>
                    <a:lnTo>
                      <a:pt x="221" y="100"/>
                    </a:lnTo>
                    <a:lnTo>
                      <a:pt x="271" y="100"/>
                    </a:lnTo>
                    <a:lnTo>
                      <a:pt x="328" y="84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36" name="Freeform 261">
                <a:extLst>
                  <a:ext uri="{FF2B5EF4-FFF2-40B4-BE49-F238E27FC236}">
                    <a16:creationId xmlns:a16="http://schemas.microsoft.com/office/drawing/2014/main" id="{4A259261-B918-65B3-DCA5-D3E59E15F7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8" y="3874"/>
                <a:ext cx="105" cy="81"/>
              </a:xfrm>
              <a:custGeom>
                <a:avLst/>
                <a:gdLst>
                  <a:gd name="T0" fmla="*/ 101 w 105"/>
                  <a:gd name="T1" fmla="*/ 6 h 81"/>
                  <a:gd name="T2" fmla="*/ 98 w 105"/>
                  <a:gd name="T3" fmla="*/ 45 h 81"/>
                  <a:gd name="T4" fmla="*/ 104 w 105"/>
                  <a:gd name="T5" fmla="*/ 54 h 81"/>
                  <a:gd name="T6" fmla="*/ 81 w 105"/>
                  <a:gd name="T7" fmla="*/ 80 h 81"/>
                  <a:gd name="T8" fmla="*/ 49 w 105"/>
                  <a:gd name="T9" fmla="*/ 80 h 81"/>
                  <a:gd name="T10" fmla="*/ 12 w 105"/>
                  <a:gd name="T11" fmla="*/ 69 h 81"/>
                  <a:gd name="T12" fmla="*/ 0 w 105"/>
                  <a:gd name="T13" fmla="*/ 52 h 81"/>
                  <a:gd name="T14" fmla="*/ 8 w 105"/>
                  <a:gd name="T15" fmla="*/ 42 h 81"/>
                  <a:gd name="T16" fmla="*/ 9 w 105"/>
                  <a:gd name="T17" fmla="*/ 0 h 81"/>
                  <a:gd name="T18" fmla="*/ 101 w 105"/>
                  <a:gd name="T19" fmla="*/ 6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5" h="81">
                    <a:moveTo>
                      <a:pt x="101" y="6"/>
                    </a:moveTo>
                    <a:lnTo>
                      <a:pt x="98" y="45"/>
                    </a:lnTo>
                    <a:lnTo>
                      <a:pt x="104" y="54"/>
                    </a:lnTo>
                    <a:lnTo>
                      <a:pt x="81" y="80"/>
                    </a:lnTo>
                    <a:lnTo>
                      <a:pt x="49" y="80"/>
                    </a:lnTo>
                    <a:lnTo>
                      <a:pt x="12" y="69"/>
                    </a:lnTo>
                    <a:lnTo>
                      <a:pt x="0" y="52"/>
                    </a:lnTo>
                    <a:lnTo>
                      <a:pt x="8" y="42"/>
                    </a:lnTo>
                    <a:lnTo>
                      <a:pt x="9" y="0"/>
                    </a:lnTo>
                    <a:lnTo>
                      <a:pt x="101" y="6"/>
                    </a:lnTo>
                  </a:path>
                </a:pathLst>
              </a:custGeom>
              <a:solidFill>
                <a:srgbClr val="A0A0A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63" name="Group 265">
              <a:extLst>
                <a:ext uri="{FF2B5EF4-FFF2-40B4-BE49-F238E27FC236}">
                  <a16:creationId xmlns:a16="http://schemas.microsoft.com/office/drawing/2014/main" id="{8D93D1DE-40B3-491D-D84B-949553428F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9" y="3602"/>
              <a:ext cx="145" cy="313"/>
              <a:chOff x="919" y="3602"/>
              <a:chExt cx="145" cy="313"/>
            </a:xfrm>
          </p:grpSpPr>
          <p:sp>
            <p:nvSpPr>
              <p:cNvPr id="430" name="Freeform 263">
                <a:extLst>
                  <a:ext uri="{FF2B5EF4-FFF2-40B4-BE49-F238E27FC236}">
                    <a16:creationId xmlns:a16="http://schemas.microsoft.com/office/drawing/2014/main" id="{A29754E1-9B26-6EA4-8A5E-C77301FAE7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" y="3602"/>
                <a:ext cx="145" cy="313"/>
              </a:xfrm>
              <a:custGeom>
                <a:avLst/>
                <a:gdLst>
                  <a:gd name="T0" fmla="*/ 11 w 145"/>
                  <a:gd name="T1" fmla="*/ 6 h 313"/>
                  <a:gd name="T2" fmla="*/ 2 w 145"/>
                  <a:gd name="T3" fmla="*/ 112 h 313"/>
                  <a:gd name="T4" fmla="*/ 4 w 145"/>
                  <a:gd name="T5" fmla="*/ 200 h 313"/>
                  <a:gd name="T6" fmla="*/ 0 w 145"/>
                  <a:gd name="T7" fmla="*/ 298 h 313"/>
                  <a:gd name="T8" fmla="*/ 71 w 145"/>
                  <a:gd name="T9" fmla="*/ 312 h 313"/>
                  <a:gd name="T10" fmla="*/ 140 w 145"/>
                  <a:gd name="T11" fmla="*/ 312 h 313"/>
                  <a:gd name="T12" fmla="*/ 144 w 145"/>
                  <a:gd name="T13" fmla="*/ 0 h 313"/>
                  <a:gd name="T14" fmla="*/ 11 w 145"/>
                  <a:gd name="T15" fmla="*/ 6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5" h="313">
                    <a:moveTo>
                      <a:pt x="11" y="6"/>
                    </a:moveTo>
                    <a:lnTo>
                      <a:pt x="2" y="112"/>
                    </a:lnTo>
                    <a:lnTo>
                      <a:pt x="4" y="200"/>
                    </a:lnTo>
                    <a:lnTo>
                      <a:pt x="0" y="298"/>
                    </a:lnTo>
                    <a:lnTo>
                      <a:pt x="71" y="312"/>
                    </a:lnTo>
                    <a:lnTo>
                      <a:pt x="140" y="312"/>
                    </a:lnTo>
                    <a:lnTo>
                      <a:pt x="144" y="0"/>
                    </a:lnTo>
                    <a:lnTo>
                      <a:pt x="11" y="6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31" name="Freeform 264">
                <a:extLst>
                  <a:ext uri="{FF2B5EF4-FFF2-40B4-BE49-F238E27FC236}">
                    <a16:creationId xmlns:a16="http://schemas.microsoft.com/office/drawing/2014/main" id="{21301975-CBBD-DAE3-437B-0747772C6C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0" y="3606"/>
                <a:ext cx="121" cy="296"/>
              </a:xfrm>
              <a:custGeom>
                <a:avLst/>
                <a:gdLst>
                  <a:gd name="T0" fmla="*/ 11 w 121"/>
                  <a:gd name="T1" fmla="*/ 9 h 296"/>
                  <a:gd name="T2" fmla="*/ 0 w 121"/>
                  <a:gd name="T3" fmla="*/ 97 h 296"/>
                  <a:gd name="T4" fmla="*/ 2 w 121"/>
                  <a:gd name="T5" fmla="*/ 167 h 296"/>
                  <a:gd name="T6" fmla="*/ 2 w 121"/>
                  <a:gd name="T7" fmla="*/ 275 h 296"/>
                  <a:gd name="T8" fmla="*/ 61 w 121"/>
                  <a:gd name="T9" fmla="*/ 295 h 296"/>
                  <a:gd name="T10" fmla="*/ 114 w 121"/>
                  <a:gd name="T11" fmla="*/ 295 h 296"/>
                  <a:gd name="T12" fmla="*/ 120 w 121"/>
                  <a:gd name="T13" fmla="*/ 0 h 296"/>
                  <a:gd name="T14" fmla="*/ 11 w 121"/>
                  <a:gd name="T15" fmla="*/ 9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1" h="296">
                    <a:moveTo>
                      <a:pt x="11" y="9"/>
                    </a:moveTo>
                    <a:lnTo>
                      <a:pt x="0" y="97"/>
                    </a:lnTo>
                    <a:lnTo>
                      <a:pt x="2" y="167"/>
                    </a:lnTo>
                    <a:lnTo>
                      <a:pt x="2" y="275"/>
                    </a:lnTo>
                    <a:lnTo>
                      <a:pt x="61" y="295"/>
                    </a:lnTo>
                    <a:lnTo>
                      <a:pt x="114" y="295"/>
                    </a:lnTo>
                    <a:lnTo>
                      <a:pt x="120" y="0"/>
                    </a:lnTo>
                    <a:lnTo>
                      <a:pt x="11" y="9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64" name="Group 271">
              <a:extLst>
                <a:ext uri="{FF2B5EF4-FFF2-40B4-BE49-F238E27FC236}">
                  <a16:creationId xmlns:a16="http://schemas.microsoft.com/office/drawing/2014/main" id="{DE5A1D11-D458-883A-6B83-224AE5C633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4" y="3921"/>
              <a:ext cx="351" cy="179"/>
              <a:chOff x="994" y="3921"/>
              <a:chExt cx="351" cy="179"/>
            </a:xfrm>
          </p:grpSpPr>
          <p:sp>
            <p:nvSpPr>
              <p:cNvPr id="425" name="Freeform 266">
                <a:extLst>
                  <a:ext uri="{FF2B5EF4-FFF2-40B4-BE49-F238E27FC236}">
                    <a16:creationId xmlns:a16="http://schemas.microsoft.com/office/drawing/2014/main" id="{C923FA71-FBA7-44F4-B810-54F989EA88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4" y="3921"/>
                <a:ext cx="351" cy="179"/>
              </a:xfrm>
              <a:custGeom>
                <a:avLst/>
                <a:gdLst>
                  <a:gd name="T0" fmla="*/ 142 w 351"/>
                  <a:gd name="T1" fmla="*/ 6 h 179"/>
                  <a:gd name="T2" fmla="*/ 139 w 351"/>
                  <a:gd name="T3" fmla="*/ 52 h 179"/>
                  <a:gd name="T4" fmla="*/ 230 w 351"/>
                  <a:gd name="T5" fmla="*/ 95 h 179"/>
                  <a:gd name="T6" fmla="*/ 307 w 351"/>
                  <a:gd name="T7" fmla="*/ 113 h 179"/>
                  <a:gd name="T8" fmla="*/ 350 w 351"/>
                  <a:gd name="T9" fmla="*/ 132 h 179"/>
                  <a:gd name="T10" fmla="*/ 347 w 351"/>
                  <a:gd name="T11" fmla="*/ 156 h 179"/>
                  <a:gd name="T12" fmla="*/ 292 w 351"/>
                  <a:gd name="T13" fmla="*/ 171 h 179"/>
                  <a:gd name="T14" fmla="*/ 209 w 351"/>
                  <a:gd name="T15" fmla="*/ 178 h 179"/>
                  <a:gd name="T16" fmla="*/ 139 w 351"/>
                  <a:gd name="T17" fmla="*/ 165 h 179"/>
                  <a:gd name="T18" fmla="*/ 96 w 351"/>
                  <a:gd name="T19" fmla="*/ 153 h 179"/>
                  <a:gd name="T20" fmla="*/ 93 w 351"/>
                  <a:gd name="T21" fmla="*/ 167 h 179"/>
                  <a:gd name="T22" fmla="*/ 38 w 351"/>
                  <a:gd name="T23" fmla="*/ 165 h 179"/>
                  <a:gd name="T24" fmla="*/ 4 w 351"/>
                  <a:gd name="T25" fmla="*/ 159 h 179"/>
                  <a:gd name="T26" fmla="*/ 4 w 351"/>
                  <a:gd name="T27" fmla="*/ 135 h 179"/>
                  <a:gd name="T28" fmla="*/ 0 w 351"/>
                  <a:gd name="T29" fmla="*/ 121 h 179"/>
                  <a:gd name="T30" fmla="*/ 0 w 351"/>
                  <a:gd name="T31" fmla="*/ 86 h 179"/>
                  <a:gd name="T32" fmla="*/ 10 w 351"/>
                  <a:gd name="T33" fmla="*/ 67 h 179"/>
                  <a:gd name="T34" fmla="*/ 28 w 351"/>
                  <a:gd name="T35" fmla="*/ 46 h 179"/>
                  <a:gd name="T36" fmla="*/ 31 w 351"/>
                  <a:gd name="T37" fmla="*/ 0 h 179"/>
                  <a:gd name="T38" fmla="*/ 142 w 351"/>
                  <a:gd name="T39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51" h="179">
                    <a:moveTo>
                      <a:pt x="142" y="6"/>
                    </a:moveTo>
                    <a:lnTo>
                      <a:pt x="139" y="52"/>
                    </a:lnTo>
                    <a:lnTo>
                      <a:pt x="230" y="95"/>
                    </a:lnTo>
                    <a:lnTo>
                      <a:pt x="307" y="113"/>
                    </a:lnTo>
                    <a:lnTo>
                      <a:pt x="350" y="132"/>
                    </a:lnTo>
                    <a:lnTo>
                      <a:pt x="347" y="156"/>
                    </a:lnTo>
                    <a:lnTo>
                      <a:pt x="292" y="171"/>
                    </a:lnTo>
                    <a:lnTo>
                      <a:pt x="209" y="178"/>
                    </a:lnTo>
                    <a:lnTo>
                      <a:pt x="139" y="165"/>
                    </a:lnTo>
                    <a:lnTo>
                      <a:pt x="96" y="153"/>
                    </a:lnTo>
                    <a:lnTo>
                      <a:pt x="93" y="167"/>
                    </a:lnTo>
                    <a:lnTo>
                      <a:pt x="38" y="165"/>
                    </a:lnTo>
                    <a:lnTo>
                      <a:pt x="4" y="159"/>
                    </a:lnTo>
                    <a:lnTo>
                      <a:pt x="4" y="135"/>
                    </a:lnTo>
                    <a:lnTo>
                      <a:pt x="0" y="121"/>
                    </a:lnTo>
                    <a:lnTo>
                      <a:pt x="0" y="86"/>
                    </a:lnTo>
                    <a:lnTo>
                      <a:pt x="10" y="67"/>
                    </a:lnTo>
                    <a:lnTo>
                      <a:pt x="28" y="46"/>
                    </a:lnTo>
                    <a:lnTo>
                      <a:pt x="31" y="0"/>
                    </a:lnTo>
                    <a:lnTo>
                      <a:pt x="142" y="6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26" name="Freeform 267">
                <a:extLst>
                  <a:ext uri="{FF2B5EF4-FFF2-40B4-BE49-F238E27FC236}">
                    <a16:creationId xmlns:a16="http://schemas.microsoft.com/office/drawing/2014/main" id="{C7AB5D83-0235-E61E-EAC3-C16DEF4400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" y="3984"/>
                <a:ext cx="101" cy="52"/>
              </a:xfrm>
              <a:custGeom>
                <a:avLst/>
                <a:gdLst>
                  <a:gd name="T0" fmla="*/ 25 w 101"/>
                  <a:gd name="T1" fmla="*/ 0 h 52"/>
                  <a:gd name="T2" fmla="*/ 0 w 101"/>
                  <a:gd name="T3" fmla="*/ 27 h 52"/>
                  <a:gd name="T4" fmla="*/ 89 w 101"/>
                  <a:gd name="T5" fmla="*/ 51 h 52"/>
                  <a:gd name="T6" fmla="*/ 100 w 101"/>
                  <a:gd name="T7" fmla="*/ 32 h 52"/>
                  <a:gd name="T8" fmla="*/ 25 w 101"/>
                  <a:gd name="T9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1" h="52">
                    <a:moveTo>
                      <a:pt x="25" y="0"/>
                    </a:moveTo>
                    <a:lnTo>
                      <a:pt x="0" y="27"/>
                    </a:lnTo>
                    <a:lnTo>
                      <a:pt x="89" y="51"/>
                    </a:lnTo>
                    <a:lnTo>
                      <a:pt x="100" y="32"/>
                    </a:lnTo>
                    <a:lnTo>
                      <a:pt x="25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27" name="Freeform 268">
                <a:extLst>
                  <a:ext uri="{FF2B5EF4-FFF2-40B4-BE49-F238E27FC236}">
                    <a16:creationId xmlns:a16="http://schemas.microsoft.com/office/drawing/2014/main" id="{06736D7B-8B7D-233A-C59A-2AE4776536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5" y="4023"/>
                <a:ext cx="114" cy="30"/>
              </a:xfrm>
              <a:custGeom>
                <a:avLst/>
                <a:gdLst>
                  <a:gd name="T0" fmla="*/ 12 w 114"/>
                  <a:gd name="T1" fmla="*/ 0 h 30"/>
                  <a:gd name="T2" fmla="*/ 0 w 114"/>
                  <a:gd name="T3" fmla="*/ 14 h 30"/>
                  <a:gd name="T4" fmla="*/ 55 w 114"/>
                  <a:gd name="T5" fmla="*/ 27 h 30"/>
                  <a:gd name="T6" fmla="*/ 82 w 114"/>
                  <a:gd name="T7" fmla="*/ 29 h 30"/>
                  <a:gd name="T8" fmla="*/ 113 w 114"/>
                  <a:gd name="T9" fmla="*/ 27 h 30"/>
                  <a:gd name="T10" fmla="*/ 79 w 114"/>
                  <a:gd name="T11" fmla="*/ 12 h 30"/>
                  <a:gd name="T12" fmla="*/ 12 w 114"/>
                  <a:gd name="T13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4" h="30">
                    <a:moveTo>
                      <a:pt x="12" y="0"/>
                    </a:moveTo>
                    <a:lnTo>
                      <a:pt x="0" y="14"/>
                    </a:lnTo>
                    <a:lnTo>
                      <a:pt x="55" y="27"/>
                    </a:lnTo>
                    <a:lnTo>
                      <a:pt x="82" y="29"/>
                    </a:lnTo>
                    <a:lnTo>
                      <a:pt x="113" y="27"/>
                    </a:lnTo>
                    <a:lnTo>
                      <a:pt x="79" y="12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28" name="Freeform 269">
                <a:extLst>
                  <a:ext uri="{FF2B5EF4-FFF2-40B4-BE49-F238E27FC236}">
                    <a16:creationId xmlns:a16="http://schemas.microsoft.com/office/drawing/2014/main" id="{29B75602-E826-965D-4A6E-D42A2A964B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8" y="3984"/>
                <a:ext cx="333" cy="101"/>
              </a:xfrm>
              <a:custGeom>
                <a:avLst/>
                <a:gdLst>
                  <a:gd name="T0" fmla="*/ 332 w 333"/>
                  <a:gd name="T1" fmla="*/ 85 h 101"/>
                  <a:gd name="T2" fmla="*/ 332 w 333"/>
                  <a:gd name="T3" fmla="*/ 70 h 101"/>
                  <a:gd name="T4" fmla="*/ 290 w 333"/>
                  <a:gd name="T5" fmla="*/ 75 h 101"/>
                  <a:gd name="T6" fmla="*/ 218 w 333"/>
                  <a:gd name="T7" fmla="*/ 64 h 101"/>
                  <a:gd name="T8" fmla="*/ 179 w 333"/>
                  <a:gd name="T9" fmla="*/ 56 h 101"/>
                  <a:gd name="T10" fmla="*/ 102 w 333"/>
                  <a:gd name="T11" fmla="*/ 32 h 101"/>
                  <a:gd name="T12" fmla="*/ 69 w 333"/>
                  <a:gd name="T13" fmla="*/ 28 h 101"/>
                  <a:gd name="T14" fmla="*/ 35 w 333"/>
                  <a:gd name="T15" fmla="*/ 17 h 101"/>
                  <a:gd name="T16" fmla="*/ 19 w 333"/>
                  <a:gd name="T17" fmla="*/ 0 h 101"/>
                  <a:gd name="T18" fmla="*/ 0 w 333"/>
                  <a:gd name="T19" fmla="*/ 21 h 101"/>
                  <a:gd name="T20" fmla="*/ 0 w 333"/>
                  <a:gd name="T21" fmla="*/ 63 h 101"/>
                  <a:gd name="T22" fmla="*/ 25 w 333"/>
                  <a:gd name="T23" fmla="*/ 70 h 101"/>
                  <a:gd name="T24" fmla="*/ 84 w 333"/>
                  <a:gd name="T25" fmla="*/ 77 h 101"/>
                  <a:gd name="T26" fmla="*/ 108 w 333"/>
                  <a:gd name="T27" fmla="*/ 80 h 101"/>
                  <a:gd name="T28" fmla="*/ 147 w 333"/>
                  <a:gd name="T29" fmla="*/ 93 h 101"/>
                  <a:gd name="T30" fmla="*/ 193 w 333"/>
                  <a:gd name="T31" fmla="*/ 100 h 101"/>
                  <a:gd name="T32" fmla="*/ 224 w 333"/>
                  <a:gd name="T33" fmla="*/ 100 h 101"/>
                  <a:gd name="T34" fmla="*/ 275 w 333"/>
                  <a:gd name="T35" fmla="*/ 100 h 101"/>
                  <a:gd name="T36" fmla="*/ 332 w 333"/>
                  <a:gd name="T37" fmla="*/ 85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33" h="101">
                    <a:moveTo>
                      <a:pt x="332" y="85"/>
                    </a:moveTo>
                    <a:lnTo>
                      <a:pt x="332" y="70"/>
                    </a:lnTo>
                    <a:lnTo>
                      <a:pt x="290" y="75"/>
                    </a:lnTo>
                    <a:lnTo>
                      <a:pt x="218" y="64"/>
                    </a:lnTo>
                    <a:lnTo>
                      <a:pt x="179" y="56"/>
                    </a:lnTo>
                    <a:lnTo>
                      <a:pt x="102" y="32"/>
                    </a:lnTo>
                    <a:lnTo>
                      <a:pt x="69" y="28"/>
                    </a:lnTo>
                    <a:lnTo>
                      <a:pt x="35" y="17"/>
                    </a:lnTo>
                    <a:lnTo>
                      <a:pt x="19" y="0"/>
                    </a:lnTo>
                    <a:lnTo>
                      <a:pt x="0" y="21"/>
                    </a:lnTo>
                    <a:lnTo>
                      <a:pt x="0" y="63"/>
                    </a:lnTo>
                    <a:lnTo>
                      <a:pt x="25" y="70"/>
                    </a:lnTo>
                    <a:lnTo>
                      <a:pt x="84" y="77"/>
                    </a:lnTo>
                    <a:lnTo>
                      <a:pt x="108" y="80"/>
                    </a:lnTo>
                    <a:lnTo>
                      <a:pt x="147" y="93"/>
                    </a:lnTo>
                    <a:lnTo>
                      <a:pt x="193" y="100"/>
                    </a:lnTo>
                    <a:lnTo>
                      <a:pt x="224" y="100"/>
                    </a:lnTo>
                    <a:lnTo>
                      <a:pt x="275" y="100"/>
                    </a:lnTo>
                    <a:lnTo>
                      <a:pt x="332" y="85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29" name="Freeform 270">
                <a:extLst>
                  <a:ext uri="{FF2B5EF4-FFF2-40B4-BE49-F238E27FC236}">
                    <a16:creationId xmlns:a16="http://schemas.microsoft.com/office/drawing/2014/main" id="{181530E9-905B-12A1-7A4D-B71762BA4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1" y="3925"/>
                <a:ext cx="107" cy="81"/>
              </a:xfrm>
              <a:custGeom>
                <a:avLst/>
                <a:gdLst>
                  <a:gd name="T0" fmla="*/ 103 w 107"/>
                  <a:gd name="T1" fmla="*/ 5 h 81"/>
                  <a:gd name="T2" fmla="*/ 99 w 107"/>
                  <a:gd name="T3" fmla="*/ 45 h 81"/>
                  <a:gd name="T4" fmla="*/ 106 w 107"/>
                  <a:gd name="T5" fmla="*/ 53 h 81"/>
                  <a:gd name="T6" fmla="*/ 82 w 107"/>
                  <a:gd name="T7" fmla="*/ 80 h 81"/>
                  <a:gd name="T8" fmla="*/ 49 w 107"/>
                  <a:gd name="T9" fmla="*/ 80 h 81"/>
                  <a:gd name="T10" fmla="*/ 12 w 107"/>
                  <a:gd name="T11" fmla="*/ 68 h 81"/>
                  <a:gd name="T12" fmla="*/ 0 w 107"/>
                  <a:gd name="T13" fmla="*/ 52 h 81"/>
                  <a:gd name="T14" fmla="*/ 8 w 107"/>
                  <a:gd name="T15" fmla="*/ 41 h 81"/>
                  <a:gd name="T16" fmla="*/ 9 w 107"/>
                  <a:gd name="T17" fmla="*/ 0 h 81"/>
                  <a:gd name="T18" fmla="*/ 103 w 107"/>
                  <a:gd name="T19" fmla="*/ 5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7" h="81">
                    <a:moveTo>
                      <a:pt x="103" y="5"/>
                    </a:moveTo>
                    <a:lnTo>
                      <a:pt x="99" y="45"/>
                    </a:lnTo>
                    <a:lnTo>
                      <a:pt x="106" y="53"/>
                    </a:lnTo>
                    <a:lnTo>
                      <a:pt x="82" y="80"/>
                    </a:lnTo>
                    <a:lnTo>
                      <a:pt x="49" y="80"/>
                    </a:lnTo>
                    <a:lnTo>
                      <a:pt x="12" y="68"/>
                    </a:lnTo>
                    <a:lnTo>
                      <a:pt x="0" y="52"/>
                    </a:lnTo>
                    <a:lnTo>
                      <a:pt x="8" y="41"/>
                    </a:lnTo>
                    <a:lnTo>
                      <a:pt x="9" y="0"/>
                    </a:lnTo>
                    <a:lnTo>
                      <a:pt x="103" y="5"/>
                    </a:lnTo>
                  </a:path>
                </a:pathLst>
              </a:custGeom>
              <a:solidFill>
                <a:srgbClr val="A0A0A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65" name="Group 274">
              <a:extLst>
                <a:ext uri="{FF2B5EF4-FFF2-40B4-BE49-F238E27FC236}">
                  <a16:creationId xmlns:a16="http://schemas.microsoft.com/office/drawing/2014/main" id="{F8289477-C4E2-7C53-1038-A72E0E7392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" y="3592"/>
              <a:ext cx="440" cy="476"/>
              <a:chOff x="305" y="3592"/>
              <a:chExt cx="440" cy="476"/>
            </a:xfrm>
          </p:grpSpPr>
          <p:sp>
            <p:nvSpPr>
              <p:cNvPr id="423" name="Oval 272">
                <a:extLst>
                  <a:ext uri="{FF2B5EF4-FFF2-40B4-BE49-F238E27FC236}">
                    <a16:creationId xmlns:a16="http://schemas.microsoft.com/office/drawing/2014/main" id="{0AD5D026-256E-2C4D-1FAA-F31BA6BB3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" y="3858"/>
                <a:ext cx="440" cy="210"/>
              </a:xfrm>
              <a:prstGeom prst="ellipse">
                <a:avLst/>
              </a:prstGeom>
              <a:solidFill>
                <a:srgbClr val="60606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424" name="Rectangle 273">
                <a:extLst>
                  <a:ext uri="{FF2B5EF4-FFF2-40B4-BE49-F238E27FC236}">
                    <a16:creationId xmlns:a16="http://schemas.microsoft.com/office/drawing/2014/main" id="{E65CB12B-5F62-6A58-CB12-4FCDD7EB88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" y="3592"/>
                <a:ext cx="99" cy="302"/>
              </a:xfrm>
              <a:prstGeom prst="rect">
                <a:avLst/>
              </a:prstGeom>
              <a:solidFill>
                <a:srgbClr val="60606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grpSp>
          <p:nvGrpSpPr>
            <p:cNvPr id="66" name="Group 292">
              <a:extLst>
                <a:ext uri="{FF2B5EF4-FFF2-40B4-BE49-F238E27FC236}">
                  <a16:creationId xmlns:a16="http://schemas.microsoft.com/office/drawing/2014/main" id="{CF1DCC3F-67C7-1518-2025-84EB61AFA7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1" y="2227"/>
              <a:ext cx="326" cy="381"/>
              <a:chOff x="351" y="2227"/>
              <a:chExt cx="326" cy="381"/>
            </a:xfrm>
          </p:grpSpPr>
          <p:sp>
            <p:nvSpPr>
              <p:cNvPr id="406" name="Freeform 275">
                <a:extLst>
                  <a:ext uri="{FF2B5EF4-FFF2-40B4-BE49-F238E27FC236}">
                    <a16:creationId xmlns:a16="http://schemas.microsoft.com/office/drawing/2014/main" id="{C679802A-DEDE-EF43-F2CC-90EEEAEDF8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" y="2246"/>
                <a:ext cx="305" cy="362"/>
              </a:xfrm>
              <a:custGeom>
                <a:avLst/>
                <a:gdLst>
                  <a:gd name="T0" fmla="*/ 208 w 305"/>
                  <a:gd name="T1" fmla="*/ 27 h 362"/>
                  <a:gd name="T2" fmla="*/ 227 w 305"/>
                  <a:gd name="T3" fmla="*/ 38 h 362"/>
                  <a:gd name="T4" fmla="*/ 241 w 305"/>
                  <a:gd name="T5" fmla="*/ 46 h 362"/>
                  <a:gd name="T6" fmla="*/ 258 w 305"/>
                  <a:gd name="T7" fmla="*/ 65 h 362"/>
                  <a:gd name="T8" fmla="*/ 269 w 305"/>
                  <a:gd name="T9" fmla="*/ 94 h 362"/>
                  <a:gd name="T10" fmla="*/ 274 w 305"/>
                  <a:gd name="T11" fmla="*/ 110 h 362"/>
                  <a:gd name="T12" fmla="*/ 273 w 305"/>
                  <a:gd name="T13" fmla="*/ 128 h 362"/>
                  <a:gd name="T14" fmla="*/ 267 w 305"/>
                  <a:gd name="T15" fmla="*/ 143 h 362"/>
                  <a:gd name="T16" fmla="*/ 276 w 305"/>
                  <a:gd name="T17" fmla="*/ 154 h 362"/>
                  <a:gd name="T18" fmla="*/ 291 w 305"/>
                  <a:gd name="T19" fmla="*/ 179 h 362"/>
                  <a:gd name="T20" fmla="*/ 303 w 305"/>
                  <a:gd name="T21" fmla="*/ 203 h 362"/>
                  <a:gd name="T22" fmla="*/ 304 w 305"/>
                  <a:gd name="T23" fmla="*/ 215 h 362"/>
                  <a:gd name="T24" fmla="*/ 300 w 305"/>
                  <a:gd name="T25" fmla="*/ 226 h 362"/>
                  <a:gd name="T26" fmla="*/ 294 w 305"/>
                  <a:gd name="T27" fmla="*/ 230 h 362"/>
                  <a:gd name="T28" fmla="*/ 283 w 305"/>
                  <a:gd name="T29" fmla="*/ 232 h 362"/>
                  <a:gd name="T30" fmla="*/ 275 w 305"/>
                  <a:gd name="T31" fmla="*/ 235 h 362"/>
                  <a:gd name="T32" fmla="*/ 276 w 305"/>
                  <a:gd name="T33" fmla="*/ 249 h 362"/>
                  <a:gd name="T34" fmla="*/ 282 w 305"/>
                  <a:gd name="T35" fmla="*/ 262 h 362"/>
                  <a:gd name="T36" fmla="*/ 274 w 305"/>
                  <a:gd name="T37" fmla="*/ 276 h 362"/>
                  <a:gd name="T38" fmla="*/ 275 w 305"/>
                  <a:gd name="T39" fmla="*/ 289 h 362"/>
                  <a:gd name="T40" fmla="*/ 269 w 305"/>
                  <a:gd name="T41" fmla="*/ 295 h 362"/>
                  <a:gd name="T42" fmla="*/ 264 w 305"/>
                  <a:gd name="T43" fmla="*/ 300 h 362"/>
                  <a:gd name="T44" fmla="*/ 261 w 305"/>
                  <a:gd name="T45" fmla="*/ 320 h 362"/>
                  <a:gd name="T46" fmla="*/ 254 w 305"/>
                  <a:gd name="T47" fmla="*/ 329 h 362"/>
                  <a:gd name="T48" fmla="*/ 237 w 305"/>
                  <a:gd name="T49" fmla="*/ 335 h 362"/>
                  <a:gd name="T50" fmla="*/ 223 w 305"/>
                  <a:gd name="T51" fmla="*/ 335 h 362"/>
                  <a:gd name="T52" fmla="*/ 209 w 305"/>
                  <a:gd name="T53" fmla="*/ 336 h 362"/>
                  <a:gd name="T54" fmla="*/ 197 w 305"/>
                  <a:gd name="T55" fmla="*/ 336 h 362"/>
                  <a:gd name="T56" fmla="*/ 199 w 305"/>
                  <a:gd name="T57" fmla="*/ 361 h 362"/>
                  <a:gd name="T58" fmla="*/ 35 w 305"/>
                  <a:gd name="T59" fmla="*/ 307 h 362"/>
                  <a:gd name="T60" fmla="*/ 48 w 305"/>
                  <a:gd name="T61" fmla="*/ 275 h 362"/>
                  <a:gd name="T62" fmla="*/ 45 w 305"/>
                  <a:gd name="T63" fmla="*/ 251 h 362"/>
                  <a:gd name="T64" fmla="*/ 0 w 305"/>
                  <a:gd name="T65" fmla="*/ 205 h 362"/>
                  <a:gd name="T66" fmla="*/ 0 w 305"/>
                  <a:gd name="T67" fmla="*/ 82 h 362"/>
                  <a:gd name="T68" fmla="*/ 30 w 305"/>
                  <a:gd name="T69" fmla="*/ 49 h 362"/>
                  <a:gd name="T70" fmla="*/ 68 w 305"/>
                  <a:gd name="T71" fmla="*/ 31 h 362"/>
                  <a:gd name="T72" fmla="*/ 93 w 305"/>
                  <a:gd name="T73" fmla="*/ 3 h 362"/>
                  <a:gd name="T74" fmla="*/ 122 w 305"/>
                  <a:gd name="T75" fmla="*/ 0 h 362"/>
                  <a:gd name="T76" fmla="*/ 158 w 305"/>
                  <a:gd name="T77" fmla="*/ 8 h 362"/>
                  <a:gd name="T78" fmla="*/ 186 w 305"/>
                  <a:gd name="T79" fmla="*/ 15 h 362"/>
                  <a:gd name="T80" fmla="*/ 208 w 305"/>
                  <a:gd name="T81" fmla="*/ 27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05" h="362">
                    <a:moveTo>
                      <a:pt x="208" y="27"/>
                    </a:moveTo>
                    <a:lnTo>
                      <a:pt x="227" y="38"/>
                    </a:lnTo>
                    <a:lnTo>
                      <a:pt x="241" y="46"/>
                    </a:lnTo>
                    <a:lnTo>
                      <a:pt x="258" y="65"/>
                    </a:lnTo>
                    <a:lnTo>
                      <a:pt x="269" y="94"/>
                    </a:lnTo>
                    <a:lnTo>
                      <a:pt x="274" y="110"/>
                    </a:lnTo>
                    <a:lnTo>
                      <a:pt x="273" y="128"/>
                    </a:lnTo>
                    <a:lnTo>
                      <a:pt x="267" y="143"/>
                    </a:lnTo>
                    <a:lnTo>
                      <a:pt x="276" y="154"/>
                    </a:lnTo>
                    <a:lnTo>
                      <a:pt x="291" y="179"/>
                    </a:lnTo>
                    <a:lnTo>
                      <a:pt x="303" y="203"/>
                    </a:lnTo>
                    <a:lnTo>
                      <a:pt x="304" y="215"/>
                    </a:lnTo>
                    <a:lnTo>
                      <a:pt x="300" y="226"/>
                    </a:lnTo>
                    <a:lnTo>
                      <a:pt x="294" y="230"/>
                    </a:lnTo>
                    <a:lnTo>
                      <a:pt x="283" y="232"/>
                    </a:lnTo>
                    <a:lnTo>
                      <a:pt x="275" y="235"/>
                    </a:lnTo>
                    <a:lnTo>
                      <a:pt x="276" y="249"/>
                    </a:lnTo>
                    <a:lnTo>
                      <a:pt x="282" y="262"/>
                    </a:lnTo>
                    <a:lnTo>
                      <a:pt x="274" y="276"/>
                    </a:lnTo>
                    <a:lnTo>
                      <a:pt x="275" y="289"/>
                    </a:lnTo>
                    <a:lnTo>
                      <a:pt x="269" y="295"/>
                    </a:lnTo>
                    <a:lnTo>
                      <a:pt x="264" y="300"/>
                    </a:lnTo>
                    <a:lnTo>
                      <a:pt x="261" y="320"/>
                    </a:lnTo>
                    <a:lnTo>
                      <a:pt x="254" y="329"/>
                    </a:lnTo>
                    <a:lnTo>
                      <a:pt x="237" y="335"/>
                    </a:lnTo>
                    <a:lnTo>
                      <a:pt x="223" y="335"/>
                    </a:lnTo>
                    <a:lnTo>
                      <a:pt x="209" y="336"/>
                    </a:lnTo>
                    <a:lnTo>
                      <a:pt x="197" y="336"/>
                    </a:lnTo>
                    <a:lnTo>
                      <a:pt x="199" y="361"/>
                    </a:lnTo>
                    <a:lnTo>
                      <a:pt x="35" y="307"/>
                    </a:lnTo>
                    <a:lnTo>
                      <a:pt x="48" y="275"/>
                    </a:lnTo>
                    <a:lnTo>
                      <a:pt x="45" y="251"/>
                    </a:lnTo>
                    <a:lnTo>
                      <a:pt x="0" y="205"/>
                    </a:lnTo>
                    <a:lnTo>
                      <a:pt x="0" y="82"/>
                    </a:lnTo>
                    <a:lnTo>
                      <a:pt x="30" y="49"/>
                    </a:lnTo>
                    <a:lnTo>
                      <a:pt x="68" y="31"/>
                    </a:lnTo>
                    <a:lnTo>
                      <a:pt x="93" y="3"/>
                    </a:lnTo>
                    <a:lnTo>
                      <a:pt x="122" y="0"/>
                    </a:lnTo>
                    <a:lnTo>
                      <a:pt x="158" y="8"/>
                    </a:lnTo>
                    <a:lnTo>
                      <a:pt x="186" y="15"/>
                    </a:lnTo>
                    <a:lnTo>
                      <a:pt x="208" y="27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07" name="Freeform 276">
                <a:extLst>
                  <a:ext uri="{FF2B5EF4-FFF2-40B4-BE49-F238E27FC236}">
                    <a16:creationId xmlns:a16="http://schemas.microsoft.com/office/drawing/2014/main" id="{23529E05-C078-981A-1AB3-04E45EBBA3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" y="2227"/>
                <a:ext cx="268" cy="269"/>
              </a:xfrm>
              <a:custGeom>
                <a:avLst/>
                <a:gdLst>
                  <a:gd name="T0" fmla="*/ 218 w 268"/>
                  <a:gd name="T1" fmla="*/ 59 h 269"/>
                  <a:gd name="T2" fmla="*/ 203 w 268"/>
                  <a:gd name="T3" fmla="*/ 64 h 269"/>
                  <a:gd name="T4" fmla="*/ 193 w 268"/>
                  <a:gd name="T5" fmla="*/ 70 h 269"/>
                  <a:gd name="T6" fmla="*/ 179 w 268"/>
                  <a:gd name="T7" fmla="*/ 88 h 269"/>
                  <a:gd name="T8" fmla="*/ 181 w 268"/>
                  <a:gd name="T9" fmla="*/ 106 h 269"/>
                  <a:gd name="T10" fmla="*/ 186 w 268"/>
                  <a:gd name="T11" fmla="*/ 117 h 269"/>
                  <a:gd name="T12" fmla="*/ 195 w 268"/>
                  <a:gd name="T13" fmla="*/ 136 h 269"/>
                  <a:gd name="T14" fmla="*/ 193 w 268"/>
                  <a:gd name="T15" fmla="*/ 153 h 269"/>
                  <a:gd name="T16" fmla="*/ 189 w 268"/>
                  <a:gd name="T17" fmla="*/ 177 h 269"/>
                  <a:gd name="T18" fmla="*/ 167 w 268"/>
                  <a:gd name="T19" fmla="*/ 176 h 269"/>
                  <a:gd name="T20" fmla="*/ 167 w 268"/>
                  <a:gd name="T21" fmla="*/ 152 h 269"/>
                  <a:gd name="T22" fmla="*/ 157 w 268"/>
                  <a:gd name="T23" fmla="*/ 140 h 269"/>
                  <a:gd name="T24" fmla="*/ 137 w 268"/>
                  <a:gd name="T25" fmla="*/ 140 h 269"/>
                  <a:gd name="T26" fmla="*/ 116 w 268"/>
                  <a:gd name="T27" fmla="*/ 146 h 269"/>
                  <a:gd name="T28" fmla="*/ 111 w 268"/>
                  <a:gd name="T29" fmla="*/ 162 h 269"/>
                  <a:gd name="T30" fmla="*/ 108 w 268"/>
                  <a:gd name="T31" fmla="*/ 186 h 269"/>
                  <a:gd name="T32" fmla="*/ 111 w 268"/>
                  <a:gd name="T33" fmla="*/ 203 h 269"/>
                  <a:gd name="T34" fmla="*/ 111 w 268"/>
                  <a:gd name="T35" fmla="*/ 216 h 269"/>
                  <a:gd name="T36" fmla="*/ 110 w 268"/>
                  <a:gd name="T37" fmla="*/ 231 h 269"/>
                  <a:gd name="T38" fmla="*/ 97 w 268"/>
                  <a:gd name="T39" fmla="*/ 245 h 269"/>
                  <a:gd name="T40" fmla="*/ 87 w 268"/>
                  <a:gd name="T41" fmla="*/ 251 h 269"/>
                  <a:gd name="T42" fmla="*/ 63 w 268"/>
                  <a:gd name="T43" fmla="*/ 268 h 269"/>
                  <a:gd name="T44" fmla="*/ 19 w 268"/>
                  <a:gd name="T45" fmla="*/ 220 h 269"/>
                  <a:gd name="T46" fmla="*/ 6 w 268"/>
                  <a:gd name="T47" fmla="*/ 182 h 269"/>
                  <a:gd name="T48" fmla="*/ 0 w 268"/>
                  <a:gd name="T49" fmla="*/ 120 h 269"/>
                  <a:gd name="T50" fmla="*/ 4 w 268"/>
                  <a:gd name="T51" fmla="*/ 80 h 269"/>
                  <a:gd name="T52" fmla="*/ 19 w 268"/>
                  <a:gd name="T53" fmla="*/ 42 h 269"/>
                  <a:gd name="T54" fmla="*/ 31 w 268"/>
                  <a:gd name="T55" fmla="*/ 28 h 269"/>
                  <a:gd name="T56" fmla="*/ 51 w 268"/>
                  <a:gd name="T57" fmla="*/ 14 h 269"/>
                  <a:gd name="T58" fmla="*/ 82 w 268"/>
                  <a:gd name="T59" fmla="*/ 3 h 269"/>
                  <a:gd name="T60" fmla="*/ 154 w 268"/>
                  <a:gd name="T61" fmla="*/ 0 h 269"/>
                  <a:gd name="T62" fmla="*/ 194 w 268"/>
                  <a:gd name="T63" fmla="*/ 6 h 269"/>
                  <a:gd name="T64" fmla="*/ 236 w 268"/>
                  <a:gd name="T65" fmla="*/ 17 h 269"/>
                  <a:gd name="T66" fmla="*/ 264 w 268"/>
                  <a:gd name="T67" fmla="*/ 33 h 269"/>
                  <a:gd name="T68" fmla="*/ 267 w 268"/>
                  <a:gd name="T69" fmla="*/ 53 h 269"/>
                  <a:gd name="T70" fmla="*/ 251 w 268"/>
                  <a:gd name="T71" fmla="*/ 63 h 269"/>
                  <a:gd name="T72" fmla="*/ 218 w 268"/>
                  <a:gd name="T73" fmla="*/ 59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68" h="269">
                    <a:moveTo>
                      <a:pt x="218" y="59"/>
                    </a:moveTo>
                    <a:lnTo>
                      <a:pt x="203" y="64"/>
                    </a:lnTo>
                    <a:lnTo>
                      <a:pt x="193" y="70"/>
                    </a:lnTo>
                    <a:lnTo>
                      <a:pt x="179" y="88"/>
                    </a:lnTo>
                    <a:lnTo>
                      <a:pt x="181" y="106"/>
                    </a:lnTo>
                    <a:lnTo>
                      <a:pt x="186" y="117"/>
                    </a:lnTo>
                    <a:lnTo>
                      <a:pt x="195" y="136"/>
                    </a:lnTo>
                    <a:lnTo>
                      <a:pt x="193" y="153"/>
                    </a:lnTo>
                    <a:lnTo>
                      <a:pt x="189" y="177"/>
                    </a:lnTo>
                    <a:lnTo>
                      <a:pt x="167" y="176"/>
                    </a:lnTo>
                    <a:lnTo>
                      <a:pt x="167" y="152"/>
                    </a:lnTo>
                    <a:lnTo>
                      <a:pt x="157" y="140"/>
                    </a:lnTo>
                    <a:lnTo>
                      <a:pt x="137" y="140"/>
                    </a:lnTo>
                    <a:lnTo>
                      <a:pt x="116" y="146"/>
                    </a:lnTo>
                    <a:lnTo>
                      <a:pt x="111" y="162"/>
                    </a:lnTo>
                    <a:lnTo>
                      <a:pt x="108" y="186"/>
                    </a:lnTo>
                    <a:lnTo>
                      <a:pt x="111" y="203"/>
                    </a:lnTo>
                    <a:lnTo>
                      <a:pt x="111" y="216"/>
                    </a:lnTo>
                    <a:lnTo>
                      <a:pt x="110" y="231"/>
                    </a:lnTo>
                    <a:lnTo>
                      <a:pt x="97" y="245"/>
                    </a:lnTo>
                    <a:lnTo>
                      <a:pt x="87" y="251"/>
                    </a:lnTo>
                    <a:lnTo>
                      <a:pt x="63" y="268"/>
                    </a:lnTo>
                    <a:lnTo>
                      <a:pt x="19" y="220"/>
                    </a:lnTo>
                    <a:lnTo>
                      <a:pt x="6" y="182"/>
                    </a:lnTo>
                    <a:lnTo>
                      <a:pt x="0" y="120"/>
                    </a:lnTo>
                    <a:lnTo>
                      <a:pt x="4" y="80"/>
                    </a:lnTo>
                    <a:lnTo>
                      <a:pt x="19" y="42"/>
                    </a:lnTo>
                    <a:lnTo>
                      <a:pt x="31" y="28"/>
                    </a:lnTo>
                    <a:lnTo>
                      <a:pt x="51" y="14"/>
                    </a:lnTo>
                    <a:lnTo>
                      <a:pt x="82" y="3"/>
                    </a:lnTo>
                    <a:lnTo>
                      <a:pt x="154" y="0"/>
                    </a:lnTo>
                    <a:lnTo>
                      <a:pt x="194" y="6"/>
                    </a:lnTo>
                    <a:lnTo>
                      <a:pt x="236" y="17"/>
                    </a:lnTo>
                    <a:lnTo>
                      <a:pt x="264" y="33"/>
                    </a:lnTo>
                    <a:lnTo>
                      <a:pt x="267" y="53"/>
                    </a:lnTo>
                    <a:lnTo>
                      <a:pt x="251" y="63"/>
                    </a:lnTo>
                    <a:lnTo>
                      <a:pt x="218" y="59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08" name="Freeform 277">
                <a:extLst>
                  <a:ext uri="{FF2B5EF4-FFF2-40B4-BE49-F238E27FC236}">
                    <a16:creationId xmlns:a16="http://schemas.microsoft.com/office/drawing/2014/main" id="{F736D877-EF9D-13B0-1B11-FF2988503B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" y="2236"/>
                <a:ext cx="253" cy="251"/>
              </a:xfrm>
              <a:custGeom>
                <a:avLst/>
                <a:gdLst>
                  <a:gd name="T0" fmla="*/ 252 w 253"/>
                  <a:gd name="T1" fmla="*/ 27 h 251"/>
                  <a:gd name="T2" fmla="*/ 229 w 253"/>
                  <a:gd name="T3" fmla="*/ 45 h 251"/>
                  <a:gd name="T4" fmla="*/ 177 w 253"/>
                  <a:gd name="T5" fmla="*/ 40 h 251"/>
                  <a:gd name="T6" fmla="*/ 138 w 253"/>
                  <a:gd name="T7" fmla="*/ 33 h 251"/>
                  <a:gd name="T8" fmla="*/ 147 w 253"/>
                  <a:gd name="T9" fmla="*/ 39 h 251"/>
                  <a:gd name="T10" fmla="*/ 174 w 253"/>
                  <a:gd name="T11" fmla="*/ 47 h 251"/>
                  <a:gd name="T12" fmla="*/ 169 w 253"/>
                  <a:gd name="T13" fmla="*/ 53 h 251"/>
                  <a:gd name="T14" fmla="*/ 152 w 253"/>
                  <a:gd name="T15" fmla="*/ 53 h 251"/>
                  <a:gd name="T16" fmla="*/ 124 w 253"/>
                  <a:gd name="T17" fmla="*/ 46 h 251"/>
                  <a:gd name="T18" fmla="*/ 138 w 253"/>
                  <a:gd name="T19" fmla="*/ 54 h 251"/>
                  <a:gd name="T20" fmla="*/ 158 w 253"/>
                  <a:gd name="T21" fmla="*/ 65 h 251"/>
                  <a:gd name="T22" fmla="*/ 138 w 253"/>
                  <a:gd name="T23" fmla="*/ 67 h 251"/>
                  <a:gd name="T24" fmla="*/ 147 w 253"/>
                  <a:gd name="T25" fmla="*/ 76 h 251"/>
                  <a:gd name="T26" fmla="*/ 157 w 253"/>
                  <a:gd name="T27" fmla="*/ 93 h 251"/>
                  <a:gd name="T28" fmla="*/ 147 w 253"/>
                  <a:gd name="T29" fmla="*/ 91 h 251"/>
                  <a:gd name="T30" fmla="*/ 114 w 253"/>
                  <a:gd name="T31" fmla="*/ 88 h 251"/>
                  <a:gd name="T32" fmla="*/ 164 w 253"/>
                  <a:gd name="T33" fmla="*/ 104 h 251"/>
                  <a:gd name="T34" fmla="*/ 179 w 253"/>
                  <a:gd name="T35" fmla="*/ 122 h 251"/>
                  <a:gd name="T36" fmla="*/ 143 w 253"/>
                  <a:gd name="T37" fmla="*/ 107 h 251"/>
                  <a:gd name="T38" fmla="*/ 155 w 253"/>
                  <a:gd name="T39" fmla="*/ 115 h 251"/>
                  <a:gd name="T40" fmla="*/ 179 w 253"/>
                  <a:gd name="T41" fmla="*/ 130 h 251"/>
                  <a:gd name="T42" fmla="*/ 163 w 253"/>
                  <a:gd name="T43" fmla="*/ 131 h 251"/>
                  <a:gd name="T44" fmla="*/ 123 w 253"/>
                  <a:gd name="T45" fmla="*/ 125 h 251"/>
                  <a:gd name="T46" fmla="*/ 87 w 253"/>
                  <a:gd name="T47" fmla="*/ 127 h 251"/>
                  <a:gd name="T48" fmla="*/ 75 w 253"/>
                  <a:gd name="T49" fmla="*/ 130 h 251"/>
                  <a:gd name="T50" fmla="*/ 100 w 253"/>
                  <a:gd name="T51" fmla="*/ 146 h 251"/>
                  <a:gd name="T52" fmla="*/ 56 w 253"/>
                  <a:gd name="T53" fmla="*/ 133 h 251"/>
                  <a:gd name="T54" fmla="*/ 69 w 253"/>
                  <a:gd name="T55" fmla="*/ 146 h 251"/>
                  <a:gd name="T56" fmla="*/ 100 w 253"/>
                  <a:gd name="T57" fmla="*/ 156 h 251"/>
                  <a:gd name="T58" fmla="*/ 78 w 253"/>
                  <a:gd name="T59" fmla="*/ 163 h 251"/>
                  <a:gd name="T60" fmla="*/ 71 w 253"/>
                  <a:gd name="T61" fmla="*/ 166 h 251"/>
                  <a:gd name="T62" fmla="*/ 99 w 253"/>
                  <a:gd name="T63" fmla="*/ 172 h 251"/>
                  <a:gd name="T64" fmla="*/ 79 w 253"/>
                  <a:gd name="T65" fmla="*/ 188 h 251"/>
                  <a:gd name="T66" fmla="*/ 80 w 253"/>
                  <a:gd name="T67" fmla="*/ 194 h 251"/>
                  <a:gd name="T68" fmla="*/ 100 w 253"/>
                  <a:gd name="T69" fmla="*/ 214 h 251"/>
                  <a:gd name="T70" fmla="*/ 78 w 253"/>
                  <a:gd name="T71" fmla="*/ 213 h 251"/>
                  <a:gd name="T72" fmla="*/ 54 w 253"/>
                  <a:gd name="T73" fmla="*/ 179 h 251"/>
                  <a:gd name="T74" fmla="*/ 71 w 253"/>
                  <a:gd name="T75" fmla="*/ 214 h 251"/>
                  <a:gd name="T76" fmla="*/ 75 w 253"/>
                  <a:gd name="T77" fmla="*/ 244 h 251"/>
                  <a:gd name="T78" fmla="*/ 47 w 253"/>
                  <a:gd name="T79" fmla="*/ 213 h 251"/>
                  <a:gd name="T80" fmla="*/ 45 w 253"/>
                  <a:gd name="T81" fmla="*/ 222 h 251"/>
                  <a:gd name="T82" fmla="*/ 67 w 253"/>
                  <a:gd name="T83" fmla="*/ 245 h 251"/>
                  <a:gd name="T84" fmla="*/ 35 w 253"/>
                  <a:gd name="T85" fmla="*/ 232 h 251"/>
                  <a:gd name="T86" fmla="*/ 9 w 253"/>
                  <a:gd name="T87" fmla="*/ 182 h 251"/>
                  <a:gd name="T88" fmla="*/ 0 w 253"/>
                  <a:gd name="T89" fmla="*/ 114 h 251"/>
                  <a:gd name="T90" fmla="*/ 20 w 253"/>
                  <a:gd name="T91" fmla="*/ 88 h 251"/>
                  <a:gd name="T92" fmla="*/ 80 w 253"/>
                  <a:gd name="T93" fmla="*/ 106 h 251"/>
                  <a:gd name="T94" fmla="*/ 34 w 253"/>
                  <a:gd name="T95" fmla="*/ 85 h 251"/>
                  <a:gd name="T96" fmla="*/ 10 w 253"/>
                  <a:gd name="T97" fmla="*/ 56 h 251"/>
                  <a:gd name="T98" fmla="*/ 50 w 253"/>
                  <a:gd name="T99" fmla="*/ 46 h 251"/>
                  <a:gd name="T100" fmla="*/ 53 w 253"/>
                  <a:gd name="T101" fmla="*/ 40 h 251"/>
                  <a:gd name="T102" fmla="*/ 47 w 253"/>
                  <a:gd name="T103" fmla="*/ 11 h 251"/>
                  <a:gd name="T104" fmla="*/ 105 w 253"/>
                  <a:gd name="T105" fmla="*/ 0 h 251"/>
                  <a:gd name="T106" fmla="*/ 189 w 253"/>
                  <a:gd name="T107" fmla="*/ 6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53" h="251">
                    <a:moveTo>
                      <a:pt x="239" y="21"/>
                    </a:moveTo>
                    <a:lnTo>
                      <a:pt x="252" y="27"/>
                    </a:lnTo>
                    <a:lnTo>
                      <a:pt x="248" y="49"/>
                    </a:lnTo>
                    <a:lnTo>
                      <a:pt x="229" y="45"/>
                    </a:lnTo>
                    <a:lnTo>
                      <a:pt x="191" y="47"/>
                    </a:lnTo>
                    <a:lnTo>
                      <a:pt x="177" y="40"/>
                    </a:lnTo>
                    <a:lnTo>
                      <a:pt x="156" y="35"/>
                    </a:lnTo>
                    <a:lnTo>
                      <a:pt x="138" y="33"/>
                    </a:lnTo>
                    <a:lnTo>
                      <a:pt x="116" y="35"/>
                    </a:lnTo>
                    <a:lnTo>
                      <a:pt x="147" y="39"/>
                    </a:lnTo>
                    <a:lnTo>
                      <a:pt x="163" y="43"/>
                    </a:lnTo>
                    <a:lnTo>
                      <a:pt x="174" y="47"/>
                    </a:lnTo>
                    <a:lnTo>
                      <a:pt x="177" y="49"/>
                    </a:lnTo>
                    <a:lnTo>
                      <a:pt x="169" y="53"/>
                    </a:lnTo>
                    <a:lnTo>
                      <a:pt x="163" y="59"/>
                    </a:lnTo>
                    <a:lnTo>
                      <a:pt x="152" y="53"/>
                    </a:lnTo>
                    <a:lnTo>
                      <a:pt x="144" y="50"/>
                    </a:lnTo>
                    <a:lnTo>
                      <a:pt x="124" y="46"/>
                    </a:lnTo>
                    <a:lnTo>
                      <a:pt x="118" y="46"/>
                    </a:lnTo>
                    <a:lnTo>
                      <a:pt x="138" y="54"/>
                    </a:lnTo>
                    <a:lnTo>
                      <a:pt x="151" y="60"/>
                    </a:lnTo>
                    <a:lnTo>
                      <a:pt x="158" y="65"/>
                    </a:lnTo>
                    <a:lnTo>
                      <a:pt x="152" y="72"/>
                    </a:lnTo>
                    <a:lnTo>
                      <a:pt x="138" y="67"/>
                    </a:lnTo>
                    <a:lnTo>
                      <a:pt x="124" y="64"/>
                    </a:lnTo>
                    <a:lnTo>
                      <a:pt x="147" y="76"/>
                    </a:lnTo>
                    <a:lnTo>
                      <a:pt x="155" y="82"/>
                    </a:lnTo>
                    <a:lnTo>
                      <a:pt x="157" y="93"/>
                    </a:lnTo>
                    <a:lnTo>
                      <a:pt x="161" y="99"/>
                    </a:lnTo>
                    <a:lnTo>
                      <a:pt x="147" y="91"/>
                    </a:lnTo>
                    <a:lnTo>
                      <a:pt x="135" y="89"/>
                    </a:lnTo>
                    <a:lnTo>
                      <a:pt x="114" y="88"/>
                    </a:lnTo>
                    <a:lnTo>
                      <a:pt x="145" y="98"/>
                    </a:lnTo>
                    <a:lnTo>
                      <a:pt x="164" y="104"/>
                    </a:lnTo>
                    <a:lnTo>
                      <a:pt x="177" y="111"/>
                    </a:lnTo>
                    <a:lnTo>
                      <a:pt x="179" y="122"/>
                    </a:lnTo>
                    <a:lnTo>
                      <a:pt x="163" y="114"/>
                    </a:lnTo>
                    <a:lnTo>
                      <a:pt x="143" y="107"/>
                    </a:lnTo>
                    <a:lnTo>
                      <a:pt x="132" y="107"/>
                    </a:lnTo>
                    <a:lnTo>
                      <a:pt x="155" y="115"/>
                    </a:lnTo>
                    <a:lnTo>
                      <a:pt x="173" y="123"/>
                    </a:lnTo>
                    <a:lnTo>
                      <a:pt x="179" y="130"/>
                    </a:lnTo>
                    <a:lnTo>
                      <a:pt x="177" y="137"/>
                    </a:lnTo>
                    <a:lnTo>
                      <a:pt x="163" y="131"/>
                    </a:lnTo>
                    <a:lnTo>
                      <a:pt x="150" y="126"/>
                    </a:lnTo>
                    <a:lnTo>
                      <a:pt x="123" y="125"/>
                    </a:lnTo>
                    <a:lnTo>
                      <a:pt x="112" y="126"/>
                    </a:lnTo>
                    <a:lnTo>
                      <a:pt x="87" y="127"/>
                    </a:lnTo>
                    <a:lnTo>
                      <a:pt x="58" y="123"/>
                    </a:lnTo>
                    <a:lnTo>
                      <a:pt x="75" y="130"/>
                    </a:lnTo>
                    <a:lnTo>
                      <a:pt x="105" y="135"/>
                    </a:lnTo>
                    <a:lnTo>
                      <a:pt x="100" y="146"/>
                    </a:lnTo>
                    <a:lnTo>
                      <a:pt x="78" y="141"/>
                    </a:lnTo>
                    <a:lnTo>
                      <a:pt x="56" y="133"/>
                    </a:lnTo>
                    <a:lnTo>
                      <a:pt x="42" y="126"/>
                    </a:lnTo>
                    <a:lnTo>
                      <a:pt x="69" y="146"/>
                    </a:lnTo>
                    <a:lnTo>
                      <a:pt x="86" y="151"/>
                    </a:lnTo>
                    <a:lnTo>
                      <a:pt x="100" y="156"/>
                    </a:lnTo>
                    <a:lnTo>
                      <a:pt x="99" y="166"/>
                    </a:lnTo>
                    <a:lnTo>
                      <a:pt x="78" y="163"/>
                    </a:lnTo>
                    <a:lnTo>
                      <a:pt x="61" y="158"/>
                    </a:lnTo>
                    <a:lnTo>
                      <a:pt x="71" y="166"/>
                    </a:lnTo>
                    <a:lnTo>
                      <a:pt x="90" y="170"/>
                    </a:lnTo>
                    <a:lnTo>
                      <a:pt x="99" y="172"/>
                    </a:lnTo>
                    <a:lnTo>
                      <a:pt x="99" y="195"/>
                    </a:lnTo>
                    <a:lnTo>
                      <a:pt x="79" y="188"/>
                    </a:lnTo>
                    <a:lnTo>
                      <a:pt x="63" y="182"/>
                    </a:lnTo>
                    <a:lnTo>
                      <a:pt x="80" y="194"/>
                    </a:lnTo>
                    <a:lnTo>
                      <a:pt x="101" y="203"/>
                    </a:lnTo>
                    <a:lnTo>
                      <a:pt x="100" y="214"/>
                    </a:lnTo>
                    <a:lnTo>
                      <a:pt x="88" y="227"/>
                    </a:lnTo>
                    <a:lnTo>
                      <a:pt x="78" y="213"/>
                    </a:lnTo>
                    <a:lnTo>
                      <a:pt x="63" y="195"/>
                    </a:lnTo>
                    <a:lnTo>
                      <a:pt x="54" y="179"/>
                    </a:lnTo>
                    <a:lnTo>
                      <a:pt x="63" y="205"/>
                    </a:lnTo>
                    <a:lnTo>
                      <a:pt x="71" y="214"/>
                    </a:lnTo>
                    <a:lnTo>
                      <a:pt x="86" y="232"/>
                    </a:lnTo>
                    <a:lnTo>
                      <a:pt x="75" y="244"/>
                    </a:lnTo>
                    <a:lnTo>
                      <a:pt x="59" y="230"/>
                    </a:lnTo>
                    <a:lnTo>
                      <a:pt x="47" y="213"/>
                    </a:lnTo>
                    <a:lnTo>
                      <a:pt x="35" y="194"/>
                    </a:lnTo>
                    <a:lnTo>
                      <a:pt x="45" y="222"/>
                    </a:lnTo>
                    <a:lnTo>
                      <a:pt x="56" y="233"/>
                    </a:lnTo>
                    <a:lnTo>
                      <a:pt x="67" y="245"/>
                    </a:lnTo>
                    <a:lnTo>
                      <a:pt x="58" y="250"/>
                    </a:lnTo>
                    <a:lnTo>
                      <a:pt x="35" y="232"/>
                    </a:lnTo>
                    <a:lnTo>
                      <a:pt x="17" y="203"/>
                    </a:lnTo>
                    <a:lnTo>
                      <a:pt x="9" y="182"/>
                    </a:lnTo>
                    <a:lnTo>
                      <a:pt x="4" y="143"/>
                    </a:lnTo>
                    <a:lnTo>
                      <a:pt x="0" y="114"/>
                    </a:lnTo>
                    <a:lnTo>
                      <a:pt x="2" y="87"/>
                    </a:lnTo>
                    <a:lnTo>
                      <a:pt x="20" y="88"/>
                    </a:lnTo>
                    <a:lnTo>
                      <a:pt x="43" y="98"/>
                    </a:lnTo>
                    <a:lnTo>
                      <a:pt x="80" y="106"/>
                    </a:lnTo>
                    <a:lnTo>
                      <a:pt x="47" y="93"/>
                    </a:lnTo>
                    <a:lnTo>
                      <a:pt x="34" y="85"/>
                    </a:lnTo>
                    <a:lnTo>
                      <a:pt x="5" y="74"/>
                    </a:lnTo>
                    <a:lnTo>
                      <a:pt x="10" y="56"/>
                    </a:lnTo>
                    <a:lnTo>
                      <a:pt x="19" y="37"/>
                    </a:lnTo>
                    <a:lnTo>
                      <a:pt x="50" y="46"/>
                    </a:lnTo>
                    <a:lnTo>
                      <a:pt x="74" y="58"/>
                    </a:lnTo>
                    <a:lnTo>
                      <a:pt x="53" y="40"/>
                    </a:lnTo>
                    <a:lnTo>
                      <a:pt x="23" y="30"/>
                    </a:lnTo>
                    <a:lnTo>
                      <a:pt x="47" y="11"/>
                    </a:lnTo>
                    <a:lnTo>
                      <a:pt x="63" y="4"/>
                    </a:lnTo>
                    <a:lnTo>
                      <a:pt x="105" y="0"/>
                    </a:lnTo>
                    <a:lnTo>
                      <a:pt x="154" y="2"/>
                    </a:lnTo>
                    <a:lnTo>
                      <a:pt x="189" y="6"/>
                    </a:lnTo>
                    <a:lnTo>
                      <a:pt x="239" y="21"/>
                    </a:lnTo>
                  </a:path>
                </a:pathLst>
              </a:custGeom>
              <a:solidFill>
                <a:srgbClr val="603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grpSp>
            <p:nvGrpSpPr>
              <p:cNvPr id="409" name="Group 291">
                <a:extLst>
                  <a:ext uri="{FF2B5EF4-FFF2-40B4-BE49-F238E27FC236}">
                    <a16:creationId xmlns:a16="http://schemas.microsoft.com/office/drawing/2014/main" id="{F041FF09-5A5C-F12E-B642-8B2EAF2853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6" y="2364"/>
                <a:ext cx="192" cy="187"/>
                <a:chOff x="466" y="2364"/>
                <a:chExt cx="192" cy="187"/>
              </a:xfrm>
            </p:grpSpPr>
            <p:sp>
              <p:nvSpPr>
                <p:cNvPr id="410" name="Freeform 278">
                  <a:extLst>
                    <a:ext uri="{FF2B5EF4-FFF2-40B4-BE49-F238E27FC236}">
                      <a16:creationId xmlns:a16="http://schemas.microsoft.com/office/drawing/2014/main" id="{7C94F406-52EE-3B69-5C0E-7776770EEE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45" y="2468"/>
                  <a:ext cx="13" cy="2"/>
                </a:xfrm>
                <a:custGeom>
                  <a:avLst/>
                  <a:gdLst>
                    <a:gd name="T0" fmla="*/ 12 w 13"/>
                    <a:gd name="T1" fmla="*/ 1 h 2"/>
                    <a:gd name="T2" fmla="*/ 10 w 13"/>
                    <a:gd name="T3" fmla="*/ 0 h 2"/>
                    <a:gd name="T4" fmla="*/ 3 w 13"/>
                    <a:gd name="T5" fmla="*/ 0 h 2"/>
                    <a:gd name="T6" fmla="*/ 1 w 13"/>
                    <a:gd name="T7" fmla="*/ 0 h 2"/>
                    <a:gd name="T8" fmla="*/ 0 w 13"/>
                    <a:gd name="T9" fmla="*/ 1 h 2"/>
                    <a:gd name="T10" fmla="*/ 3 w 13"/>
                    <a:gd name="T11" fmla="*/ 1 h 2"/>
                    <a:gd name="T12" fmla="*/ 12 w 13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2">
                      <a:moveTo>
                        <a:pt x="12" y="1"/>
                      </a:moveTo>
                      <a:lnTo>
                        <a:pt x="10" y="0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3" y="1"/>
                      </a:lnTo>
                      <a:lnTo>
                        <a:pt x="12" y="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1" name="Freeform 279">
                  <a:extLst>
                    <a:ext uri="{FF2B5EF4-FFF2-40B4-BE49-F238E27FC236}">
                      <a16:creationId xmlns:a16="http://schemas.microsoft.com/office/drawing/2014/main" id="{51C44016-CD30-16D8-AC56-953D5DB41B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9" y="2455"/>
                  <a:ext cx="7" cy="12"/>
                </a:xfrm>
                <a:custGeom>
                  <a:avLst/>
                  <a:gdLst>
                    <a:gd name="T0" fmla="*/ 5 w 7"/>
                    <a:gd name="T1" fmla="*/ 0 h 12"/>
                    <a:gd name="T2" fmla="*/ 3 w 7"/>
                    <a:gd name="T3" fmla="*/ 3 h 12"/>
                    <a:gd name="T4" fmla="*/ 2 w 7"/>
                    <a:gd name="T5" fmla="*/ 6 h 12"/>
                    <a:gd name="T6" fmla="*/ 6 w 7"/>
                    <a:gd name="T7" fmla="*/ 11 h 12"/>
                    <a:gd name="T8" fmla="*/ 2 w 7"/>
                    <a:gd name="T9" fmla="*/ 10 h 12"/>
                    <a:gd name="T10" fmla="*/ 0 w 7"/>
                    <a:gd name="T11" fmla="*/ 6 h 12"/>
                    <a:gd name="T12" fmla="*/ 1 w 7"/>
                    <a:gd name="T13" fmla="*/ 1 h 12"/>
                    <a:gd name="T14" fmla="*/ 5 w 7"/>
                    <a:gd name="T15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12">
                      <a:moveTo>
                        <a:pt x="5" y="0"/>
                      </a:moveTo>
                      <a:lnTo>
                        <a:pt x="3" y="3"/>
                      </a:lnTo>
                      <a:lnTo>
                        <a:pt x="2" y="6"/>
                      </a:lnTo>
                      <a:lnTo>
                        <a:pt x="6" y="11"/>
                      </a:lnTo>
                      <a:lnTo>
                        <a:pt x="2" y="10"/>
                      </a:lnTo>
                      <a:lnTo>
                        <a:pt x="0" y="6"/>
                      </a:lnTo>
                      <a:lnTo>
                        <a:pt x="1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2" name="Freeform 280">
                  <a:extLst>
                    <a:ext uri="{FF2B5EF4-FFF2-40B4-BE49-F238E27FC236}">
                      <a16:creationId xmlns:a16="http://schemas.microsoft.com/office/drawing/2014/main" id="{2B693DC0-EE9B-A580-3BD5-58D9C005FC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5" y="2389"/>
                  <a:ext cx="29" cy="18"/>
                </a:xfrm>
                <a:custGeom>
                  <a:avLst/>
                  <a:gdLst>
                    <a:gd name="T0" fmla="*/ 28 w 29"/>
                    <a:gd name="T1" fmla="*/ 0 h 18"/>
                    <a:gd name="T2" fmla="*/ 25 w 29"/>
                    <a:gd name="T3" fmla="*/ 2 h 18"/>
                    <a:gd name="T4" fmla="*/ 22 w 29"/>
                    <a:gd name="T5" fmla="*/ 10 h 18"/>
                    <a:gd name="T6" fmla="*/ 23 w 29"/>
                    <a:gd name="T7" fmla="*/ 12 h 18"/>
                    <a:gd name="T8" fmla="*/ 23 w 29"/>
                    <a:gd name="T9" fmla="*/ 13 h 18"/>
                    <a:gd name="T10" fmla="*/ 25 w 29"/>
                    <a:gd name="T11" fmla="*/ 17 h 18"/>
                    <a:gd name="T12" fmla="*/ 21 w 29"/>
                    <a:gd name="T13" fmla="*/ 11 h 18"/>
                    <a:gd name="T14" fmla="*/ 16 w 29"/>
                    <a:gd name="T15" fmla="*/ 11 h 18"/>
                    <a:gd name="T16" fmla="*/ 10 w 29"/>
                    <a:gd name="T17" fmla="*/ 10 h 18"/>
                    <a:gd name="T18" fmla="*/ 0 w 29"/>
                    <a:gd name="T19" fmla="*/ 9 h 18"/>
                    <a:gd name="T20" fmla="*/ 10 w 29"/>
                    <a:gd name="T21" fmla="*/ 3 h 18"/>
                    <a:gd name="T22" fmla="*/ 28 w 29"/>
                    <a:gd name="T23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9" h="18">
                      <a:moveTo>
                        <a:pt x="28" y="0"/>
                      </a:moveTo>
                      <a:lnTo>
                        <a:pt x="25" y="2"/>
                      </a:lnTo>
                      <a:lnTo>
                        <a:pt x="22" y="10"/>
                      </a:lnTo>
                      <a:lnTo>
                        <a:pt x="23" y="12"/>
                      </a:lnTo>
                      <a:lnTo>
                        <a:pt x="23" y="13"/>
                      </a:lnTo>
                      <a:lnTo>
                        <a:pt x="25" y="17"/>
                      </a:lnTo>
                      <a:lnTo>
                        <a:pt x="21" y="11"/>
                      </a:lnTo>
                      <a:lnTo>
                        <a:pt x="16" y="11"/>
                      </a:lnTo>
                      <a:lnTo>
                        <a:pt x="10" y="10"/>
                      </a:lnTo>
                      <a:lnTo>
                        <a:pt x="0" y="9"/>
                      </a:lnTo>
                      <a:lnTo>
                        <a:pt x="10" y="3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3" name="Freeform 281">
                  <a:extLst>
                    <a:ext uri="{FF2B5EF4-FFF2-40B4-BE49-F238E27FC236}">
                      <a16:creationId xmlns:a16="http://schemas.microsoft.com/office/drawing/2014/main" id="{23BEE153-22EC-3BEC-5933-1902A30C2B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0" y="2364"/>
                  <a:ext cx="62" cy="10"/>
                </a:xfrm>
                <a:custGeom>
                  <a:avLst/>
                  <a:gdLst>
                    <a:gd name="T0" fmla="*/ 61 w 62"/>
                    <a:gd name="T1" fmla="*/ 5 h 10"/>
                    <a:gd name="T2" fmla="*/ 58 w 62"/>
                    <a:gd name="T3" fmla="*/ 8 h 10"/>
                    <a:gd name="T4" fmla="*/ 52 w 62"/>
                    <a:gd name="T5" fmla="*/ 9 h 10"/>
                    <a:gd name="T6" fmla="*/ 42 w 62"/>
                    <a:gd name="T7" fmla="*/ 6 h 10"/>
                    <a:gd name="T8" fmla="*/ 30 w 62"/>
                    <a:gd name="T9" fmla="*/ 5 h 10"/>
                    <a:gd name="T10" fmla="*/ 9 w 62"/>
                    <a:gd name="T11" fmla="*/ 5 h 10"/>
                    <a:gd name="T12" fmla="*/ 0 w 62"/>
                    <a:gd name="T13" fmla="*/ 5 h 10"/>
                    <a:gd name="T14" fmla="*/ 15 w 62"/>
                    <a:gd name="T15" fmla="*/ 2 h 10"/>
                    <a:gd name="T16" fmla="*/ 26 w 62"/>
                    <a:gd name="T17" fmla="*/ 1 h 10"/>
                    <a:gd name="T18" fmla="*/ 25 w 62"/>
                    <a:gd name="T19" fmla="*/ 0 h 10"/>
                    <a:gd name="T20" fmla="*/ 35 w 62"/>
                    <a:gd name="T21" fmla="*/ 2 h 10"/>
                    <a:gd name="T22" fmla="*/ 34 w 62"/>
                    <a:gd name="T23" fmla="*/ 1 h 10"/>
                    <a:gd name="T24" fmla="*/ 43 w 62"/>
                    <a:gd name="T25" fmla="*/ 2 h 10"/>
                    <a:gd name="T26" fmla="*/ 51 w 62"/>
                    <a:gd name="T27" fmla="*/ 2 h 10"/>
                    <a:gd name="T28" fmla="*/ 61 w 62"/>
                    <a:gd name="T29" fmla="*/ 5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2" h="10">
                      <a:moveTo>
                        <a:pt x="61" y="5"/>
                      </a:moveTo>
                      <a:lnTo>
                        <a:pt x="58" y="8"/>
                      </a:lnTo>
                      <a:lnTo>
                        <a:pt x="52" y="9"/>
                      </a:lnTo>
                      <a:lnTo>
                        <a:pt x="42" y="6"/>
                      </a:lnTo>
                      <a:lnTo>
                        <a:pt x="30" y="5"/>
                      </a:lnTo>
                      <a:lnTo>
                        <a:pt x="9" y="5"/>
                      </a:lnTo>
                      <a:lnTo>
                        <a:pt x="0" y="5"/>
                      </a:lnTo>
                      <a:lnTo>
                        <a:pt x="15" y="2"/>
                      </a:lnTo>
                      <a:lnTo>
                        <a:pt x="26" y="1"/>
                      </a:lnTo>
                      <a:lnTo>
                        <a:pt x="25" y="0"/>
                      </a:lnTo>
                      <a:lnTo>
                        <a:pt x="35" y="2"/>
                      </a:lnTo>
                      <a:lnTo>
                        <a:pt x="34" y="1"/>
                      </a:lnTo>
                      <a:lnTo>
                        <a:pt x="43" y="2"/>
                      </a:lnTo>
                      <a:lnTo>
                        <a:pt x="51" y="2"/>
                      </a:lnTo>
                      <a:lnTo>
                        <a:pt x="61" y="5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grpSp>
              <p:nvGrpSpPr>
                <p:cNvPr id="414" name="Group 284">
                  <a:extLst>
                    <a:ext uri="{FF2B5EF4-FFF2-40B4-BE49-F238E27FC236}">
                      <a16:creationId xmlns:a16="http://schemas.microsoft.com/office/drawing/2014/main" id="{A85EE033-5BF1-C303-4E02-B5D68095737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6" y="2379"/>
                  <a:ext cx="49" cy="82"/>
                  <a:chOff x="466" y="2379"/>
                  <a:chExt cx="49" cy="82"/>
                </a:xfrm>
              </p:grpSpPr>
              <p:sp>
                <p:nvSpPr>
                  <p:cNvPr id="421" name="Freeform 282">
                    <a:extLst>
                      <a:ext uri="{FF2B5EF4-FFF2-40B4-BE49-F238E27FC236}">
                        <a16:creationId xmlns:a16="http://schemas.microsoft.com/office/drawing/2014/main" id="{F5B04626-4B20-57CE-1084-4FCF0CCFB6E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7" y="2390"/>
                    <a:ext cx="29" cy="58"/>
                  </a:xfrm>
                  <a:custGeom>
                    <a:avLst/>
                    <a:gdLst>
                      <a:gd name="T0" fmla="*/ 28 w 29"/>
                      <a:gd name="T1" fmla="*/ 10 h 58"/>
                      <a:gd name="T2" fmla="*/ 19 w 29"/>
                      <a:gd name="T3" fmla="*/ 4 h 58"/>
                      <a:gd name="T4" fmla="*/ 10 w 29"/>
                      <a:gd name="T5" fmla="*/ 5 h 58"/>
                      <a:gd name="T6" fmla="*/ 4 w 29"/>
                      <a:gd name="T7" fmla="*/ 14 h 58"/>
                      <a:gd name="T8" fmla="*/ 3 w 29"/>
                      <a:gd name="T9" fmla="*/ 28 h 58"/>
                      <a:gd name="T10" fmla="*/ 4 w 29"/>
                      <a:gd name="T11" fmla="*/ 38 h 58"/>
                      <a:gd name="T12" fmla="*/ 7 w 29"/>
                      <a:gd name="T13" fmla="*/ 46 h 58"/>
                      <a:gd name="T14" fmla="*/ 12 w 29"/>
                      <a:gd name="T15" fmla="*/ 33 h 58"/>
                      <a:gd name="T16" fmla="*/ 17 w 29"/>
                      <a:gd name="T17" fmla="*/ 26 h 58"/>
                      <a:gd name="T18" fmla="*/ 26 w 29"/>
                      <a:gd name="T19" fmla="*/ 21 h 58"/>
                      <a:gd name="T20" fmla="*/ 19 w 29"/>
                      <a:gd name="T21" fmla="*/ 32 h 58"/>
                      <a:gd name="T22" fmla="*/ 12 w 29"/>
                      <a:gd name="T23" fmla="*/ 40 h 58"/>
                      <a:gd name="T24" fmla="*/ 11 w 29"/>
                      <a:gd name="T25" fmla="*/ 48 h 58"/>
                      <a:gd name="T26" fmla="*/ 14 w 29"/>
                      <a:gd name="T27" fmla="*/ 56 h 58"/>
                      <a:gd name="T28" fmla="*/ 18 w 29"/>
                      <a:gd name="T29" fmla="*/ 57 h 58"/>
                      <a:gd name="T30" fmla="*/ 7 w 29"/>
                      <a:gd name="T31" fmla="*/ 55 h 58"/>
                      <a:gd name="T32" fmla="*/ 1 w 29"/>
                      <a:gd name="T33" fmla="*/ 43 h 58"/>
                      <a:gd name="T34" fmla="*/ 0 w 29"/>
                      <a:gd name="T35" fmla="*/ 26 h 58"/>
                      <a:gd name="T36" fmla="*/ 1 w 29"/>
                      <a:gd name="T37" fmla="*/ 12 h 58"/>
                      <a:gd name="T38" fmla="*/ 7 w 29"/>
                      <a:gd name="T39" fmla="*/ 2 h 58"/>
                      <a:gd name="T40" fmla="*/ 16 w 29"/>
                      <a:gd name="T41" fmla="*/ 0 h 58"/>
                      <a:gd name="T42" fmla="*/ 24 w 29"/>
                      <a:gd name="T43" fmla="*/ 1 h 58"/>
                      <a:gd name="T44" fmla="*/ 28 w 29"/>
                      <a:gd name="T45" fmla="*/ 10 h 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</a:cxnLst>
                    <a:rect l="0" t="0" r="r" b="b"/>
                    <a:pathLst>
                      <a:path w="29" h="58">
                        <a:moveTo>
                          <a:pt x="28" y="10"/>
                        </a:moveTo>
                        <a:lnTo>
                          <a:pt x="19" y="4"/>
                        </a:lnTo>
                        <a:lnTo>
                          <a:pt x="10" y="5"/>
                        </a:lnTo>
                        <a:lnTo>
                          <a:pt x="4" y="14"/>
                        </a:lnTo>
                        <a:lnTo>
                          <a:pt x="3" y="28"/>
                        </a:lnTo>
                        <a:lnTo>
                          <a:pt x="4" y="38"/>
                        </a:lnTo>
                        <a:lnTo>
                          <a:pt x="7" y="46"/>
                        </a:lnTo>
                        <a:lnTo>
                          <a:pt x="12" y="33"/>
                        </a:lnTo>
                        <a:lnTo>
                          <a:pt x="17" y="26"/>
                        </a:lnTo>
                        <a:lnTo>
                          <a:pt x="26" y="21"/>
                        </a:lnTo>
                        <a:lnTo>
                          <a:pt x="19" y="32"/>
                        </a:lnTo>
                        <a:lnTo>
                          <a:pt x="12" y="40"/>
                        </a:lnTo>
                        <a:lnTo>
                          <a:pt x="11" y="48"/>
                        </a:lnTo>
                        <a:lnTo>
                          <a:pt x="14" y="56"/>
                        </a:lnTo>
                        <a:lnTo>
                          <a:pt x="18" y="57"/>
                        </a:lnTo>
                        <a:lnTo>
                          <a:pt x="7" y="55"/>
                        </a:lnTo>
                        <a:lnTo>
                          <a:pt x="1" y="43"/>
                        </a:lnTo>
                        <a:lnTo>
                          <a:pt x="0" y="26"/>
                        </a:lnTo>
                        <a:lnTo>
                          <a:pt x="1" y="12"/>
                        </a:lnTo>
                        <a:lnTo>
                          <a:pt x="7" y="2"/>
                        </a:lnTo>
                        <a:lnTo>
                          <a:pt x="16" y="0"/>
                        </a:lnTo>
                        <a:lnTo>
                          <a:pt x="24" y="1"/>
                        </a:lnTo>
                        <a:lnTo>
                          <a:pt x="28" y="1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422" name="Freeform 283">
                    <a:extLst>
                      <a:ext uri="{FF2B5EF4-FFF2-40B4-BE49-F238E27FC236}">
                        <a16:creationId xmlns:a16="http://schemas.microsoft.com/office/drawing/2014/main" id="{721A2A37-AD3E-41C1-D8B2-CCAA6EE6EE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6" y="2379"/>
                    <a:ext cx="49" cy="82"/>
                  </a:xfrm>
                  <a:custGeom>
                    <a:avLst/>
                    <a:gdLst>
                      <a:gd name="T0" fmla="*/ 48 w 49"/>
                      <a:gd name="T1" fmla="*/ 20 h 82"/>
                      <a:gd name="T2" fmla="*/ 42 w 49"/>
                      <a:gd name="T3" fmla="*/ 7 h 82"/>
                      <a:gd name="T4" fmla="*/ 28 w 49"/>
                      <a:gd name="T5" fmla="*/ 4 h 82"/>
                      <a:gd name="T6" fmla="*/ 13 w 49"/>
                      <a:gd name="T7" fmla="*/ 7 h 82"/>
                      <a:gd name="T8" fmla="*/ 7 w 49"/>
                      <a:gd name="T9" fmla="*/ 13 h 82"/>
                      <a:gd name="T10" fmla="*/ 4 w 49"/>
                      <a:gd name="T11" fmla="*/ 25 h 82"/>
                      <a:gd name="T12" fmla="*/ 4 w 49"/>
                      <a:gd name="T13" fmla="*/ 34 h 82"/>
                      <a:gd name="T14" fmla="*/ 6 w 49"/>
                      <a:gd name="T15" fmla="*/ 42 h 82"/>
                      <a:gd name="T16" fmla="*/ 6 w 49"/>
                      <a:gd name="T17" fmla="*/ 51 h 82"/>
                      <a:gd name="T18" fmla="*/ 8 w 49"/>
                      <a:gd name="T19" fmla="*/ 63 h 82"/>
                      <a:gd name="T20" fmla="*/ 19 w 49"/>
                      <a:gd name="T21" fmla="*/ 74 h 82"/>
                      <a:gd name="T22" fmla="*/ 31 w 49"/>
                      <a:gd name="T23" fmla="*/ 74 h 82"/>
                      <a:gd name="T24" fmla="*/ 42 w 49"/>
                      <a:gd name="T25" fmla="*/ 70 h 82"/>
                      <a:gd name="T26" fmla="*/ 42 w 49"/>
                      <a:gd name="T27" fmla="*/ 76 h 82"/>
                      <a:gd name="T28" fmla="*/ 31 w 49"/>
                      <a:gd name="T29" fmla="*/ 81 h 82"/>
                      <a:gd name="T30" fmla="*/ 20 w 49"/>
                      <a:gd name="T31" fmla="*/ 79 h 82"/>
                      <a:gd name="T32" fmla="*/ 10 w 49"/>
                      <a:gd name="T33" fmla="*/ 75 h 82"/>
                      <a:gd name="T34" fmla="*/ 3 w 49"/>
                      <a:gd name="T35" fmla="*/ 64 h 82"/>
                      <a:gd name="T36" fmla="*/ 3 w 49"/>
                      <a:gd name="T37" fmla="*/ 46 h 82"/>
                      <a:gd name="T38" fmla="*/ 0 w 49"/>
                      <a:gd name="T39" fmla="*/ 33 h 82"/>
                      <a:gd name="T40" fmla="*/ 0 w 49"/>
                      <a:gd name="T41" fmla="*/ 22 h 82"/>
                      <a:gd name="T42" fmla="*/ 4 w 49"/>
                      <a:gd name="T43" fmla="*/ 12 h 82"/>
                      <a:gd name="T44" fmla="*/ 10 w 49"/>
                      <a:gd name="T45" fmla="*/ 4 h 82"/>
                      <a:gd name="T46" fmla="*/ 22 w 49"/>
                      <a:gd name="T47" fmla="*/ 0 h 82"/>
                      <a:gd name="T48" fmla="*/ 42 w 49"/>
                      <a:gd name="T49" fmla="*/ 3 h 82"/>
                      <a:gd name="T50" fmla="*/ 47 w 49"/>
                      <a:gd name="T51" fmla="*/ 7 h 82"/>
                      <a:gd name="T52" fmla="*/ 48 w 49"/>
                      <a:gd name="T53" fmla="*/ 20 h 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</a:cxnLst>
                    <a:rect l="0" t="0" r="r" b="b"/>
                    <a:pathLst>
                      <a:path w="49" h="82">
                        <a:moveTo>
                          <a:pt x="48" y="20"/>
                        </a:moveTo>
                        <a:lnTo>
                          <a:pt x="42" y="7"/>
                        </a:lnTo>
                        <a:lnTo>
                          <a:pt x="28" y="4"/>
                        </a:lnTo>
                        <a:lnTo>
                          <a:pt x="13" y="7"/>
                        </a:lnTo>
                        <a:lnTo>
                          <a:pt x="7" y="13"/>
                        </a:lnTo>
                        <a:lnTo>
                          <a:pt x="4" y="25"/>
                        </a:lnTo>
                        <a:lnTo>
                          <a:pt x="4" y="34"/>
                        </a:lnTo>
                        <a:lnTo>
                          <a:pt x="6" y="42"/>
                        </a:lnTo>
                        <a:lnTo>
                          <a:pt x="6" y="51"/>
                        </a:lnTo>
                        <a:lnTo>
                          <a:pt x="8" y="63"/>
                        </a:lnTo>
                        <a:lnTo>
                          <a:pt x="19" y="74"/>
                        </a:lnTo>
                        <a:lnTo>
                          <a:pt x="31" y="74"/>
                        </a:lnTo>
                        <a:lnTo>
                          <a:pt x="42" y="70"/>
                        </a:lnTo>
                        <a:lnTo>
                          <a:pt x="42" y="76"/>
                        </a:lnTo>
                        <a:lnTo>
                          <a:pt x="31" y="81"/>
                        </a:lnTo>
                        <a:lnTo>
                          <a:pt x="20" y="79"/>
                        </a:lnTo>
                        <a:lnTo>
                          <a:pt x="10" y="75"/>
                        </a:lnTo>
                        <a:lnTo>
                          <a:pt x="3" y="64"/>
                        </a:lnTo>
                        <a:lnTo>
                          <a:pt x="3" y="46"/>
                        </a:lnTo>
                        <a:lnTo>
                          <a:pt x="0" y="33"/>
                        </a:lnTo>
                        <a:lnTo>
                          <a:pt x="0" y="22"/>
                        </a:lnTo>
                        <a:lnTo>
                          <a:pt x="4" y="12"/>
                        </a:lnTo>
                        <a:lnTo>
                          <a:pt x="10" y="4"/>
                        </a:lnTo>
                        <a:lnTo>
                          <a:pt x="22" y="0"/>
                        </a:lnTo>
                        <a:lnTo>
                          <a:pt x="42" y="3"/>
                        </a:lnTo>
                        <a:lnTo>
                          <a:pt x="47" y="7"/>
                        </a:lnTo>
                        <a:lnTo>
                          <a:pt x="48" y="2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415" name="Freeform 285">
                  <a:extLst>
                    <a:ext uri="{FF2B5EF4-FFF2-40B4-BE49-F238E27FC236}">
                      <a16:creationId xmlns:a16="http://schemas.microsoft.com/office/drawing/2014/main" id="{C3716FA1-6266-833D-5D6F-D72AC914C0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8" y="2511"/>
                  <a:ext cx="19" cy="8"/>
                </a:xfrm>
                <a:custGeom>
                  <a:avLst/>
                  <a:gdLst>
                    <a:gd name="T0" fmla="*/ 18 w 19"/>
                    <a:gd name="T1" fmla="*/ 0 h 8"/>
                    <a:gd name="T2" fmla="*/ 13 w 19"/>
                    <a:gd name="T3" fmla="*/ 2 h 8"/>
                    <a:gd name="T4" fmla="*/ 8 w 19"/>
                    <a:gd name="T5" fmla="*/ 4 h 8"/>
                    <a:gd name="T6" fmla="*/ 4 w 19"/>
                    <a:gd name="T7" fmla="*/ 5 h 8"/>
                    <a:gd name="T8" fmla="*/ 0 w 19"/>
                    <a:gd name="T9" fmla="*/ 7 h 8"/>
                    <a:gd name="T10" fmla="*/ 6 w 19"/>
                    <a:gd name="T11" fmla="*/ 6 h 8"/>
                    <a:gd name="T12" fmla="*/ 13 w 19"/>
                    <a:gd name="T13" fmla="*/ 6 h 8"/>
                    <a:gd name="T14" fmla="*/ 18 w 19"/>
                    <a:gd name="T15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9" h="8">
                      <a:moveTo>
                        <a:pt x="18" y="0"/>
                      </a:moveTo>
                      <a:lnTo>
                        <a:pt x="13" y="2"/>
                      </a:lnTo>
                      <a:lnTo>
                        <a:pt x="8" y="4"/>
                      </a:lnTo>
                      <a:lnTo>
                        <a:pt x="4" y="5"/>
                      </a:lnTo>
                      <a:lnTo>
                        <a:pt x="0" y="7"/>
                      </a:lnTo>
                      <a:lnTo>
                        <a:pt x="6" y="6"/>
                      </a:lnTo>
                      <a:lnTo>
                        <a:pt x="13" y="6"/>
                      </a:lnTo>
                      <a:lnTo>
                        <a:pt x="18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6" name="Freeform 286">
                  <a:extLst>
                    <a:ext uri="{FF2B5EF4-FFF2-40B4-BE49-F238E27FC236}">
                      <a16:creationId xmlns:a16="http://schemas.microsoft.com/office/drawing/2014/main" id="{BD64A92E-3DA5-F9B9-2234-7AA5A9CA32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8" y="2410"/>
                  <a:ext cx="18" cy="4"/>
                </a:xfrm>
                <a:custGeom>
                  <a:avLst/>
                  <a:gdLst>
                    <a:gd name="T0" fmla="*/ 17 w 18"/>
                    <a:gd name="T1" fmla="*/ 0 h 4"/>
                    <a:gd name="T2" fmla="*/ 13 w 18"/>
                    <a:gd name="T3" fmla="*/ 1 h 4"/>
                    <a:gd name="T4" fmla="*/ 4 w 18"/>
                    <a:gd name="T5" fmla="*/ 3 h 4"/>
                    <a:gd name="T6" fmla="*/ 0 w 18"/>
                    <a:gd name="T7" fmla="*/ 3 h 4"/>
                    <a:gd name="T8" fmla="*/ 7 w 18"/>
                    <a:gd name="T9" fmla="*/ 3 h 4"/>
                    <a:gd name="T10" fmla="*/ 14 w 18"/>
                    <a:gd name="T11" fmla="*/ 2 h 4"/>
                    <a:gd name="T12" fmla="*/ 17 w 18"/>
                    <a:gd name="T13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8" h="4">
                      <a:moveTo>
                        <a:pt x="17" y="0"/>
                      </a:moveTo>
                      <a:lnTo>
                        <a:pt x="13" y="1"/>
                      </a:lnTo>
                      <a:lnTo>
                        <a:pt x="4" y="3"/>
                      </a:lnTo>
                      <a:lnTo>
                        <a:pt x="0" y="3"/>
                      </a:lnTo>
                      <a:lnTo>
                        <a:pt x="7" y="3"/>
                      </a:lnTo>
                      <a:lnTo>
                        <a:pt x="14" y="2"/>
                      </a:lnTo>
                      <a:lnTo>
                        <a:pt x="17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7" name="Freeform 287">
                  <a:extLst>
                    <a:ext uri="{FF2B5EF4-FFF2-40B4-BE49-F238E27FC236}">
                      <a16:creationId xmlns:a16="http://schemas.microsoft.com/office/drawing/2014/main" id="{A7506F99-FAF4-7DF5-ED99-C7689ECD85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01" y="2386"/>
                  <a:ext cx="23" cy="1"/>
                </a:xfrm>
                <a:custGeom>
                  <a:avLst/>
                  <a:gdLst>
                    <a:gd name="T0" fmla="*/ 22 w 23"/>
                    <a:gd name="T1" fmla="*/ 0 h 1"/>
                    <a:gd name="T2" fmla="*/ 11 w 23"/>
                    <a:gd name="T3" fmla="*/ 0 h 1"/>
                    <a:gd name="T4" fmla="*/ 0 w 23"/>
                    <a:gd name="T5" fmla="*/ 0 h 1"/>
                    <a:gd name="T6" fmla="*/ 13 w 23"/>
                    <a:gd name="T7" fmla="*/ 0 h 1"/>
                    <a:gd name="T8" fmla="*/ 22 w 23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3" h="1">
                      <a:moveTo>
                        <a:pt x="22" y="0"/>
                      </a:moveTo>
                      <a:lnTo>
                        <a:pt x="11" y="0"/>
                      </a:lnTo>
                      <a:lnTo>
                        <a:pt x="0" y="0"/>
                      </a:lnTo>
                      <a:lnTo>
                        <a:pt x="13" y="0"/>
                      </a:lnTo>
                      <a:lnTo>
                        <a:pt x="22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8" name="Freeform 288">
                  <a:extLst>
                    <a:ext uri="{FF2B5EF4-FFF2-40B4-BE49-F238E27FC236}">
                      <a16:creationId xmlns:a16="http://schemas.microsoft.com/office/drawing/2014/main" id="{F3F79DDB-8A79-5483-FA87-D3778452AF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5" y="2399"/>
                  <a:ext cx="12" cy="5"/>
                </a:xfrm>
                <a:custGeom>
                  <a:avLst/>
                  <a:gdLst>
                    <a:gd name="T0" fmla="*/ 11 w 12"/>
                    <a:gd name="T1" fmla="*/ 1 h 5"/>
                    <a:gd name="T2" fmla="*/ 7 w 12"/>
                    <a:gd name="T3" fmla="*/ 3 h 5"/>
                    <a:gd name="T4" fmla="*/ 3 w 12"/>
                    <a:gd name="T5" fmla="*/ 4 h 5"/>
                    <a:gd name="T6" fmla="*/ 8 w 12"/>
                    <a:gd name="T7" fmla="*/ 2 h 5"/>
                    <a:gd name="T8" fmla="*/ 5 w 12"/>
                    <a:gd name="T9" fmla="*/ 2 h 5"/>
                    <a:gd name="T10" fmla="*/ 1 w 12"/>
                    <a:gd name="T11" fmla="*/ 1 h 5"/>
                    <a:gd name="T12" fmla="*/ 8 w 12"/>
                    <a:gd name="T13" fmla="*/ 2 h 5"/>
                    <a:gd name="T14" fmla="*/ 5 w 12"/>
                    <a:gd name="T15" fmla="*/ 1 h 5"/>
                    <a:gd name="T16" fmla="*/ 0 w 12"/>
                    <a:gd name="T17" fmla="*/ 0 h 5"/>
                    <a:gd name="T18" fmla="*/ 11 w 12"/>
                    <a:gd name="T19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2" h="5">
                      <a:moveTo>
                        <a:pt x="11" y="1"/>
                      </a:moveTo>
                      <a:lnTo>
                        <a:pt x="7" y="3"/>
                      </a:lnTo>
                      <a:lnTo>
                        <a:pt x="3" y="4"/>
                      </a:lnTo>
                      <a:lnTo>
                        <a:pt x="8" y="2"/>
                      </a:lnTo>
                      <a:lnTo>
                        <a:pt x="5" y="2"/>
                      </a:lnTo>
                      <a:lnTo>
                        <a:pt x="1" y="1"/>
                      </a:lnTo>
                      <a:lnTo>
                        <a:pt x="8" y="2"/>
                      </a:ln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11" y="1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19" name="Freeform 289">
                  <a:extLst>
                    <a:ext uri="{FF2B5EF4-FFF2-40B4-BE49-F238E27FC236}">
                      <a16:creationId xmlns:a16="http://schemas.microsoft.com/office/drawing/2014/main" id="{A1C0DCAD-93F2-E07C-A426-E18C86DFFA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6" y="2456"/>
                  <a:ext cx="11" cy="41"/>
                </a:xfrm>
                <a:custGeom>
                  <a:avLst/>
                  <a:gdLst>
                    <a:gd name="T0" fmla="*/ 9 w 11"/>
                    <a:gd name="T1" fmla="*/ 0 h 41"/>
                    <a:gd name="T2" fmla="*/ 10 w 11"/>
                    <a:gd name="T3" fmla="*/ 9 h 41"/>
                    <a:gd name="T4" fmla="*/ 4 w 11"/>
                    <a:gd name="T5" fmla="*/ 20 h 41"/>
                    <a:gd name="T6" fmla="*/ 0 w 11"/>
                    <a:gd name="T7" fmla="*/ 40 h 41"/>
                    <a:gd name="T8" fmla="*/ 0 w 11"/>
                    <a:gd name="T9" fmla="*/ 25 h 41"/>
                    <a:gd name="T10" fmla="*/ 2 w 11"/>
                    <a:gd name="T11" fmla="*/ 18 h 41"/>
                    <a:gd name="T12" fmla="*/ 4 w 11"/>
                    <a:gd name="T13" fmla="*/ 10 h 41"/>
                    <a:gd name="T14" fmla="*/ 9 w 11"/>
                    <a:gd name="T15" fmla="*/ 0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" h="41">
                      <a:moveTo>
                        <a:pt x="9" y="0"/>
                      </a:moveTo>
                      <a:lnTo>
                        <a:pt x="10" y="9"/>
                      </a:lnTo>
                      <a:lnTo>
                        <a:pt x="4" y="20"/>
                      </a:lnTo>
                      <a:lnTo>
                        <a:pt x="0" y="40"/>
                      </a:lnTo>
                      <a:lnTo>
                        <a:pt x="0" y="25"/>
                      </a:lnTo>
                      <a:lnTo>
                        <a:pt x="2" y="18"/>
                      </a:lnTo>
                      <a:lnTo>
                        <a:pt x="4" y="10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420" name="Freeform 290">
                  <a:extLst>
                    <a:ext uri="{FF2B5EF4-FFF2-40B4-BE49-F238E27FC236}">
                      <a16:creationId xmlns:a16="http://schemas.microsoft.com/office/drawing/2014/main" id="{A75A1BF4-69C1-E0CF-DE96-DC56C52AAF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0" y="2489"/>
                  <a:ext cx="43" cy="62"/>
                </a:xfrm>
                <a:custGeom>
                  <a:avLst/>
                  <a:gdLst>
                    <a:gd name="T0" fmla="*/ 0 w 43"/>
                    <a:gd name="T1" fmla="*/ 0 h 62"/>
                    <a:gd name="T2" fmla="*/ 4 w 43"/>
                    <a:gd name="T3" fmla="*/ 25 h 62"/>
                    <a:gd name="T4" fmla="*/ 13 w 43"/>
                    <a:gd name="T5" fmla="*/ 41 h 62"/>
                    <a:gd name="T6" fmla="*/ 30 w 43"/>
                    <a:gd name="T7" fmla="*/ 54 h 62"/>
                    <a:gd name="T8" fmla="*/ 42 w 43"/>
                    <a:gd name="T9" fmla="*/ 61 h 62"/>
                    <a:gd name="T10" fmla="*/ 23 w 43"/>
                    <a:gd name="T11" fmla="*/ 55 h 62"/>
                    <a:gd name="T12" fmla="*/ 7 w 43"/>
                    <a:gd name="T13" fmla="*/ 44 h 62"/>
                    <a:gd name="T14" fmla="*/ 0 w 43"/>
                    <a:gd name="T15" fmla="*/ 34 h 62"/>
                    <a:gd name="T16" fmla="*/ 0 w 43"/>
                    <a:gd name="T17" fmla="*/ 0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3" h="62">
                      <a:moveTo>
                        <a:pt x="0" y="0"/>
                      </a:moveTo>
                      <a:lnTo>
                        <a:pt x="4" y="25"/>
                      </a:lnTo>
                      <a:lnTo>
                        <a:pt x="13" y="41"/>
                      </a:lnTo>
                      <a:lnTo>
                        <a:pt x="30" y="54"/>
                      </a:lnTo>
                      <a:lnTo>
                        <a:pt x="42" y="61"/>
                      </a:lnTo>
                      <a:lnTo>
                        <a:pt x="23" y="55"/>
                      </a:lnTo>
                      <a:lnTo>
                        <a:pt x="7" y="44"/>
                      </a:lnTo>
                      <a:lnTo>
                        <a:pt x="0" y="3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67" name="Group 295">
              <a:extLst>
                <a:ext uri="{FF2B5EF4-FFF2-40B4-BE49-F238E27FC236}">
                  <a16:creationId xmlns:a16="http://schemas.microsoft.com/office/drawing/2014/main" id="{8827D0C3-D747-8FF4-4632-A7B3CD861E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9" y="3457"/>
              <a:ext cx="691" cy="251"/>
              <a:chOff x="289" y="3457"/>
              <a:chExt cx="691" cy="251"/>
            </a:xfrm>
          </p:grpSpPr>
          <p:sp>
            <p:nvSpPr>
              <p:cNvPr id="404" name="Freeform 293">
                <a:extLst>
                  <a:ext uri="{FF2B5EF4-FFF2-40B4-BE49-F238E27FC236}">
                    <a16:creationId xmlns:a16="http://schemas.microsoft.com/office/drawing/2014/main" id="{DD5F9B6A-5DE3-7E67-9364-7AF5527C9F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" y="3457"/>
                <a:ext cx="691" cy="251"/>
              </a:xfrm>
              <a:custGeom>
                <a:avLst/>
                <a:gdLst>
                  <a:gd name="T0" fmla="*/ 690 w 691"/>
                  <a:gd name="T1" fmla="*/ 130 h 251"/>
                  <a:gd name="T2" fmla="*/ 686 w 691"/>
                  <a:gd name="T3" fmla="*/ 207 h 251"/>
                  <a:gd name="T4" fmla="*/ 459 w 691"/>
                  <a:gd name="T5" fmla="*/ 250 h 251"/>
                  <a:gd name="T6" fmla="*/ 209 w 691"/>
                  <a:gd name="T7" fmla="*/ 250 h 251"/>
                  <a:gd name="T8" fmla="*/ 12 w 691"/>
                  <a:gd name="T9" fmla="*/ 186 h 251"/>
                  <a:gd name="T10" fmla="*/ 0 w 691"/>
                  <a:gd name="T11" fmla="*/ 7 h 251"/>
                  <a:gd name="T12" fmla="*/ 389 w 691"/>
                  <a:gd name="T13" fmla="*/ 0 h 251"/>
                  <a:gd name="T14" fmla="*/ 690 w 691"/>
                  <a:gd name="T15" fmla="*/ 130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91" h="251">
                    <a:moveTo>
                      <a:pt x="690" y="130"/>
                    </a:moveTo>
                    <a:lnTo>
                      <a:pt x="686" y="207"/>
                    </a:lnTo>
                    <a:lnTo>
                      <a:pt x="459" y="250"/>
                    </a:lnTo>
                    <a:lnTo>
                      <a:pt x="209" y="250"/>
                    </a:lnTo>
                    <a:lnTo>
                      <a:pt x="12" y="186"/>
                    </a:lnTo>
                    <a:lnTo>
                      <a:pt x="0" y="7"/>
                    </a:lnTo>
                    <a:lnTo>
                      <a:pt x="389" y="0"/>
                    </a:lnTo>
                    <a:lnTo>
                      <a:pt x="690" y="130"/>
                    </a:lnTo>
                  </a:path>
                </a:pathLst>
              </a:custGeom>
              <a:solidFill>
                <a:srgbClr val="40404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05" name="Freeform 294">
                <a:extLst>
                  <a:ext uri="{FF2B5EF4-FFF2-40B4-BE49-F238E27FC236}">
                    <a16:creationId xmlns:a16="http://schemas.microsoft.com/office/drawing/2014/main" id="{033F075A-E883-F53E-789B-FE477C8E64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" y="3552"/>
                <a:ext cx="654" cy="139"/>
              </a:xfrm>
              <a:custGeom>
                <a:avLst/>
                <a:gdLst>
                  <a:gd name="T0" fmla="*/ 653 w 654"/>
                  <a:gd name="T1" fmla="*/ 47 h 139"/>
                  <a:gd name="T2" fmla="*/ 649 w 654"/>
                  <a:gd name="T3" fmla="*/ 102 h 139"/>
                  <a:gd name="T4" fmla="*/ 447 w 654"/>
                  <a:gd name="T5" fmla="*/ 138 h 139"/>
                  <a:gd name="T6" fmla="*/ 183 w 654"/>
                  <a:gd name="T7" fmla="*/ 138 h 139"/>
                  <a:gd name="T8" fmla="*/ 0 w 654"/>
                  <a:gd name="T9" fmla="*/ 75 h 139"/>
                  <a:gd name="T10" fmla="*/ 0 w 654"/>
                  <a:gd name="T11" fmla="*/ 0 h 139"/>
                  <a:gd name="T12" fmla="*/ 175 w 654"/>
                  <a:gd name="T13" fmla="*/ 75 h 139"/>
                  <a:gd name="T14" fmla="*/ 443 w 654"/>
                  <a:gd name="T15" fmla="*/ 78 h 139"/>
                  <a:gd name="T16" fmla="*/ 653 w 654"/>
                  <a:gd name="T17" fmla="*/ 47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54" h="139">
                    <a:moveTo>
                      <a:pt x="653" y="47"/>
                    </a:moveTo>
                    <a:lnTo>
                      <a:pt x="649" y="102"/>
                    </a:lnTo>
                    <a:lnTo>
                      <a:pt x="447" y="138"/>
                    </a:lnTo>
                    <a:lnTo>
                      <a:pt x="183" y="138"/>
                    </a:lnTo>
                    <a:lnTo>
                      <a:pt x="0" y="75"/>
                    </a:lnTo>
                    <a:lnTo>
                      <a:pt x="0" y="0"/>
                    </a:lnTo>
                    <a:lnTo>
                      <a:pt x="175" y="75"/>
                    </a:lnTo>
                    <a:lnTo>
                      <a:pt x="443" y="78"/>
                    </a:lnTo>
                    <a:lnTo>
                      <a:pt x="653" y="47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68" name="Freeform 296">
              <a:extLst>
                <a:ext uri="{FF2B5EF4-FFF2-40B4-BE49-F238E27FC236}">
                  <a16:creationId xmlns:a16="http://schemas.microsoft.com/office/drawing/2014/main" id="{A19808D6-DF46-3E9F-1AE0-ED16E91C99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" y="3231"/>
              <a:ext cx="880" cy="718"/>
            </a:xfrm>
            <a:custGeom>
              <a:avLst/>
              <a:gdLst>
                <a:gd name="T0" fmla="*/ 701 w 880"/>
                <a:gd name="T1" fmla="*/ 552 h 718"/>
                <a:gd name="T2" fmla="*/ 704 w 880"/>
                <a:gd name="T3" fmla="*/ 696 h 718"/>
                <a:gd name="T4" fmla="*/ 781 w 880"/>
                <a:gd name="T5" fmla="*/ 717 h 718"/>
                <a:gd name="T6" fmla="*/ 866 w 880"/>
                <a:gd name="T7" fmla="*/ 711 h 718"/>
                <a:gd name="T8" fmla="*/ 871 w 880"/>
                <a:gd name="T9" fmla="*/ 494 h 718"/>
                <a:gd name="T10" fmla="*/ 869 w 880"/>
                <a:gd name="T11" fmla="*/ 386 h 718"/>
                <a:gd name="T12" fmla="*/ 869 w 880"/>
                <a:gd name="T13" fmla="*/ 336 h 718"/>
                <a:gd name="T14" fmla="*/ 879 w 880"/>
                <a:gd name="T15" fmla="*/ 294 h 718"/>
                <a:gd name="T16" fmla="*/ 879 w 880"/>
                <a:gd name="T17" fmla="*/ 259 h 718"/>
                <a:gd name="T18" fmla="*/ 868 w 880"/>
                <a:gd name="T19" fmla="*/ 229 h 718"/>
                <a:gd name="T20" fmla="*/ 830 w 880"/>
                <a:gd name="T21" fmla="*/ 189 h 718"/>
                <a:gd name="T22" fmla="*/ 784 w 880"/>
                <a:gd name="T23" fmla="*/ 165 h 718"/>
                <a:gd name="T24" fmla="*/ 680 w 880"/>
                <a:gd name="T25" fmla="*/ 126 h 718"/>
                <a:gd name="T26" fmla="*/ 527 w 880"/>
                <a:gd name="T27" fmla="*/ 88 h 718"/>
                <a:gd name="T28" fmla="*/ 496 w 880"/>
                <a:gd name="T29" fmla="*/ 86 h 718"/>
                <a:gd name="T30" fmla="*/ 476 w 880"/>
                <a:gd name="T31" fmla="*/ 88 h 718"/>
                <a:gd name="T32" fmla="*/ 471 w 880"/>
                <a:gd name="T33" fmla="*/ 81 h 718"/>
                <a:gd name="T34" fmla="*/ 463 w 880"/>
                <a:gd name="T35" fmla="*/ 72 h 718"/>
                <a:gd name="T36" fmla="*/ 453 w 880"/>
                <a:gd name="T37" fmla="*/ 74 h 718"/>
                <a:gd name="T38" fmla="*/ 440 w 880"/>
                <a:gd name="T39" fmla="*/ 75 h 718"/>
                <a:gd name="T40" fmla="*/ 434 w 880"/>
                <a:gd name="T41" fmla="*/ 59 h 718"/>
                <a:gd name="T42" fmla="*/ 423 w 880"/>
                <a:gd name="T43" fmla="*/ 50 h 718"/>
                <a:gd name="T44" fmla="*/ 411 w 880"/>
                <a:gd name="T45" fmla="*/ 48 h 718"/>
                <a:gd name="T46" fmla="*/ 395 w 880"/>
                <a:gd name="T47" fmla="*/ 48 h 718"/>
                <a:gd name="T48" fmla="*/ 398 w 880"/>
                <a:gd name="T49" fmla="*/ 35 h 718"/>
                <a:gd name="T50" fmla="*/ 379 w 880"/>
                <a:gd name="T51" fmla="*/ 0 h 718"/>
                <a:gd name="T52" fmla="*/ 22 w 880"/>
                <a:gd name="T53" fmla="*/ 9 h 718"/>
                <a:gd name="T54" fmla="*/ 23 w 880"/>
                <a:gd name="T55" fmla="*/ 46 h 718"/>
                <a:gd name="T56" fmla="*/ 17 w 880"/>
                <a:gd name="T57" fmla="*/ 81 h 718"/>
                <a:gd name="T58" fmla="*/ 11 w 880"/>
                <a:gd name="T59" fmla="*/ 104 h 718"/>
                <a:gd name="T60" fmla="*/ 5 w 880"/>
                <a:gd name="T61" fmla="*/ 134 h 718"/>
                <a:gd name="T62" fmla="*/ 0 w 880"/>
                <a:gd name="T63" fmla="*/ 182 h 718"/>
                <a:gd name="T64" fmla="*/ 6 w 880"/>
                <a:gd name="T65" fmla="*/ 211 h 718"/>
                <a:gd name="T66" fmla="*/ 17 w 880"/>
                <a:gd name="T67" fmla="*/ 238 h 718"/>
                <a:gd name="T68" fmla="*/ 30 w 880"/>
                <a:gd name="T69" fmla="*/ 260 h 718"/>
                <a:gd name="T70" fmla="*/ 46 w 880"/>
                <a:gd name="T71" fmla="*/ 269 h 718"/>
                <a:gd name="T72" fmla="*/ 72 w 880"/>
                <a:gd name="T73" fmla="*/ 276 h 718"/>
                <a:gd name="T74" fmla="*/ 106 w 880"/>
                <a:gd name="T75" fmla="*/ 287 h 718"/>
                <a:gd name="T76" fmla="*/ 122 w 880"/>
                <a:gd name="T77" fmla="*/ 306 h 718"/>
                <a:gd name="T78" fmla="*/ 140 w 880"/>
                <a:gd name="T79" fmla="*/ 322 h 718"/>
                <a:gd name="T80" fmla="*/ 169 w 880"/>
                <a:gd name="T81" fmla="*/ 336 h 718"/>
                <a:gd name="T82" fmla="*/ 203 w 880"/>
                <a:gd name="T83" fmla="*/ 347 h 718"/>
                <a:gd name="T84" fmla="*/ 257 w 880"/>
                <a:gd name="T85" fmla="*/ 353 h 718"/>
                <a:gd name="T86" fmla="*/ 304 w 880"/>
                <a:gd name="T87" fmla="*/ 353 h 718"/>
                <a:gd name="T88" fmla="*/ 339 w 880"/>
                <a:gd name="T89" fmla="*/ 349 h 718"/>
                <a:gd name="T90" fmla="*/ 371 w 880"/>
                <a:gd name="T91" fmla="*/ 347 h 718"/>
                <a:gd name="T92" fmla="*/ 395 w 880"/>
                <a:gd name="T93" fmla="*/ 360 h 718"/>
                <a:gd name="T94" fmla="*/ 442 w 880"/>
                <a:gd name="T95" fmla="*/ 357 h 718"/>
                <a:gd name="T96" fmla="*/ 632 w 880"/>
                <a:gd name="T97" fmla="*/ 375 h 718"/>
                <a:gd name="T98" fmla="*/ 675 w 880"/>
                <a:gd name="T99" fmla="*/ 384 h 718"/>
                <a:gd name="T100" fmla="*/ 682 w 880"/>
                <a:gd name="T101" fmla="*/ 394 h 718"/>
                <a:gd name="T102" fmla="*/ 710 w 880"/>
                <a:gd name="T103" fmla="*/ 397 h 718"/>
                <a:gd name="T104" fmla="*/ 699 w 880"/>
                <a:gd name="T105" fmla="*/ 416 h 718"/>
                <a:gd name="T106" fmla="*/ 708 w 880"/>
                <a:gd name="T107" fmla="*/ 438 h 718"/>
                <a:gd name="T108" fmla="*/ 701 w 880"/>
                <a:gd name="T109" fmla="*/ 494 h 718"/>
                <a:gd name="T110" fmla="*/ 701 w 880"/>
                <a:gd name="T111" fmla="*/ 552 h 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80" h="718">
                  <a:moveTo>
                    <a:pt x="701" y="552"/>
                  </a:moveTo>
                  <a:lnTo>
                    <a:pt x="704" y="696"/>
                  </a:lnTo>
                  <a:lnTo>
                    <a:pt x="781" y="717"/>
                  </a:lnTo>
                  <a:lnTo>
                    <a:pt x="866" y="711"/>
                  </a:lnTo>
                  <a:lnTo>
                    <a:pt x="871" y="494"/>
                  </a:lnTo>
                  <a:lnTo>
                    <a:pt x="869" y="386"/>
                  </a:lnTo>
                  <a:lnTo>
                    <a:pt x="869" y="336"/>
                  </a:lnTo>
                  <a:lnTo>
                    <a:pt x="879" y="294"/>
                  </a:lnTo>
                  <a:lnTo>
                    <a:pt x="879" y="259"/>
                  </a:lnTo>
                  <a:lnTo>
                    <a:pt x="868" y="229"/>
                  </a:lnTo>
                  <a:lnTo>
                    <a:pt x="830" y="189"/>
                  </a:lnTo>
                  <a:lnTo>
                    <a:pt x="784" y="165"/>
                  </a:lnTo>
                  <a:lnTo>
                    <a:pt x="680" y="126"/>
                  </a:lnTo>
                  <a:lnTo>
                    <a:pt x="527" y="88"/>
                  </a:lnTo>
                  <a:lnTo>
                    <a:pt x="496" y="86"/>
                  </a:lnTo>
                  <a:lnTo>
                    <a:pt x="476" y="88"/>
                  </a:lnTo>
                  <a:lnTo>
                    <a:pt x="471" y="81"/>
                  </a:lnTo>
                  <a:lnTo>
                    <a:pt x="463" y="72"/>
                  </a:lnTo>
                  <a:lnTo>
                    <a:pt x="453" y="74"/>
                  </a:lnTo>
                  <a:lnTo>
                    <a:pt x="440" y="75"/>
                  </a:lnTo>
                  <a:lnTo>
                    <a:pt x="434" y="59"/>
                  </a:lnTo>
                  <a:lnTo>
                    <a:pt x="423" y="50"/>
                  </a:lnTo>
                  <a:lnTo>
                    <a:pt x="411" y="48"/>
                  </a:lnTo>
                  <a:lnTo>
                    <a:pt x="395" y="48"/>
                  </a:lnTo>
                  <a:lnTo>
                    <a:pt x="398" y="35"/>
                  </a:lnTo>
                  <a:lnTo>
                    <a:pt x="379" y="0"/>
                  </a:lnTo>
                  <a:lnTo>
                    <a:pt x="22" y="9"/>
                  </a:lnTo>
                  <a:lnTo>
                    <a:pt x="23" y="46"/>
                  </a:lnTo>
                  <a:lnTo>
                    <a:pt x="17" y="81"/>
                  </a:lnTo>
                  <a:lnTo>
                    <a:pt x="11" y="104"/>
                  </a:lnTo>
                  <a:lnTo>
                    <a:pt x="5" y="134"/>
                  </a:lnTo>
                  <a:lnTo>
                    <a:pt x="0" y="182"/>
                  </a:lnTo>
                  <a:lnTo>
                    <a:pt x="6" y="211"/>
                  </a:lnTo>
                  <a:lnTo>
                    <a:pt x="17" y="238"/>
                  </a:lnTo>
                  <a:lnTo>
                    <a:pt x="30" y="260"/>
                  </a:lnTo>
                  <a:lnTo>
                    <a:pt x="46" y="269"/>
                  </a:lnTo>
                  <a:lnTo>
                    <a:pt x="72" y="276"/>
                  </a:lnTo>
                  <a:lnTo>
                    <a:pt x="106" y="287"/>
                  </a:lnTo>
                  <a:lnTo>
                    <a:pt x="122" y="306"/>
                  </a:lnTo>
                  <a:lnTo>
                    <a:pt x="140" y="322"/>
                  </a:lnTo>
                  <a:lnTo>
                    <a:pt x="169" y="336"/>
                  </a:lnTo>
                  <a:lnTo>
                    <a:pt x="203" y="347"/>
                  </a:lnTo>
                  <a:lnTo>
                    <a:pt x="257" y="353"/>
                  </a:lnTo>
                  <a:lnTo>
                    <a:pt x="304" y="353"/>
                  </a:lnTo>
                  <a:lnTo>
                    <a:pt x="339" y="349"/>
                  </a:lnTo>
                  <a:lnTo>
                    <a:pt x="371" y="347"/>
                  </a:lnTo>
                  <a:lnTo>
                    <a:pt x="395" y="360"/>
                  </a:lnTo>
                  <a:lnTo>
                    <a:pt x="442" y="357"/>
                  </a:lnTo>
                  <a:lnTo>
                    <a:pt x="632" y="375"/>
                  </a:lnTo>
                  <a:lnTo>
                    <a:pt x="675" y="384"/>
                  </a:lnTo>
                  <a:lnTo>
                    <a:pt x="682" y="394"/>
                  </a:lnTo>
                  <a:lnTo>
                    <a:pt x="710" y="397"/>
                  </a:lnTo>
                  <a:lnTo>
                    <a:pt x="699" y="416"/>
                  </a:lnTo>
                  <a:lnTo>
                    <a:pt x="708" y="438"/>
                  </a:lnTo>
                  <a:lnTo>
                    <a:pt x="701" y="494"/>
                  </a:lnTo>
                  <a:lnTo>
                    <a:pt x="701" y="552"/>
                  </a:lnTo>
                </a:path>
              </a:pathLst>
            </a:custGeom>
            <a:solidFill>
              <a:srgbClr val="60606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9" name="Freeform 297">
              <a:extLst>
                <a:ext uri="{FF2B5EF4-FFF2-40B4-BE49-F238E27FC236}">
                  <a16:creationId xmlns:a16="http://schemas.microsoft.com/office/drawing/2014/main" id="{A92CA4CD-56C2-2EC8-F2C7-827D290C16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" y="3266"/>
              <a:ext cx="857" cy="668"/>
            </a:xfrm>
            <a:custGeom>
              <a:avLst/>
              <a:gdLst>
                <a:gd name="T0" fmla="*/ 27 w 857"/>
                <a:gd name="T1" fmla="*/ 39 h 668"/>
                <a:gd name="T2" fmla="*/ 6 w 857"/>
                <a:gd name="T3" fmla="*/ 84 h 668"/>
                <a:gd name="T4" fmla="*/ 23 w 857"/>
                <a:gd name="T5" fmla="*/ 218 h 668"/>
                <a:gd name="T6" fmla="*/ 70 w 857"/>
                <a:gd name="T7" fmla="*/ 218 h 668"/>
                <a:gd name="T8" fmla="*/ 122 w 857"/>
                <a:gd name="T9" fmla="*/ 265 h 668"/>
                <a:gd name="T10" fmla="*/ 244 w 857"/>
                <a:gd name="T11" fmla="*/ 298 h 668"/>
                <a:gd name="T12" fmla="*/ 359 w 857"/>
                <a:gd name="T13" fmla="*/ 298 h 668"/>
                <a:gd name="T14" fmla="*/ 316 w 857"/>
                <a:gd name="T15" fmla="*/ 250 h 668"/>
                <a:gd name="T16" fmla="*/ 370 w 857"/>
                <a:gd name="T17" fmla="*/ 296 h 668"/>
                <a:gd name="T18" fmla="*/ 427 w 857"/>
                <a:gd name="T19" fmla="*/ 307 h 668"/>
                <a:gd name="T20" fmla="*/ 389 w 857"/>
                <a:gd name="T21" fmla="*/ 278 h 668"/>
                <a:gd name="T22" fmla="*/ 450 w 857"/>
                <a:gd name="T23" fmla="*/ 311 h 668"/>
                <a:gd name="T24" fmla="*/ 645 w 857"/>
                <a:gd name="T25" fmla="*/ 338 h 668"/>
                <a:gd name="T26" fmla="*/ 699 w 857"/>
                <a:gd name="T27" fmla="*/ 356 h 668"/>
                <a:gd name="T28" fmla="*/ 749 w 857"/>
                <a:gd name="T29" fmla="*/ 344 h 668"/>
                <a:gd name="T30" fmla="*/ 702 w 857"/>
                <a:gd name="T31" fmla="*/ 364 h 668"/>
                <a:gd name="T32" fmla="*/ 700 w 857"/>
                <a:gd name="T33" fmla="*/ 398 h 668"/>
                <a:gd name="T34" fmla="*/ 752 w 857"/>
                <a:gd name="T35" fmla="*/ 658 h 668"/>
                <a:gd name="T36" fmla="*/ 840 w 857"/>
                <a:gd name="T37" fmla="*/ 658 h 668"/>
                <a:gd name="T38" fmla="*/ 856 w 857"/>
                <a:gd name="T39" fmla="*/ 260 h 668"/>
                <a:gd name="T40" fmla="*/ 831 w 857"/>
                <a:gd name="T41" fmla="*/ 185 h 668"/>
                <a:gd name="T42" fmla="*/ 732 w 857"/>
                <a:gd name="T43" fmla="*/ 125 h 668"/>
                <a:gd name="T44" fmla="*/ 519 w 857"/>
                <a:gd name="T45" fmla="*/ 61 h 668"/>
                <a:gd name="T46" fmla="*/ 448 w 857"/>
                <a:gd name="T47" fmla="*/ 88 h 668"/>
                <a:gd name="T48" fmla="*/ 418 w 857"/>
                <a:gd name="T49" fmla="*/ 92 h 668"/>
                <a:gd name="T50" fmla="*/ 454 w 857"/>
                <a:gd name="T51" fmla="*/ 56 h 668"/>
                <a:gd name="T52" fmla="*/ 431 w 857"/>
                <a:gd name="T53" fmla="*/ 47 h 668"/>
                <a:gd name="T54" fmla="*/ 408 w 857"/>
                <a:gd name="T55" fmla="*/ 69 h 668"/>
                <a:gd name="T56" fmla="*/ 406 w 857"/>
                <a:gd name="T57" fmla="*/ 57 h 668"/>
                <a:gd name="T58" fmla="*/ 410 w 857"/>
                <a:gd name="T59" fmla="*/ 29 h 668"/>
                <a:gd name="T60" fmla="*/ 357 w 857"/>
                <a:gd name="T61" fmla="*/ 48 h 668"/>
                <a:gd name="T62" fmla="*/ 362 w 857"/>
                <a:gd name="T63" fmla="*/ 28 h 668"/>
                <a:gd name="T64" fmla="*/ 374 w 857"/>
                <a:gd name="T65" fmla="*/ 0 h 668"/>
                <a:gd name="T66" fmla="*/ 320 w 857"/>
                <a:gd name="T67" fmla="*/ 23 h 668"/>
                <a:gd name="T68" fmla="*/ 222 w 857"/>
                <a:gd name="T69" fmla="*/ 45 h 668"/>
                <a:gd name="T70" fmla="*/ 200 w 857"/>
                <a:gd name="T71" fmla="*/ 15 h 668"/>
                <a:gd name="T72" fmla="*/ 175 w 857"/>
                <a:gd name="T73" fmla="*/ 48 h 668"/>
                <a:gd name="T74" fmla="*/ 126 w 857"/>
                <a:gd name="T75" fmla="*/ 28 h 668"/>
                <a:gd name="T76" fmla="*/ 105 w 857"/>
                <a:gd name="T77" fmla="*/ 56 h 668"/>
                <a:gd name="T78" fmla="*/ 44 w 857"/>
                <a:gd name="T79" fmla="*/ 47 h 668"/>
                <a:gd name="T80" fmla="*/ 28 w 857"/>
                <a:gd name="T81" fmla="*/ 14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57" h="668">
                  <a:moveTo>
                    <a:pt x="28" y="14"/>
                  </a:moveTo>
                  <a:lnTo>
                    <a:pt x="27" y="39"/>
                  </a:lnTo>
                  <a:lnTo>
                    <a:pt x="17" y="29"/>
                  </a:lnTo>
                  <a:lnTo>
                    <a:pt x="6" y="84"/>
                  </a:lnTo>
                  <a:lnTo>
                    <a:pt x="0" y="150"/>
                  </a:lnTo>
                  <a:lnTo>
                    <a:pt x="23" y="218"/>
                  </a:lnTo>
                  <a:lnTo>
                    <a:pt x="75" y="232"/>
                  </a:lnTo>
                  <a:lnTo>
                    <a:pt x="70" y="218"/>
                  </a:lnTo>
                  <a:lnTo>
                    <a:pt x="97" y="241"/>
                  </a:lnTo>
                  <a:lnTo>
                    <a:pt x="122" y="265"/>
                  </a:lnTo>
                  <a:lnTo>
                    <a:pt x="177" y="292"/>
                  </a:lnTo>
                  <a:lnTo>
                    <a:pt x="244" y="298"/>
                  </a:lnTo>
                  <a:lnTo>
                    <a:pt x="326" y="301"/>
                  </a:lnTo>
                  <a:lnTo>
                    <a:pt x="359" y="298"/>
                  </a:lnTo>
                  <a:lnTo>
                    <a:pt x="329" y="284"/>
                  </a:lnTo>
                  <a:lnTo>
                    <a:pt x="316" y="250"/>
                  </a:lnTo>
                  <a:lnTo>
                    <a:pt x="341" y="278"/>
                  </a:lnTo>
                  <a:lnTo>
                    <a:pt x="370" y="296"/>
                  </a:lnTo>
                  <a:lnTo>
                    <a:pt x="398" y="311"/>
                  </a:lnTo>
                  <a:lnTo>
                    <a:pt x="427" y="307"/>
                  </a:lnTo>
                  <a:lnTo>
                    <a:pt x="408" y="294"/>
                  </a:lnTo>
                  <a:lnTo>
                    <a:pt x="389" y="278"/>
                  </a:lnTo>
                  <a:lnTo>
                    <a:pt x="419" y="288"/>
                  </a:lnTo>
                  <a:lnTo>
                    <a:pt x="450" y="311"/>
                  </a:lnTo>
                  <a:lnTo>
                    <a:pt x="548" y="323"/>
                  </a:lnTo>
                  <a:lnTo>
                    <a:pt x="645" y="338"/>
                  </a:lnTo>
                  <a:lnTo>
                    <a:pt x="687" y="350"/>
                  </a:lnTo>
                  <a:lnTo>
                    <a:pt x="699" y="356"/>
                  </a:lnTo>
                  <a:lnTo>
                    <a:pt x="716" y="348"/>
                  </a:lnTo>
                  <a:lnTo>
                    <a:pt x="749" y="344"/>
                  </a:lnTo>
                  <a:lnTo>
                    <a:pt x="730" y="354"/>
                  </a:lnTo>
                  <a:lnTo>
                    <a:pt x="702" y="364"/>
                  </a:lnTo>
                  <a:lnTo>
                    <a:pt x="690" y="373"/>
                  </a:lnTo>
                  <a:lnTo>
                    <a:pt x="700" y="398"/>
                  </a:lnTo>
                  <a:lnTo>
                    <a:pt x="697" y="646"/>
                  </a:lnTo>
                  <a:lnTo>
                    <a:pt x="752" y="658"/>
                  </a:lnTo>
                  <a:lnTo>
                    <a:pt x="794" y="667"/>
                  </a:lnTo>
                  <a:lnTo>
                    <a:pt x="840" y="658"/>
                  </a:lnTo>
                  <a:lnTo>
                    <a:pt x="841" y="330"/>
                  </a:lnTo>
                  <a:lnTo>
                    <a:pt x="856" y="260"/>
                  </a:lnTo>
                  <a:lnTo>
                    <a:pt x="853" y="216"/>
                  </a:lnTo>
                  <a:lnTo>
                    <a:pt x="831" y="185"/>
                  </a:lnTo>
                  <a:lnTo>
                    <a:pt x="804" y="157"/>
                  </a:lnTo>
                  <a:lnTo>
                    <a:pt x="732" y="125"/>
                  </a:lnTo>
                  <a:lnTo>
                    <a:pt x="644" y="94"/>
                  </a:lnTo>
                  <a:lnTo>
                    <a:pt x="519" y="61"/>
                  </a:lnTo>
                  <a:lnTo>
                    <a:pt x="469" y="57"/>
                  </a:lnTo>
                  <a:lnTo>
                    <a:pt x="448" y="88"/>
                  </a:lnTo>
                  <a:lnTo>
                    <a:pt x="384" y="121"/>
                  </a:lnTo>
                  <a:lnTo>
                    <a:pt x="418" y="92"/>
                  </a:lnTo>
                  <a:lnTo>
                    <a:pt x="444" y="77"/>
                  </a:lnTo>
                  <a:lnTo>
                    <a:pt x="454" y="56"/>
                  </a:lnTo>
                  <a:lnTo>
                    <a:pt x="450" y="47"/>
                  </a:lnTo>
                  <a:lnTo>
                    <a:pt x="431" y="47"/>
                  </a:lnTo>
                  <a:lnTo>
                    <a:pt x="419" y="57"/>
                  </a:lnTo>
                  <a:lnTo>
                    <a:pt x="408" y="69"/>
                  </a:lnTo>
                  <a:lnTo>
                    <a:pt x="380" y="81"/>
                  </a:lnTo>
                  <a:lnTo>
                    <a:pt x="406" y="57"/>
                  </a:lnTo>
                  <a:lnTo>
                    <a:pt x="418" y="41"/>
                  </a:lnTo>
                  <a:lnTo>
                    <a:pt x="410" y="29"/>
                  </a:lnTo>
                  <a:lnTo>
                    <a:pt x="387" y="21"/>
                  </a:lnTo>
                  <a:lnTo>
                    <a:pt x="357" y="48"/>
                  </a:lnTo>
                  <a:lnTo>
                    <a:pt x="329" y="65"/>
                  </a:lnTo>
                  <a:lnTo>
                    <a:pt x="362" y="28"/>
                  </a:lnTo>
                  <a:lnTo>
                    <a:pt x="374" y="11"/>
                  </a:lnTo>
                  <a:lnTo>
                    <a:pt x="374" y="0"/>
                  </a:lnTo>
                  <a:lnTo>
                    <a:pt x="347" y="4"/>
                  </a:lnTo>
                  <a:lnTo>
                    <a:pt x="320" y="23"/>
                  </a:lnTo>
                  <a:lnTo>
                    <a:pt x="303" y="37"/>
                  </a:lnTo>
                  <a:lnTo>
                    <a:pt x="222" y="45"/>
                  </a:lnTo>
                  <a:lnTo>
                    <a:pt x="224" y="23"/>
                  </a:lnTo>
                  <a:lnTo>
                    <a:pt x="200" y="15"/>
                  </a:lnTo>
                  <a:lnTo>
                    <a:pt x="200" y="42"/>
                  </a:lnTo>
                  <a:lnTo>
                    <a:pt x="175" y="48"/>
                  </a:lnTo>
                  <a:lnTo>
                    <a:pt x="122" y="56"/>
                  </a:lnTo>
                  <a:lnTo>
                    <a:pt x="126" y="28"/>
                  </a:lnTo>
                  <a:lnTo>
                    <a:pt x="107" y="28"/>
                  </a:lnTo>
                  <a:lnTo>
                    <a:pt x="105" y="56"/>
                  </a:lnTo>
                  <a:lnTo>
                    <a:pt x="75" y="55"/>
                  </a:lnTo>
                  <a:lnTo>
                    <a:pt x="44" y="47"/>
                  </a:lnTo>
                  <a:lnTo>
                    <a:pt x="41" y="23"/>
                  </a:lnTo>
                  <a:lnTo>
                    <a:pt x="28" y="14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0" name="Freeform 298">
              <a:extLst>
                <a:ext uri="{FF2B5EF4-FFF2-40B4-BE49-F238E27FC236}">
                  <a16:creationId xmlns:a16="http://schemas.microsoft.com/office/drawing/2014/main" id="{FDB4EA3A-43ED-E0FF-043C-1F61190ED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728" y="3483"/>
              <a:ext cx="351" cy="86"/>
            </a:xfrm>
            <a:custGeom>
              <a:avLst/>
              <a:gdLst>
                <a:gd name="T0" fmla="*/ 0 w 351"/>
                <a:gd name="T1" fmla="*/ 0 h 86"/>
                <a:gd name="T2" fmla="*/ 89 w 351"/>
                <a:gd name="T3" fmla="*/ 4 h 86"/>
                <a:gd name="T4" fmla="*/ 181 w 351"/>
                <a:gd name="T5" fmla="*/ 25 h 86"/>
                <a:gd name="T6" fmla="*/ 248 w 351"/>
                <a:gd name="T7" fmla="*/ 29 h 86"/>
                <a:gd name="T8" fmla="*/ 304 w 351"/>
                <a:gd name="T9" fmla="*/ 40 h 86"/>
                <a:gd name="T10" fmla="*/ 323 w 351"/>
                <a:gd name="T11" fmla="*/ 69 h 86"/>
                <a:gd name="T12" fmla="*/ 350 w 351"/>
                <a:gd name="T13" fmla="*/ 85 h 86"/>
                <a:gd name="T14" fmla="*/ 323 w 351"/>
                <a:gd name="T15" fmla="*/ 80 h 86"/>
                <a:gd name="T16" fmla="*/ 300 w 351"/>
                <a:gd name="T17" fmla="*/ 47 h 86"/>
                <a:gd name="T18" fmla="*/ 225 w 351"/>
                <a:gd name="T19" fmla="*/ 33 h 86"/>
                <a:gd name="T20" fmla="*/ 181 w 351"/>
                <a:gd name="T21" fmla="*/ 33 h 86"/>
                <a:gd name="T22" fmla="*/ 146 w 351"/>
                <a:gd name="T23" fmla="*/ 25 h 86"/>
                <a:gd name="T24" fmla="*/ 84 w 351"/>
                <a:gd name="T25" fmla="*/ 9 h 86"/>
                <a:gd name="T26" fmla="*/ 0 w 351"/>
                <a:gd name="T27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1" h="86">
                  <a:moveTo>
                    <a:pt x="0" y="0"/>
                  </a:moveTo>
                  <a:lnTo>
                    <a:pt x="89" y="4"/>
                  </a:lnTo>
                  <a:lnTo>
                    <a:pt x="181" y="25"/>
                  </a:lnTo>
                  <a:lnTo>
                    <a:pt x="248" y="29"/>
                  </a:lnTo>
                  <a:lnTo>
                    <a:pt x="304" y="40"/>
                  </a:lnTo>
                  <a:lnTo>
                    <a:pt x="323" y="69"/>
                  </a:lnTo>
                  <a:lnTo>
                    <a:pt x="350" y="85"/>
                  </a:lnTo>
                  <a:lnTo>
                    <a:pt x="323" y="80"/>
                  </a:lnTo>
                  <a:lnTo>
                    <a:pt x="300" y="47"/>
                  </a:lnTo>
                  <a:lnTo>
                    <a:pt x="225" y="33"/>
                  </a:lnTo>
                  <a:lnTo>
                    <a:pt x="181" y="33"/>
                  </a:lnTo>
                  <a:lnTo>
                    <a:pt x="146" y="25"/>
                  </a:lnTo>
                  <a:lnTo>
                    <a:pt x="84" y="9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1" name="Freeform 299">
              <a:extLst>
                <a:ext uri="{FF2B5EF4-FFF2-40B4-BE49-F238E27FC236}">
                  <a16:creationId xmlns:a16="http://schemas.microsoft.com/office/drawing/2014/main" id="{16BDC20A-1DC9-126A-7363-FA5F72A95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" y="3396"/>
              <a:ext cx="112" cy="16"/>
            </a:xfrm>
            <a:custGeom>
              <a:avLst/>
              <a:gdLst>
                <a:gd name="T0" fmla="*/ 0 w 112"/>
                <a:gd name="T1" fmla="*/ 0 h 16"/>
                <a:gd name="T2" fmla="*/ 51 w 112"/>
                <a:gd name="T3" fmla="*/ 15 h 16"/>
                <a:gd name="T4" fmla="*/ 111 w 112"/>
                <a:gd name="T5" fmla="*/ 11 h 16"/>
                <a:gd name="T6" fmla="*/ 0 w 112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6">
                  <a:moveTo>
                    <a:pt x="0" y="0"/>
                  </a:moveTo>
                  <a:lnTo>
                    <a:pt x="51" y="15"/>
                  </a:lnTo>
                  <a:lnTo>
                    <a:pt x="111" y="11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2" name="Freeform 300">
              <a:extLst>
                <a:ext uri="{FF2B5EF4-FFF2-40B4-BE49-F238E27FC236}">
                  <a16:creationId xmlns:a16="http://schemas.microsoft.com/office/drawing/2014/main" id="{8205E10B-7417-7200-CA15-0495BE95C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" y="3363"/>
              <a:ext cx="67" cy="20"/>
            </a:xfrm>
            <a:custGeom>
              <a:avLst/>
              <a:gdLst>
                <a:gd name="T0" fmla="*/ 0 w 67"/>
                <a:gd name="T1" fmla="*/ 0 h 20"/>
                <a:gd name="T2" fmla="*/ 17 w 67"/>
                <a:gd name="T3" fmla="*/ 12 h 20"/>
                <a:gd name="T4" fmla="*/ 66 w 67"/>
                <a:gd name="T5" fmla="*/ 17 h 20"/>
                <a:gd name="T6" fmla="*/ 15 w 67"/>
                <a:gd name="T7" fmla="*/ 19 h 20"/>
                <a:gd name="T8" fmla="*/ 0 w 67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20">
                  <a:moveTo>
                    <a:pt x="0" y="0"/>
                  </a:moveTo>
                  <a:lnTo>
                    <a:pt x="17" y="12"/>
                  </a:lnTo>
                  <a:lnTo>
                    <a:pt x="66" y="17"/>
                  </a:lnTo>
                  <a:lnTo>
                    <a:pt x="15" y="19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3" name="Freeform 301">
              <a:extLst>
                <a:ext uri="{FF2B5EF4-FFF2-40B4-BE49-F238E27FC236}">
                  <a16:creationId xmlns:a16="http://schemas.microsoft.com/office/drawing/2014/main" id="{7E165C12-CA6D-9B18-A48C-7757EBA894B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" y="3344"/>
              <a:ext cx="105" cy="57"/>
            </a:xfrm>
            <a:custGeom>
              <a:avLst/>
              <a:gdLst>
                <a:gd name="T0" fmla="*/ 0 w 105"/>
                <a:gd name="T1" fmla="*/ 0 h 57"/>
                <a:gd name="T2" fmla="*/ 47 w 105"/>
                <a:gd name="T3" fmla="*/ 5 h 57"/>
                <a:gd name="T4" fmla="*/ 56 w 105"/>
                <a:gd name="T5" fmla="*/ 12 h 57"/>
                <a:gd name="T6" fmla="*/ 56 w 105"/>
                <a:gd name="T7" fmla="*/ 30 h 57"/>
                <a:gd name="T8" fmla="*/ 60 w 105"/>
                <a:gd name="T9" fmla="*/ 49 h 57"/>
                <a:gd name="T10" fmla="*/ 104 w 105"/>
                <a:gd name="T11" fmla="*/ 56 h 57"/>
                <a:gd name="T12" fmla="*/ 51 w 105"/>
                <a:gd name="T13" fmla="*/ 54 h 57"/>
                <a:gd name="T14" fmla="*/ 42 w 105"/>
                <a:gd name="T15" fmla="*/ 19 h 57"/>
                <a:gd name="T16" fmla="*/ 0 w 105"/>
                <a:gd name="T1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5" h="57">
                  <a:moveTo>
                    <a:pt x="0" y="0"/>
                  </a:moveTo>
                  <a:lnTo>
                    <a:pt x="47" y="5"/>
                  </a:lnTo>
                  <a:lnTo>
                    <a:pt x="56" y="12"/>
                  </a:lnTo>
                  <a:lnTo>
                    <a:pt x="56" y="30"/>
                  </a:lnTo>
                  <a:lnTo>
                    <a:pt x="60" y="49"/>
                  </a:lnTo>
                  <a:lnTo>
                    <a:pt x="104" y="56"/>
                  </a:lnTo>
                  <a:lnTo>
                    <a:pt x="51" y="54"/>
                  </a:lnTo>
                  <a:lnTo>
                    <a:pt x="42" y="19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4" name="Freeform 302">
              <a:extLst>
                <a:ext uri="{FF2B5EF4-FFF2-40B4-BE49-F238E27FC236}">
                  <a16:creationId xmlns:a16="http://schemas.microsoft.com/office/drawing/2014/main" id="{2E37E357-EF38-6940-7020-F013EF53F6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" y="2615"/>
              <a:ext cx="76" cy="157"/>
            </a:xfrm>
            <a:custGeom>
              <a:avLst/>
              <a:gdLst>
                <a:gd name="T0" fmla="*/ 18 w 76"/>
                <a:gd name="T1" fmla="*/ 0 h 157"/>
                <a:gd name="T2" fmla="*/ 35 w 76"/>
                <a:gd name="T3" fmla="*/ 19 h 157"/>
                <a:gd name="T4" fmla="*/ 39 w 76"/>
                <a:gd name="T5" fmla="*/ 46 h 157"/>
                <a:gd name="T6" fmla="*/ 63 w 76"/>
                <a:gd name="T7" fmla="*/ 74 h 157"/>
                <a:gd name="T8" fmla="*/ 73 w 76"/>
                <a:gd name="T9" fmla="*/ 103 h 157"/>
                <a:gd name="T10" fmla="*/ 75 w 76"/>
                <a:gd name="T11" fmla="*/ 133 h 157"/>
                <a:gd name="T12" fmla="*/ 71 w 76"/>
                <a:gd name="T13" fmla="*/ 156 h 157"/>
                <a:gd name="T14" fmla="*/ 0 w 76"/>
                <a:gd name="T15" fmla="*/ 62 h 157"/>
                <a:gd name="T16" fmla="*/ 18 w 76"/>
                <a:gd name="T1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6" h="157">
                  <a:moveTo>
                    <a:pt x="18" y="0"/>
                  </a:moveTo>
                  <a:lnTo>
                    <a:pt x="35" y="19"/>
                  </a:lnTo>
                  <a:lnTo>
                    <a:pt x="39" y="46"/>
                  </a:lnTo>
                  <a:lnTo>
                    <a:pt x="63" y="74"/>
                  </a:lnTo>
                  <a:lnTo>
                    <a:pt x="73" y="103"/>
                  </a:lnTo>
                  <a:lnTo>
                    <a:pt x="75" y="133"/>
                  </a:lnTo>
                  <a:lnTo>
                    <a:pt x="71" y="156"/>
                  </a:lnTo>
                  <a:lnTo>
                    <a:pt x="0" y="62"/>
                  </a:lnTo>
                  <a:lnTo>
                    <a:pt x="18" y="0"/>
                  </a:lnTo>
                </a:path>
              </a:pathLst>
            </a:custGeom>
            <a:solidFill>
              <a:srgbClr val="4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5" name="Freeform 303">
              <a:extLst>
                <a:ext uri="{FF2B5EF4-FFF2-40B4-BE49-F238E27FC236}">
                  <a16:creationId xmlns:a16="http://schemas.microsoft.com/office/drawing/2014/main" id="{54EE2249-5237-D8B0-C7D5-28914EF2D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" y="2528"/>
              <a:ext cx="178" cy="116"/>
            </a:xfrm>
            <a:custGeom>
              <a:avLst/>
              <a:gdLst>
                <a:gd name="T0" fmla="*/ 9 w 178"/>
                <a:gd name="T1" fmla="*/ 0 h 116"/>
                <a:gd name="T2" fmla="*/ 36 w 178"/>
                <a:gd name="T3" fmla="*/ 4 h 116"/>
                <a:gd name="T4" fmla="*/ 72 w 178"/>
                <a:gd name="T5" fmla="*/ 18 h 116"/>
                <a:gd name="T6" fmla="*/ 115 w 178"/>
                <a:gd name="T7" fmla="*/ 38 h 116"/>
                <a:gd name="T8" fmla="*/ 147 w 178"/>
                <a:gd name="T9" fmla="*/ 58 h 116"/>
                <a:gd name="T10" fmla="*/ 171 w 178"/>
                <a:gd name="T11" fmla="*/ 72 h 116"/>
                <a:gd name="T12" fmla="*/ 176 w 178"/>
                <a:gd name="T13" fmla="*/ 87 h 116"/>
                <a:gd name="T14" fmla="*/ 177 w 178"/>
                <a:gd name="T15" fmla="*/ 115 h 116"/>
                <a:gd name="T16" fmla="*/ 0 w 178"/>
                <a:gd name="T17" fmla="*/ 26 h 116"/>
                <a:gd name="T18" fmla="*/ 9 w 178"/>
                <a:gd name="T19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8" h="116">
                  <a:moveTo>
                    <a:pt x="9" y="0"/>
                  </a:moveTo>
                  <a:lnTo>
                    <a:pt x="36" y="4"/>
                  </a:lnTo>
                  <a:lnTo>
                    <a:pt x="72" y="18"/>
                  </a:lnTo>
                  <a:lnTo>
                    <a:pt x="115" y="38"/>
                  </a:lnTo>
                  <a:lnTo>
                    <a:pt x="147" y="58"/>
                  </a:lnTo>
                  <a:lnTo>
                    <a:pt x="171" y="72"/>
                  </a:lnTo>
                  <a:lnTo>
                    <a:pt x="176" y="87"/>
                  </a:lnTo>
                  <a:lnTo>
                    <a:pt x="177" y="115"/>
                  </a:lnTo>
                  <a:lnTo>
                    <a:pt x="0" y="26"/>
                  </a:lnTo>
                  <a:lnTo>
                    <a:pt x="9" y="0"/>
                  </a:lnTo>
                </a:path>
              </a:pathLst>
            </a:custGeom>
            <a:solidFill>
              <a:srgbClr val="C0C0C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6" name="Freeform 304">
              <a:extLst>
                <a:ext uri="{FF2B5EF4-FFF2-40B4-BE49-F238E27FC236}">
                  <a16:creationId xmlns:a16="http://schemas.microsoft.com/office/drawing/2014/main" id="{C963A0D6-E1F6-405C-E12E-6B0924FE9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" y="2533"/>
              <a:ext cx="169" cy="110"/>
            </a:xfrm>
            <a:custGeom>
              <a:avLst/>
              <a:gdLst>
                <a:gd name="T0" fmla="*/ 168 w 169"/>
                <a:gd name="T1" fmla="*/ 109 h 110"/>
                <a:gd name="T2" fmla="*/ 168 w 169"/>
                <a:gd name="T3" fmla="*/ 81 h 110"/>
                <a:gd name="T4" fmla="*/ 163 w 169"/>
                <a:gd name="T5" fmla="*/ 67 h 110"/>
                <a:gd name="T6" fmla="*/ 127 w 169"/>
                <a:gd name="T7" fmla="*/ 46 h 110"/>
                <a:gd name="T8" fmla="*/ 87 w 169"/>
                <a:gd name="T9" fmla="*/ 25 h 110"/>
                <a:gd name="T10" fmla="*/ 42 w 169"/>
                <a:gd name="T11" fmla="*/ 6 h 110"/>
                <a:gd name="T12" fmla="*/ 12 w 169"/>
                <a:gd name="T13" fmla="*/ 0 h 110"/>
                <a:gd name="T14" fmla="*/ 0 w 169"/>
                <a:gd name="T15" fmla="*/ 33 h 110"/>
                <a:gd name="T16" fmla="*/ 128 w 169"/>
                <a:gd name="T17" fmla="*/ 90 h 110"/>
                <a:gd name="T18" fmla="*/ 168 w 169"/>
                <a:gd name="T1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9" h="110">
                  <a:moveTo>
                    <a:pt x="168" y="109"/>
                  </a:moveTo>
                  <a:lnTo>
                    <a:pt x="168" y="81"/>
                  </a:lnTo>
                  <a:lnTo>
                    <a:pt x="163" y="67"/>
                  </a:lnTo>
                  <a:lnTo>
                    <a:pt x="127" y="46"/>
                  </a:lnTo>
                  <a:lnTo>
                    <a:pt x="87" y="25"/>
                  </a:lnTo>
                  <a:lnTo>
                    <a:pt x="42" y="6"/>
                  </a:lnTo>
                  <a:lnTo>
                    <a:pt x="12" y="0"/>
                  </a:lnTo>
                  <a:lnTo>
                    <a:pt x="0" y="33"/>
                  </a:lnTo>
                  <a:lnTo>
                    <a:pt x="128" y="90"/>
                  </a:lnTo>
                  <a:lnTo>
                    <a:pt x="168" y="109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7" name="Freeform 305">
              <a:extLst>
                <a:ext uri="{FF2B5EF4-FFF2-40B4-BE49-F238E27FC236}">
                  <a16:creationId xmlns:a16="http://schemas.microsoft.com/office/drawing/2014/main" id="{2CF66C1D-40A1-113C-6EC2-2799EB6598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" y="2574"/>
              <a:ext cx="168" cy="78"/>
            </a:xfrm>
            <a:custGeom>
              <a:avLst/>
              <a:gdLst>
                <a:gd name="T0" fmla="*/ 0 w 168"/>
                <a:gd name="T1" fmla="*/ 0 h 78"/>
                <a:gd name="T2" fmla="*/ 55 w 168"/>
                <a:gd name="T3" fmla="*/ 23 h 78"/>
                <a:gd name="T4" fmla="*/ 108 w 168"/>
                <a:gd name="T5" fmla="*/ 53 h 78"/>
                <a:gd name="T6" fmla="*/ 145 w 168"/>
                <a:gd name="T7" fmla="*/ 71 h 78"/>
                <a:gd name="T8" fmla="*/ 167 w 168"/>
                <a:gd name="T9" fmla="*/ 77 h 78"/>
                <a:gd name="T10" fmla="*/ 126 w 168"/>
                <a:gd name="T11" fmla="*/ 68 h 78"/>
                <a:gd name="T12" fmla="*/ 83 w 168"/>
                <a:gd name="T13" fmla="*/ 47 h 78"/>
                <a:gd name="T14" fmla="*/ 42 w 168"/>
                <a:gd name="T15" fmla="*/ 25 h 78"/>
                <a:gd name="T16" fmla="*/ 0 w 168"/>
                <a:gd name="T1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8" h="78">
                  <a:moveTo>
                    <a:pt x="0" y="0"/>
                  </a:moveTo>
                  <a:lnTo>
                    <a:pt x="55" y="23"/>
                  </a:lnTo>
                  <a:lnTo>
                    <a:pt x="108" y="53"/>
                  </a:lnTo>
                  <a:lnTo>
                    <a:pt x="145" y="71"/>
                  </a:lnTo>
                  <a:lnTo>
                    <a:pt x="167" y="77"/>
                  </a:lnTo>
                  <a:lnTo>
                    <a:pt x="126" y="68"/>
                  </a:lnTo>
                  <a:lnTo>
                    <a:pt x="83" y="47"/>
                  </a:lnTo>
                  <a:lnTo>
                    <a:pt x="42" y="25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8" name="Freeform 306">
              <a:extLst>
                <a:ext uri="{FF2B5EF4-FFF2-40B4-BE49-F238E27FC236}">
                  <a16:creationId xmlns:a16="http://schemas.microsoft.com/office/drawing/2014/main" id="{B147F748-DA15-C39D-4B82-47F440CCE5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" y="2538"/>
              <a:ext cx="505" cy="1033"/>
            </a:xfrm>
            <a:custGeom>
              <a:avLst/>
              <a:gdLst>
                <a:gd name="T0" fmla="*/ 124 w 505"/>
                <a:gd name="T1" fmla="*/ 28 h 1033"/>
                <a:gd name="T2" fmla="*/ 142 w 505"/>
                <a:gd name="T3" fmla="*/ 0 h 1033"/>
                <a:gd name="T4" fmla="*/ 175 w 505"/>
                <a:gd name="T5" fmla="*/ 18 h 1033"/>
                <a:gd name="T6" fmla="*/ 210 w 505"/>
                <a:gd name="T7" fmla="*/ 34 h 1033"/>
                <a:gd name="T8" fmla="*/ 244 w 505"/>
                <a:gd name="T9" fmla="*/ 52 h 1033"/>
                <a:gd name="T10" fmla="*/ 280 w 505"/>
                <a:gd name="T11" fmla="*/ 72 h 1033"/>
                <a:gd name="T12" fmla="*/ 308 w 505"/>
                <a:gd name="T13" fmla="*/ 89 h 1033"/>
                <a:gd name="T14" fmla="*/ 321 w 505"/>
                <a:gd name="T15" fmla="*/ 111 h 1033"/>
                <a:gd name="T16" fmla="*/ 328 w 505"/>
                <a:gd name="T17" fmla="*/ 131 h 1033"/>
                <a:gd name="T18" fmla="*/ 347 w 505"/>
                <a:gd name="T19" fmla="*/ 152 h 1033"/>
                <a:gd name="T20" fmla="*/ 358 w 505"/>
                <a:gd name="T21" fmla="*/ 190 h 1033"/>
                <a:gd name="T22" fmla="*/ 394 w 505"/>
                <a:gd name="T23" fmla="*/ 274 h 1033"/>
                <a:gd name="T24" fmla="*/ 422 w 505"/>
                <a:gd name="T25" fmla="*/ 428 h 1033"/>
                <a:gd name="T26" fmla="*/ 425 w 505"/>
                <a:gd name="T27" fmla="*/ 543 h 1033"/>
                <a:gd name="T28" fmla="*/ 440 w 505"/>
                <a:gd name="T29" fmla="*/ 636 h 1033"/>
                <a:gd name="T30" fmla="*/ 445 w 505"/>
                <a:gd name="T31" fmla="*/ 708 h 1033"/>
                <a:gd name="T32" fmla="*/ 450 w 505"/>
                <a:gd name="T33" fmla="*/ 758 h 1033"/>
                <a:gd name="T34" fmla="*/ 463 w 505"/>
                <a:gd name="T35" fmla="*/ 816 h 1033"/>
                <a:gd name="T36" fmla="*/ 504 w 505"/>
                <a:gd name="T37" fmla="*/ 906 h 1033"/>
                <a:gd name="T38" fmla="*/ 471 w 505"/>
                <a:gd name="T39" fmla="*/ 950 h 1033"/>
                <a:gd name="T40" fmla="*/ 391 w 505"/>
                <a:gd name="T41" fmla="*/ 1000 h 1033"/>
                <a:gd name="T42" fmla="*/ 263 w 505"/>
                <a:gd name="T43" fmla="*/ 1032 h 1033"/>
                <a:gd name="T44" fmla="*/ 177 w 505"/>
                <a:gd name="T45" fmla="*/ 1021 h 1033"/>
                <a:gd name="T46" fmla="*/ 113 w 505"/>
                <a:gd name="T47" fmla="*/ 990 h 1033"/>
                <a:gd name="T48" fmla="*/ 103 w 505"/>
                <a:gd name="T49" fmla="*/ 837 h 1033"/>
                <a:gd name="T50" fmla="*/ 87 w 505"/>
                <a:gd name="T51" fmla="*/ 969 h 1033"/>
                <a:gd name="T52" fmla="*/ 28 w 505"/>
                <a:gd name="T53" fmla="*/ 929 h 1033"/>
                <a:gd name="T54" fmla="*/ 18 w 505"/>
                <a:gd name="T55" fmla="*/ 856 h 1033"/>
                <a:gd name="T56" fmla="*/ 56 w 505"/>
                <a:gd name="T57" fmla="*/ 703 h 1033"/>
                <a:gd name="T58" fmla="*/ 59 w 505"/>
                <a:gd name="T59" fmla="*/ 660 h 1033"/>
                <a:gd name="T60" fmla="*/ 45 w 505"/>
                <a:gd name="T61" fmla="*/ 606 h 1033"/>
                <a:gd name="T62" fmla="*/ 37 w 505"/>
                <a:gd name="T63" fmla="*/ 537 h 1033"/>
                <a:gd name="T64" fmla="*/ 21 w 505"/>
                <a:gd name="T65" fmla="*/ 472 h 1033"/>
                <a:gd name="T66" fmla="*/ 0 w 505"/>
                <a:gd name="T67" fmla="*/ 375 h 1033"/>
                <a:gd name="T68" fmla="*/ 3 w 505"/>
                <a:gd name="T69" fmla="*/ 278 h 1033"/>
                <a:gd name="T70" fmla="*/ 3 w 505"/>
                <a:gd name="T71" fmla="*/ 208 h 1033"/>
                <a:gd name="T72" fmla="*/ 14 w 505"/>
                <a:gd name="T73" fmla="*/ 145 h 1033"/>
                <a:gd name="T74" fmla="*/ 28 w 505"/>
                <a:gd name="T75" fmla="*/ 114 h 1033"/>
                <a:gd name="T76" fmla="*/ 56 w 505"/>
                <a:gd name="T77" fmla="*/ 75 h 1033"/>
                <a:gd name="T78" fmla="*/ 85 w 505"/>
                <a:gd name="T79" fmla="*/ 49 h 1033"/>
                <a:gd name="T80" fmla="*/ 124 w 505"/>
                <a:gd name="T81" fmla="*/ 28 h 1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05" h="1033">
                  <a:moveTo>
                    <a:pt x="124" y="28"/>
                  </a:moveTo>
                  <a:lnTo>
                    <a:pt x="142" y="0"/>
                  </a:lnTo>
                  <a:lnTo>
                    <a:pt x="175" y="18"/>
                  </a:lnTo>
                  <a:lnTo>
                    <a:pt x="210" y="34"/>
                  </a:lnTo>
                  <a:lnTo>
                    <a:pt x="244" y="52"/>
                  </a:lnTo>
                  <a:lnTo>
                    <a:pt x="280" y="72"/>
                  </a:lnTo>
                  <a:lnTo>
                    <a:pt x="308" y="89"/>
                  </a:lnTo>
                  <a:lnTo>
                    <a:pt x="321" y="111"/>
                  </a:lnTo>
                  <a:lnTo>
                    <a:pt x="328" y="131"/>
                  </a:lnTo>
                  <a:lnTo>
                    <a:pt x="347" y="152"/>
                  </a:lnTo>
                  <a:lnTo>
                    <a:pt x="358" y="190"/>
                  </a:lnTo>
                  <a:lnTo>
                    <a:pt x="394" y="274"/>
                  </a:lnTo>
                  <a:lnTo>
                    <a:pt x="422" y="428"/>
                  </a:lnTo>
                  <a:lnTo>
                    <a:pt x="425" y="543"/>
                  </a:lnTo>
                  <a:lnTo>
                    <a:pt x="440" y="636"/>
                  </a:lnTo>
                  <a:lnTo>
                    <a:pt x="445" y="708"/>
                  </a:lnTo>
                  <a:lnTo>
                    <a:pt x="450" y="758"/>
                  </a:lnTo>
                  <a:lnTo>
                    <a:pt x="463" y="816"/>
                  </a:lnTo>
                  <a:lnTo>
                    <a:pt x="504" y="906"/>
                  </a:lnTo>
                  <a:lnTo>
                    <a:pt x="471" y="950"/>
                  </a:lnTo>
                  <a:lnTo>
                    <a:pt x="391" y="1000"/>
                  </a:lnTo>
                  <a:lnTo>
                    <a:pt x="263" y="1032"/>
                  </a:lnTo>
                  <a:lnTo>
                    <a:pt x="177" y="1021"/>
                  </a:lnTo>
                  <a:lnTo>
                    <a:pt x="113" y="990"/>
                  </a:lnTo>
                  <a:lnTo>
                    <a:pt x="103" y="837"/>
                  </a:lnTo>
                  <a:lnTo>
                    <a:pt x="87" y="969"/>
                  </a:lnTo>
                  <a:lnTo>
                    <a:pt x="28" y="929"/>
                  </a:lnTo>
                  <a:lnTo>
                    <a:pt x="18" y="856"/>
                  </a:lnTo>
                  <a:lnTo>
                    <a:pt x="56" y="703"/>
                  </a:lnTo>
                  <a:lnTo>
                    <a:pt x="59" y="660"/>
                  </a:lnTo>
                  <a:lnTo>
                    <a:pt x="45" y="606"/>
                  </a:lnTo>
                  <a:lnTo>
                    <a:pt x="37" y="537"/>
                  </a:lnTo>
                  <a:lnTo>
                    <a:pt x="21" y="472"/>
                  </a:lnTo>
                  <a:lnTo>
                    <a:pt x="0" y="375"/>
                  </a:lnTo>
                  <a:lnTo>
                    <a:pt x="3" y="278"/>
                  </a:lnTo>
                  <a:lnTo>
                    <a:pt x="3" y="208"/>
                  </a:lnTo>
                  <a:lnTo>
                    <a:pt x="14" y="145"/>
                  </a:lnTo>
                  <a:lnTo>
                    <a:pt x="28" y="114"/>
                  </a:lnTo>
                  <a:lnTo>
                    <a:pt x="56" y="75"/>
                  </a:lnTo>
                  <a:lnTo>
                    <a:pt x="85" y="49"/>
                  </a:lnTo>
                  <a:lnTo>
                    <a:pt x="124" y="28"/>
                  </a:lnTo>
                </a:path>
              </a:pathLst>
            </a:custGeom>
            <a:solidFill>
              <a:srgbClr val="60606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9" name="Freeform 307">
              <a:extLst>
                <a:ext uri="{FF2B5EF4-FFF2-40B4-BE49-F238E27FC236}">
                  <a16:creationId xmlns:a16="http://schemas.microsoft.com/office/drawing/2014/main" id="{89C66406-7C15-9E29-DD37-2645826163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" y="2546"/>
              <a:ext cx="480" cy="1001"/>
            </a:xfrm>
            <a:custGeom>
              <a:avLst/>
              <a:gdLst>
                <a:gd name="T0" fmla="*/ 418 w 480"/>
                <a:gd name="T1" fmla="*/ 621 h 1001"/>
                <a:gd name="T2" fmla="*/ 404 w 480"/>
                <a:gd name="T3" fmla="*/ 554 h 1001"/>
                <a:gd name="T4" fmla="*/ 404 w 480"/>
                <a:gd name="T5" fmla="*/ 515 h 1001"/>
                <a:gd name="T6" fmla="*/ 354 w 480"/>
                <a:gd name="T7" fmla="*/ 487 h 1001"/>
                <a:gd name="T8" fmla="*/ 295 w 480"/>
                <a:gd name="T9" fmla="*/ 446 h 1001"/>
                <a:gd name="T10" fmla="*/ 216 w 480"/>
                <a:gd name="T11" fmla="*/ 358 h 1001"/>
                <a:gd name="T12" fmla="*/ 170 w 480"/>
                <a:gd name="T13" fmla="*/ 293 h 1001"/>
                <a:gd name="T14" fmla="*/ 87 w 480"/>
                <a:gd name="T15" fmla="*/ 250 h 1001"/>
                <a:gd name="T16" fmla="*/ 156 w 480"/>
                <a:gd name="T17" fmla="*/ 274 h 1001"/>
                <a:gd name="T18" fmla="*/ 154 w 480"/>
                <a:gd name="T19" fmla="*/ 232 h 1001"/>
                <a:gd name="T20" fmla="*/ 161 w 480"/>
                <a:gd name="T21" fmla="*/ 191 h 1001"/>
                <a:gd name="T22" fmla="*/ 174 w 480"/>
                <a:gd name="T23" fmla="*/ 168 h 1001"/>
                <a:gd name="T24" fmla="*/ 202 w 480"/>
                <a:gd name="T25" fmla="*/ 140 h 1001"/>
                <a:gd name="T26" fmla="*/ 232 w 480"/>
                <a:gd name="T27" fmla="*/ 128 h 1001"/>
                <a:gd name="T28" fmla="*/ 258 w 480"/>
                <a:gd name="T29" fmla="*/ 125 h 1001"/>
                <a:gd name="T30" fmla="*/ 288 w 480"/>
                <a:gd name="T31" fmla="*/ 128 h 1001"/>
                <a:gd name="T32" fmla="*/ 318 w 480"/>
                <a:gd name="T33" fmla="*/ 140 h 1001"/>
                <a:gd name="T34" fmla="*/ 300 w 480"/>
                <a:gd name="T35" fmla="*/ 109 h 1001"/>
                <a:gd name="T36" fmla="*/ 287 w 480"/>
                <a:gd name="T37" fmla="*/ 82 h 1001"/>
                <a:gd name="T38" fmla="*/ 256 w 480"/>
                <a:gd name="T39" fmla="*/ 63 h 1001"/>
                <a:gd name="T40" fmla="*/ 221 w 480"/>
                <a:gd name="T41" fmla="*/ 44 h 1001"/>
                <a:gd name="T42" fmla="*/ 179 w 480"/>
                <a:gd name="T43" fmla="*/ 22 h 1001"/>
                <a:gd name="T44" fmla="*/ 148 w 480"/>
                <a:gd name="T45" fmla="*/ 7 h 1001"/>
                <a:gd name="T46" fmla="*/ 127 w 480"/>
                <a:gd name="T47" fmla="*/ 0 h 1001"/>
                <a:gd name="T48" fmla="*/ 118 w 480"/>
                <a:gd name="T49" fmla="*/ 22 h 1001"/>
                <a:gd name="T50" fmla="*/ 78 w 480"/>
                <a:gd name="T51" fmla="*/ 47 h 1001"/>
                <a:gd name="T52" fmla="*/ 60 w 480"/>
                <a:gd name="T53" fmla="*/ 66 h 1001"/>
                <a:gd name="T54" fmla="*/ 34 w 480"/>
                <a:gd name="T55" fmla="*/ 98 h 1001"/>
                <a:gd name="T56" fmla="*/ 15 w 480"/>
                <a:gd name="T57" fmla="*/ 134 h 1001"/>
                <a:gd name="T58" fmla="*/ 1 w 480"/>
                <a:gd name="T59" fmla="*/ 175 h 1001"/>
                <a:gd name="T60" fmla="*/ 0 w 480"/>
                <a:gd name="T61" fmla="*/ 229 h 1001"/>
                <a:gd name="T62" fmla="*/ 2 w 480"/>
                <a:gd name="T63" fmla="*/ 292 h 1001"/>
                <a:gd name="T64" fmla="*/ 1 w 480"/>
                <a:gd name="T65" fmla="*/ 357 h 1001"/>
                <a:gd name="T66" fmla="*/ 18 w 480"/>
                <a:gd name="T67" fmla="*/ 440 h 1001"/>
                <a:gd name="T68" fmla="*/ 34 w 480"/>
                <a:gd name="T69" fmla="*/ 518 h 1001"/>
                <a:gd name="T70" fmla="*/ 41 w 480"/>
                <a:gd name="T71" fmla="*/ 584 h 1001"/>
                <a:gd name="T72" fmla="*/ 54 w 480"/>
                <a:gd name="T73" fmla="*/ 632 h 1001"/>
                <a:gd name="T74" fmla="*/ 52 w 480"/>
                <a:gd name="T75" fmla="*/ 675 h 1001"/>
                <a:gd name="T76" fmla="*/ 52 w 480"/>
                <a:gd name="T77" fmla="*/ 722 h 1001"/>
                <a:gd name="T78" fmla="*/ 20 w 480"/>
                <a:gd name="T79" fmla="*/ 832 h 1001"/>
                <a:gd name="T80" fmla="*/ 25 w 480"/>
                <a:gd name="T81" fmla="*/ 900 h 1001"/>
                <a:gd name="T82" fmla="*/ 60 w 480"/>
                <a:gd name="T83" fmla="*/ 923 h 1001"/>
                <a:gd name="T84" fmla="*/ 88 w 480"/>
                <a:gd name="T85" fmla="*/ 798 h 1001"/>
                <a:gd name="T86" fmla="*/ 116 w 480"/>
                <a:gd name="T87" fmla="*/ 965 h 1001"/>
                <a:gd name="T88" fmla="*/ 170 w 480"/>
                <a:gd name="T89" fmla="*/ 989 h 1001"/>
                <a:gd name="T90" fmla="*/ 251 w 480"/>
                <a:gd name="T91" fmla="*/ 1000 h 1001"/>
                <a:gd name="T92" fmla="*/ 372 w 480"/>
                <a:gd name="T93" fmla="*/ 974 h 1001"/>
                <a:gd name="T94" fmla="*/ 446 w 480"/>
                <a:gd name="T95" fmla="*/ 929 h 1001"/>
                <a:gd name="T96" fmla="*/ 479 w 480"/>
                <a:gd name="T97" fmla="*/ 890 h 1001"/>
                <a:gd name="T98" fmla="*/ 454 w 480"/>
                <a:gd name="T99" fmla="*/ 848 h 1001"/>
                <a:gd name="T100" fmla="*/ 426 w 480"/>
                <a:gd name="T101" fmla="*/ 771 h 1001"/>
                <a:gd name="T102" fmla="*/ 418 w 480"/>
                <a:gd name="T103" fmla="*/ 675 h 1001"/>
                <a:gd name="T104" fmla="*/ 418 w 480"/>
                <a:gd name="T105" fmla="*/ 621 h 10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80" h="1001">
                  <a:moveTo>
                    <a:pt x="418" y="621"/>
                  </a:moveTo>
                  <a:lnTo>
                    <a:pt x="404" y="554"/>
                  </a:lnTo>
                  <a:lnTo>
                    <a:pt x="404" y="515"/>
                  </a:lnTo>
                  <a:lnTo>
                    <a:pt x="354" y="487"/>
                  </a:lnTo>
                  <a:lnTo>
                    <a:pt x="295" y="446"/>
                  </a:lnTo>
                  <a:lnTo>
                    <a:pt x="216" y="358"/>
                  </a:lnTo>
                  <a:lnTo>
                    <a:pt x="170" y="293"/>
                  </a:lnTo>
                  <a:lnTo>
                    <a:pt x="87" y="250"/>
                  </a:lnTo>
                  <a:lnTo>
                    <a:pt x="156" y="274"/>
                  </a:lnTo>
                  <a:lnTo>
                    <a:pt x="154" y="232"/>
                  </a:lnTo>
                  <a:lnTo>
                    <a:pt x="161" y="191"/>
                  </a:lnTo>
                  <a:lnTo>
                    <a:pt x="174" y="168"/>
                  </a:lnTo>
                  <a:lnTo>
                    <a:pt x="202" y="140"/>
                  </a:lnTo>
                  <a:lnTo>
                    <a:pt x="232" y="128"/>
                  </a:lnTo>
                  <a:lnTo>
                    <a:pt x="258" y="125"/>
                  </a:lnTo>
                  <a:lnTo>
                    <a:pt x="288" y="128"/>
                  </a:lnTo>
                  <a:lnTo>
                    <a:pt x="318" y="140"/>
                  </a:lnTo>
                  <a:lnTo>
                    <a:pt x="300" y="109"/>
                  </a:lnTo>
                  <a:lnTo>
                    <a:pt x="287" y="82"/>
                  </a:lnTo>
                  <a:lnTo>
                    <a:pt x="256" y="63"/>
                  </a:lnTo>
                  <a:lnTo>
                    <a:pt x="221" y="44"/>
                  </a:lnTo>
                  <a:lnTo>
                    <a:pt x="179" y="22"/>
                  </a:lnTo>
                  <a:lnTo>
                    <a:pt x="148" y="7"/>
                  </a:lnTo>
                  <a:lnTo>
                    <a:pt x="127" y="0"/>
                  </a:lnTo>
                  <a:lnTo>
                    <a:pt x="118" y="22"/>
                  </a:lnTo>
                  <a:lnTo>
                    <a:pt x="78" y="47"/>
                  </a:lnTo>
                  <a:lnTo>
                    <a:pt x="60" y="66"/>
                  </a:lnTo>
                  <a:lnTo>
                    <a:pt x="34" y="98"/>
                  </a:lnTo>
                  <a:lnTo>
                    <a:pt x="15" y="134"/>
                  </a:lnTo>
                  <a:lnTo>
                    <a:pt x="1" y="175"/>
                  </a:lnTo>
                  <a:lnTo>
                    <a:pt x="0" y="229"/>
                  </a:lnTo>
                  <a:lnTo>
                    <a:pt x="2" y="292"/>
                  </a:lnTo>
                  <a:lnTo>
                    <a:pt x="1" y="357"/>
                  </a:lnTo>
                  <a:lnTo>
                    <a:pt x="18" y="440"/>
                  </a:lnTo>
                  <a:lnTo>
                    <a:pt x="34" y="518"/>
                  </a:lnTo>
                  <a:lnTo>
                    <a:pt x="41" y="584"/>
                  </a:lnTo>
                  <a:lnTo>
                    <a:pt x="54" y="632"/>
                  </a:lnTo>
                  <a:lnTo>
                    <a:pt x="52" y="675"/>
                  </a:lnTo>
                  <a:lnTo>
                    <a:pt x="52" y="722"/>
                  </a:lnTo>
                  <a:lnTo>
                    <a:pt x="20" y="832"/>
                  </a:lnTo>
                  <a:lnTo>
                    <a:pt x="25" y="900"/>
                  </a:lnTo>
                  <a:lnTo>
                    <a:pt x="60" y="923"/>
                  </a:lnTo>
                  <a:lnTo>
                    <a:pt x="88" y="798"/>
                  </a:lnTo>
                  <a:lnTo>
                    <a:pt x="116" y="965"/>
                  </a:lnTo>
                  <a:lnTo>
                    <a:pt x="170" y="989"/>
                  </a:lnTo>
                  <a:lnTo>
                    <a:pt x="251" y="1000"/>
                  </a:lnTo>
                  <a:lnTo>
                    <a:pt x="372" y="974"/>
                  </a:lnTo>
                  <a:lnTo>
                    <a:pt x="446" y="929"/>
                  </a:lnTo>
                  <a:lnTo>
                    <a:pt x="479" y="890"/>
                  </a:lnTo>
                  <a:lnTo>
                    <a:pt x="454" y="848"/>
                  </a:lnTo>
                  <a:lnTo>
                    <a:pt x="426" y="771"/>
                  </a:lnTo>
                  <a:lnTo>
                    <a:pt x="418" y="675"/>
                  </a:lnTo>
                  <a:lnTo>
                    <a:pt x="418" y="621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0" name="Freeform 308">
              <a:extLst>
                <a:ext uri="{FF2B5EF4-FFF2-40B4-BE49-F238E27FC236}">
                  <a16:creationId xmlns:a16="http://schemas.microsoft.com/office/drawing/2014/main" id="{532E0EB9-3891-59D2-4BCF-63A97E4705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" y="2926"/>
              <a:ext cx="119" cy="327"/>
            </a:xfrm>
            <a:custGeom>
              <a:avLst/>
              <a:gdLst>
                <a:gd name="T0" fmla="*/ 118 w 119"/>
                <a:gd name="T1" fmla="*/ 326 h 327"/>
                <a:gd name="T2" fmla="*/ 98 w 119"/>
                <a:gd name="T3" fmla="*/ 315 h 327"/>
                <a:gd name="T4" fmla="*/ 75 w 119"/>
                <a:gd name="T5" fmla="*/ 290 h 327"/>
                <a:gd name="T6" fmla="*/ 56 w 119"/>
                <a:gd name="T7" fmla="*/ 241 h 327"/>
                <a:gd name="T8" fmla="*/ 46 w 119"/>
                <a:gd name="T9" fmla="*/ 201 h 327"/>
                <a:gd name="T10" fmla="*/ 30 w 119"/>
                <a:gd name="T11" fmla="*/ 156 h 327"/>
                <a:gd name="T12" fmla="*/ 23 w 119"/>
                <a:gd name="T13" fmla="*/ 115 h 327"/>
                <a:gd name="T14" fmla="*/ 10 w 119"/>
                <a:gd name="T15" fmla="*/ 48 h 327"/>
                <a:gd name="T16" fmla="*/ 0 w 119"/>
                <a:gd name="T17" fmla="*/ 0 h 327"/>
                <a:gd name="T18" fmla="*/ 26 w 119"/>
                <a:gd name="T19" fmla="*/ 95 h 327"/>
                <a:gd name="T20" fmla="*/ 46 w 119"/>
                <a:gd name="T21" fmla="*/ 170 h 327"/>
                <a:gd name="T22" fmla="*/ 68 w 119"/>
                <a:gd name="T23" fmla="*/ 219 h 327"/>
                <a:gd name="T24" fmla="*/ 103 w 119"/>
                <a:gd name="T25" fmla="*/ 273 h 327"/>
                <a:gd name="T26" fmla="*/ 118 w 119"/>
                <a:gd name="T27" fmla="*/ 326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9" h="327">
                  <a:moveTo>
                    <a:pt x="118" y="326"/>
                  </a:moveTo>
                  <a:lnTo>
                    <a:pt x="98" y="315"/>
                  </a:lnTo>
                  <a:lnTo>
                    <a:pt x="75" y="290"/>
                  </a:lnTo>
                  <a:lnTo>
                    <a:pt x="56" y="241"/>
                  </a:lnTo>
                  <a:lnTo>
                    <a:pt x="46" y="201"/>
                  </a:lnTo>
                  <a:lnTo>
                    <a:pt x="30" y="156"/>
                  </a:lnTo>
                  <a:lnTo>
                    <a:pt x="23" y="115"/>
                  </a:lnTo>
                  <a:lnTo>
                    <a:pt x="10" y="48"/>
                  </a:lnTo>
                  <a:lnTo>
                    <a:pt x="0" y="0"/>
                  </a:lnTo>
                  <a:lnTo>
                    <a:pt x="26" y="95"/>
                  </a:lnTo>
                  <a:lnTo>
                    <a:pt x="46" y="170"/>
                  </a:lnTo>
                  <a:lnTo>
                    <a:pt x="68" y="219"/>
                  </a:lnTo>
                  <a:lnTo>
                    <a:pt x="103" y="273"/>
                  </a:lnTo>
                  <a:lnTo>
                    <a:pt x="118" y="326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1" name="Freeform 309">
              <a:extLst>
                <a:ext uri="{FF2B5EF4-FFF2-40B4-BE49-F238E27FC236}">
                  <a16:creationId xmlns:a16="http://schemas.microsoft.com/office/drawing/2014/main" id="{31FB54CE-766A-2584-FB21-60D80E67C08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" y="3203"/>
              <a:ext cx="177" cy="71"/>
            </a:xfrm>
            <a:custGeom>
              <a:avLst/>
              <a:gdLst>
                <a:gd name="T0" fmla="*/ 146 w 177"/>
                <a:gd name="T1" fmla="*/ 0 h 71"/>
                <a:gd name="T2" fmla="*/ 161 w 177"/>
                <a:gd name="T3" fmla="*/ 39 h 71"/>
                <a:gd name="T4" fmla="*/ 92 w 177"/>
                <a:gd name="T5" fmla="*/ 55 h 71"/>
                <a:gd name="T6" fmla="*/ 17 w 177"/>
                <a:gd name="T7" fmla="*/ 63 h 71"/>
                <a:gd name="T8" fmla="*/ 0 w 177"/>
                <a:gd name="T9" fmla="*/ 27 h 71"/>
                <a:gd name="T10" fmla="*/ 10 w 177"/>
                <a:gd name="T11" fmla="*/ 67 h 71"/>
                <a:gd name="T12" fmla="*/ 81 w 177"/>
                <a:gd name="T13" fmla="*/ 70 h 71"/>
                <a:gd name="T14" fmla="*/ 176 w 177"/>
                <a:gd name="T15" fmla="*/ 46 h 71"/>
                <a:gd name="T16" fmla="*/ 146 w 177"/>
                <a:gd name="T17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7" h="71">
                  <a:moveTo>
                    <a:pt x="146" y="0"/>
                  </a:moveTo>
                  <a:lnTo>
                    <a:pt x="161" y="39"/>
                  </a:lnTo>
                  <a:lnTo>
                    <a:pt x="92" y="55"/>
                  </a:lnTo>
                  <a:lnTo>
                    <a:pt x="17" y="63"/>
                  </a:lnTo>
                  <a:lnTo>
                    <a:pt x="0" y="27"/>
                  </a:lnTo>
                  <a:lnTo>
                    <a:pt x="10" y="67"/>
                  </a:lnTo>
                  <a:lnTo>
                    <a:pt x="81" y="70"/>
                  </a:lnTo>
                  <a:lnTo>
                    <a:pt x="176" y="46"/>
                  </a:lnTo>
                  <a:lnTo>
                    <a:pt x="146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82" name="Group 312">
              <a:extLst>
                <a:ext uri="{FF2B5EF4-FFF2-40B4-BE49-F238E27FC236}">
                  <a16:creationId xmlns:a16="http://schemas.microsoft.com/office/drawing/2014/main" id="{674FBF68-BAE3-249A-7DD4-729F5984BC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" y="2996"/>
              <a:ext cx="533" cy="631"/>
              <a:chOff x="138" y="2996"/>
              <a:chExt cx="533" cy="631"/>
            </a:xfrm>
          </p:grpSpPr>
          <p:sp>
            <p:nvSpPr>
              <p:cNvPr id="402" name="Freeform 310">
                <a:extLst>
                  <a:ext uri="{FF2B5EF4-FFF2-40B4-BE49-F238E27FC236}">
                    <a16:creationId xmlns:a16="http://schemas.microsoft.com/office/drawing/2014/main" id="{FD7E0362-4552-32ED-7BBF-D16D78FD18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" y="2996"/>
                <a:ext cx="533" cy="631"/>
              </a:xfrm>
              <a:custGeom>
                <a:avLst/>
                <a:gdLst>
                  <a:gd name="T0" fmla="*/ 295 w 533"/>
                  <a:gd name="T1" fmla="*/ 93 h 631"/>
                  <a:gd name="T2" fmla="*/ 198 w 533"/>
                  <a:gd name="T3" fmla="*/ 85 h 631"/>
                  <a:gd name="T4" fmla="*/ 139 w 533"/>
                  <a:gd name="T5" fmla="*/ 72 h 631"/>
                  <a:gd name="T6" fmla="*/ 120 w 533"/>
                  <a:gd name="T7" fmla="*/ 48 h 631"/>
                  <a:gd name="T8" fmla="*/ 120 w 533"/>
                  <a:gd name="T9" fmla="*/ 28 h 631"/>
                  <a:gd name="T10" fmla="*/ 104 w 533"/>
                  <a:gd name="T11" fmla="*/ 11 h 631"/>
                  <a:gd name="T12" fmla="*/ 50 w 533"/>
                  <a:gd name="T13" fmla="*/ 0 h 631"/>
                  <a:gd name="T14" fmla="*/ 0 w 533"/>
                  <a:gd name="T15" fmla="*/ 4 h 631"/>
                  <a:gd name="T16" fmla="*/ 62 w 533"/>
                  <a:gd name="T17" fmla="*/ 490 h 631"/>
                  <a:gd name="T18" fmla="*/ 104 w 533"/>
                  <a:gd name="T19" fmla="*/ 535 h 631"/>
                  <a:gd name="T20" fmla="*/ 158 w 533"/>
                  <a:gd name="T21" fmla="*/ 579 h 631"/>
                  <a:gd name="T22" fmla="*/ 236 w 533"/>
                  <a:gd name="T23" fmla="*/ 613 h 631"/>
                  <a:gd name="T24" fmla="*/ 326 w 533"/>
                  <a:gd name="T25" fmla="*/ 623 h 631"/>
                  <a:gd name="T26" fmla="*/ 447 w 533"/>
                  <a:gd name="T27" fmla="*/ 630 h 631"/>
                  <a:gd name="T28" fmla="*/ 517 w 533"/>
                  <a:gd name="T29" fmla="*/ 620 h 631"/>
                  <a:gd name="T30" fmla="*/ 532 w 533"/>
                  <a:gd name="T31" fmla="*/ 585 h 631"/>
                  <a:gd name="T32" fmla="*/ 524 w 533"/>
                  <a:gd name="T33" fmla="*/ 541 h 631"/>
                  <a:gd name="T34" fmla="*/ 473 w 533"/>
                  <a:gd name="T35" fmla="*/ 405 h 631"/>
                  <a:gd name="T36" fmla="*/ 431 w 533"/>
                  <a:gd name="T37" fmla="*/ 269 h 631"/>
                  <a:gd name="T38" fmla="*/ 412 w 533"/>
                  <a:gd name="T39" fmla="*/ 167 h 631"/>
                  <a:gd name="T40" fmla="*/ 412 w 533"/>
                  <a:gd name="T41" fmla="*/ 140 h 631"/>
                  <a:gd name="T42" fmla="*/ 385 w 533"/>
                  <a:gd name="T43" fmla="*/ 103 h 631"/>
                  <a:gd name="T44" fmla="*/ 353 w 533"/>
                  <a:gd name="T45" fmla="*/ 93 h 631"/>
                  <a:gd name="T46" fmla="*/ 295 w 533"/>
                  <a:gd name="T47" fmla="*/ 93 h 6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33" h="631">
                    <a:moveTo>
                      <a:pt x="295" y="93"/>
                    </a:moveTo>
                    <a:lnTo>
                      <a:pt x="198" y="85"/>
                    </a:lnTo>
                    <a:lnTo>
                      <a:pt x="139" y="72"/>
                    </a:lnTo>
                    <a:lnTo>
                      <a:pt x="120" y="48"/>
                    </a:lnTo>
                    <a:lnTo>
                      <a:pt x="120" y="28"/>
                    </a:lnTo>
                    <a:lnTo>
                      <a:pt x="104" y="11"/>
                    </a:lnTo>
                    <a:lnTo>
                      <a:pt x="50" y="0"/>
                    </a:lnTo>
                    <a:lnTo>
                      <a:pt x="0" y="4"/>
                    </a:lnTo>
                    <a:lnTo>
                      <a:pt x="62" y="490"/>
                    </a:lnTo>
                    <a:lnTo>
                      <a:pt x="104" y="535"/>
                    </a:lnTo>
                    <a:lnTo>
                      <a:pt x="158" y="579"/>
                    </a:lnTo>
                    <a:lnTo>
                      <a:pt x="236" y="613"/>
                    </a:lnTo>
                    <a:lnTo>
                      <a:pt x="326" y="623"/>
                    </a:lnTo>
                    <a:lnTo>
                      <a:pt x="447" y="630"/>
                    </a:lnTo>
                    <a:lnTo>
                      <a:pt x="517" y="620"/>
                    </a:lnTo>
                    <a:lnTo>
                      <a:pt x="532" y="585"/>
                    </a:lnTo>
                    <a:lnTo>
                      <a:pt x="524" y="541"/>
                    </a:lnTo>
                    <a:lnTo>
                      <a:pt x="473" y="405"/>
                    </a:lnTo>
                    <a:lnTo>
                      <a:pt x="431" y="269"/>
                    </a:lnTo>
                    <a:lnTo>
                      <a:pt x="412" y="167"/>
                    </a:lnTo>
                    <a:lnTo>
                      <a:pt x="412" y="140"/>
                    </a:lnTo>
                    <a:lnTo>
                      <a:pt x="385" y="103"/>
                    </a:lnTo>
                    <a:lnTo>
                      <a:pt x="353" y="93"/>
                    </a:lnTo>
                    <a:lnTo>
                      <a:pt x="295" y="93"/>
                    </a:lnTo>
                  </a:path>
                </a:pathLst>
              </a:custGeom>
              <a:solidFill>
                <a:srgbClr val="40404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03" name="Freeform 311">
                <a:extLst>
                  <a:ext uri="{FF2B5EF4-FFF2-40B4-BE49-F238E27FC236}">
                    <a16:creationId xmlns:a16="http://schemas.microsoft.com/office/drawing/2014/main" id="{9A44040D-9205-E7AD-D01E-29356A5305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9" y="3027"/>
                <a:ext cx="454" cy="574"/>
              </a:xfrm>
              <a:custGeom>
                <a:avLst/>
                <a:gdLst>
                  <a:gd name="T0" fmla="*/ 296 w 454"/>
                  <a:gd name="T1" fmla="*/ 115 h 574"/>
                  <a:gd name="T2" fmla="*/ 211 w 454"/>
                  <a:gd name="T3" fmla="*/ 111 h 574"/>
                  <a:gd name="T4" fmla="*/ 122 w 454"/>
                  <a:gd name="T5" fmla="*/ 98 h 574"/>
                  <a:gd name="T6" fmla="*/ 69 w 454"/>
                  <a:gd name="T7" fmla="*/ 74 h 574"/>
                  <a:gd name="T8" fmla="*/ 38 w 454"/>
                  <a:gd name="T9" fmla="*/ 53 h 574"/>
                  <a:gd name="T10" fmla="*/ 0 w 454"/>
                  <a:gd name="T11" fmla="*/ 0 h 574"/>
                  <a:gd name="T12" fmla="*/ 57 w 454"/>
                  <a:gd name="T13" fmla="*/ 441 h 574"/>
                  <a:gd name="T14" fmla="*/ 96 w 454"/>
                  <a:gd name="T15" fmla="*/ 482 h 574"/>
                  <a:gd name="T16" fmla="*/ 138 w 454"/>
                  <a:gd name="T17" fmla="*/ 519 h 574"/>
                  <a:gd name="T18" fmla="*/ 191 w 454"/>
                  <a:gd name="T19" fmla="*/ 546 h 574"/>
                  <a:gd name="T20" fmla="*/ 238 w 454"/>
                  <a:gd name="T21" fmla="*/ 559 h 574"/>
                  <a:gd name="T22" fmla="*/ 296 w 454"/>
                  <a:gd name="T23" fmla="*/ 566 h 574"/>
                  <a:gd name="T24" fmla="*/ 349 w 454"/>
                  <a:gd name="T25" fmla="*/ 573 h 574"/>
                  <a:gd name="T26" fmla="*/ 411 w 454"/>
                  <a:gd name="T27" fmla="*/ 573 h 574"/>
                  <a:gd name="T28" fmla="*/ 438 w 454"/>
                  <a:gd name="T29" fmla="*/ 566 h 574"/>
                  <a:gd name="T30" fmla="*/ 453 w 454"/>
                  <a:gd name="T31" fmla="*/ 546 h 574"/>
                  <a:gd name="T32" fmla="*/ 446 w 454"/>
                  <a:gd name="T33" fmla="*/ 513 h 574"/>
                  <a:gd name="T34" fmla="*/ 407 w 454"/>
                  <a:gd name="T35" fmla="*/ 434 h 574"/>
                  <a:gd name="T36" fmla="*/ 341 w 454"/>
                  <a:gd name="T37" fmla="*/ 172 h 574"/>
                  <a:gd name="T38" fmla="*/ 330 w 454"/>
                  <a:gd name="T39" fmla="*/ 135 h 574"/>
                  <a:gd name="T40" fmla="*/ 296 w 454"/>
                  <a:gd name="T41" fmla="*/ 115 h 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54" h="574">
                    <a:moveTo>
                      <a:pt x="296" y="115"/>
                    </a:moveTo>
                    <a:lnTo>
                      <a:pt x="211" y="111"/>
                    </a:lnTo>
                    <a:lnTo>
                      <a:pt x="122" y="98"/>
                    </a:lnTo>
                    <a:lnTo>
                      <a:pt x="69" y="74"/>
                    </a:lnTo>
                    <a:lnTo>
                      <a:pt x="38" y="53"/>
                    </a:lnTo>
                    <a:lnTo>
                      <a:pt x="0" y="0"/>
                    </a:lnTo>
                    <a:lnTo>
                      <a:pt x="57" y="441"/>
                    </a:lnTo>
                    <a:lnTo>
                      <a:pt x="96" y="482"/>
                    </a:lnTo>
                    <a:lnTo>
                      <a:pt x="138" y="519"/>
                    </a:lnTo>
                    <a:lnTo>
                      <a:pt x="191" y="546"/>
                    </a:lnTo>
                    <a:lnTo>
                      <a:pt x="238" y="559"/>
                    </a:lnTo>
                    <a:lnTo>
                      <a:pt x="296" y="566"/>
                    </a:lnTo>
                    <a:lnTo>
                      <a:pt x="349" y="573"/>
                    </a:lnTo>
                    <a:lnTo>
                      <a:pt x="411" y="573"/>
                    </a:lnTo>
                    <a:lnTo>
                      <a:pt x="438" y="566"/>
                    </a:lnTo>
                    <a:lnTo>
                      <a:pt x="453" y="546"/>
                    </a:lnTo>
                    <a:lnTo>
                      <a:pt x="446" y="513"/>
                    </a:lnTo>
                    <a:lnTo>
                      <a:pt x="407" y="434"/>
                    </a:lnTo>
                    <a:lnTo>
                      <a:pt x="341" y="172"/>
                    </a:lnTo>
                    <a:lnTo>
                      <a:pt x="330" y="135"/>
                    </a:lnTo>
                    <a:lnTo>
                      <a:pt x="296" y="115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83" name="Freeform 313">
              <a:extLst>
                <a:ext uri="{FF2B5EF4-FFF2-40B4-BE49-F238E27FC236}">
                  <a16:creationId xmlns:a16="http://schemas.microsoft.com/office/drawing/2014/main" id="{49D57A5A-D645-A701-AB1D-7A242B6A50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1" y="3586"/>
              <a:ext cx="18" cy="337"/>
            </a:xfrm>
            <a:custGeom>
              <a:avLst/>
              <a:gdLst>
                <a:gd name="T0" fmla="*/ 11 w 18"/>
                <a:gd name="T1" fmla="*/ 0 h 337"/>
                <a:gd name="T2" fmla="*/ 17 w 18"/>
                <a:gd name="T3" fmla="*/ 19 h 337"/>
                <a:gd name="T4" fmla="*/ 10 w 18"/>
                <a:gd name="T5" fmla="*/ 33 h 337"/>
                <a:gd name="T6" fmla="*/ 4 w 18"/>
                <a:gd name="T7" fmla="*/ 63 h 337"/>
                <a:gd name="T8" fmla="*/ 12 w 18"/>
                <a:gd name="T9" fmla="*/ 91 h 337"/>
                <a:gd name="T10" fmla="*/ 6 w 18"/>
                <a:gd name="T11" fmla="*/ 151 h 337"/>
                <a:gd name="T12" fmla="*/ 10 w 18"/>
                <a:gd name="T13" fmla="*/ 336 h 337"/>
                <a:gd name="T14" fmla="*/ 2 w 18"/>
                <a:gd name="T15" fmla="*/ 331 h 337"/>
                <a:gd name="T16" fmla="*/ 0 w 18"/>
                <a:gd name="T17" fmla="*/ 148 h 337"/>
                <a:gd name="T18" fmla="*/ 7 w 18"/>
                <a:gd name="T19" fmla="*/ 96 h 337"/>
                <a:gd name="T20" fmla="*/ 3 w 18"/>
                <a:gd name="T21" fmla="*/ 71 h 337"/>
                <a:gd name="T22" fmla="*/ 1 w 18"/>
                <a:gd name="T23" fmla="*/ 62 h 337"/>
                <a:gd name="T24" fmla="*/ 4 w 18"/>
                <a:gd name="T25" fmla="*/ 35 h 337"/>
                <a:gd name="T26" fmla="*/ 10 w 18"/>
                <a:gd name="T27" fmla="*/ 22 h 337"/>
                <a:gd name="T28" fmla="*/ 11 w 18"/>
                <a:gd name="T29" fmla="*/ 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" h="337">
                  <a:moveTo>
                    <a:pt x="11" y="0"/>
                  </a:moveTo>
                  <a:lnTo>
                    <a:pt x="17" y="19"/>
                  </a:lnTo>
                  <a:lnTo>
                    <a:pt x="10" y="33"/>
                  </a:lnTo>
                  <a:lnTo>
                    <a:pt x="4" y="63"/>
                  </a:lnTo>
                  <a:lnTo>
                    <a:pt x="12" y="91"/>
                  </a:lnTo>
                  <a:lnTo>
                    <a:pt x="6" y="151"/>
                  </a:lnTo>
                  <a:lnTo>
                    <a:pt x="10" y="336"/>
                  </a:lnTo>
                  <a:lnTo>
                    <a:pt x="2" y="331"/>
                  </a:lnTo>
                  <a:lnTo>
                    <a:pt x="0" y="148"/>
                  </a:lnTo>
                  <a:lnTo>
                    <a:pt x="7" y="96"/>
                  </a:lnTo>
                  <a:lnTo>
                    <a:pt x="3" y="71"/>
                  </a:lnTo>
                  <a:lnTo>
                    <a:pt x="1" y="62"/>
                  </a:lnTo>
                  <a:lnTo>
                    <a:pt x="4" y="35"/>
                  </a:lnTo>
                  <a:lnTo>
                    <a:pt x="10" y="22"/>
                  </a:lnTo>
                  <a:lnTo>
                    <a:pt x="11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4" name="Freeform 314">
              <a:extLst>
                <a:ext uri="{FF2B5EF4-FFF2-40B4-BE49-F238E27FC236}">
                  <a16:creationId xmlns:a16="http://schemas.microsoft.com/office/drawing/2014/main" id="{4EEDEFC0-69C6-2C45-2C15-25128124DADE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" y="3590"/>
              <a:ext cx="53" cy="15"/>
            </a:xfrm>
            <a:custGeom>
              <a:avLst/>
              <a:gdLst>
                <a:gd name="T0" fmla="*/ 52 w 53"/>
                <a:gd name="T1" fmla="*/ 0 h 15"/>
                <a:gd name="T2" fmla="*/ 27 w 53"/>
                <a:gd name="T3" fmla="*/ 11 h 15"/>
                <a:gd name="T4" fmla="*/ 4 w 53"/>
                <a:gd name="T5" fmla="*/ 14 h 15"/>
                <a:gd name="T6" fmla="*/ 0 w 53"/>
                <a:gd name="T7" fmla="*/ 14 h 15"/>
                <a:gd name="T8" fmla="*/ 14 w 53"/>
                <a:gd name="T9" fmla="*/ 5 h 15"/>
                <a:gd name="T10" fmla="*/ 52 w 53"/>
                <a:gd name="T11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15">
                  <a:moveTo>
                    <a:pt x="52" y="0"/>
                  </a:moveTo>
                  <a:lnTo>
                    <a:pt x="27" y="11"/>
                  </a:lnTo>
                  <a:lnTo>
                    <a:pt x="4" y="14"/>
                  </a:lnTo>
                  <a:lnTo>
                    <a:pt x="0" y="14"/>
                  </a:lnTo>
                  <a:lnTo>
                    <a:pt x="14" y="5"/>
                  </a:lnTo>
                  <a:lnTo>
                    <a:pt x="52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85" name="Group 335">
              <a:extLst>
                <a:ext uri="{FF2B5EF4-FFF2-40B4-BE49-F238E27FC236}">
                  <a16:creationId xmlns:a16="http://schemas.microsoft.com/office/drawing/2014/main" id="{402DC72E-EDCF-A281-504B-490B2BF45B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" y="2708"/>
              <a:ext cx="942" cy="412"/>
              <a:chOff x="370" y="2708"/>
              <a:chExt cx="942" cy="412"/>
            </a:xfrm>
          </p:grpSpPr>
          <p:grpSp>
            <p:nvGrpSpPr>
              <p:cNvPr id="382" name="Group 332">
                <a:extLst>
                  <a:ext uri="{FF2B5EF4-FFF2-40B4-BE49-F238E27FC236}">
                    <a16:creationId xmlns:a16="http://schemas.microsoft.com/office/drawing/2014/main" id="{931EF57D-38EF-2028-FB6D-C833B8AC94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4" y="2940"/>
                <a:ext cx="358" cy="159"/>
                <a:chOff x="954" y="2940"/>
                <a:chExt cx="358" cy="159"/>
              </a:xfrm>
            </p:grpSpPr>
            <p:grpSp>
              <p:nvGrpSpPr>
                <p:cNvPr id="385" name="Group 328">
                  <a:extLst>
                    <a:ext uri="{FF2B5EF4-FFF2-40B4-BE49-F238E27FC236}">
                      <a16:creationId xmlns:a16="http://schemas.microsoft.com/office/drawing/2014/main" id="{CD0FFC99-DF9F-18BC-71A3-64E12571889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25" y="2940"/>
                  <a:ext cx="287" cy="120"/>
                  <a:chOff x="1025" y="2940"/>
                  <a:chExt cx="287" cy="120"/>
                </a:xfrm>
              </p:grpSpPr>
              <p:sp>
                <p:nvSpPr>
                  <p:cNvPr id="389" name="Freeform 315">
                    <a:extLst>
                      <a:ext uri="{FF2B5EF4-FFF2-40B4-BE49-F238E27FC236}">
                        <a16:creationId xmlns:a16="http://schemas.microsoft.com/office/drawing/2014/main" id="{88530D40-9CB6-84AB-48E0-002EDEC0EE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25" y="2940"/>
                    <a:ext cx="287" cy="120"/>
                  </a:xfrm>
                  <a:custGeom>
                    <a:avLst/>
                    <a:gdLst>
                      <a:gd name="T0" fmla="*/ 0 w 287"/>
                      <a:gd name="T1" fmla="*/ 46 h 120"/>
                      <a:gd name="T2" fmla="*/ 26 w 287"/>
                      <a:gd name="T3" fmla="*/ 44 h 120"/>
                      <a:gd name="T4" fmla="*/ 45 w 287"/>
                      <a:gd name="T5" fmla="*/ 32 h 120"/>
                      <a:gd name="T6" fmla="*/ 89 w 287"/>
                      <a:gd name="T7" fmla="*/ 15 h 120"/>
                      <a:gd name="T8" fmla="*/ 108 w 287"/>
                      <a:gd name="T9" fmla="*/ 4 h 120"/>
                      <a:gd name="T10" fmla="*/ 120 w 287"/>
                      <a:gd name="T11" fmla="*/ 0 h 120"/>
                      <a:gd name="T12" fmla="*/ 132 w 287"/>
                      <a:gd name="T13" fmla="*/ 4 h 120"/>
                      <a:gd name="T14" fmla="*/ 169 w 287"/>
                      <a:gd name="T15" fmla="*/ 7 h 120"/>
                      <a:gd name="T16" fmla="*/ 187 w 287"/>
                      <a:gd name="T17" fmla="*/ 7 h 120"/>
                      <a:gd name="T18" fmla="*/ 203 w 287"/>
                      <a:gd name="T19" fmla="*/ 11 h 120"/>
                      <a:gd name="T20" fmla="*/ 214 w 287"/>
                      <a:gd name="T21" fmla="*/ 18 h 120"/>
                      <a:gd name="T22" fmla="*/ 233 w 287"/>
                      <a:gd name="T23" fmla="*/ 24 h 120"/>
                      <a:gd name="T24" fmla="*/ 255 w 287"/>
                      <a:gd name="T25" fmla="*/ 29 h 120"/>
                      <a:gd name="T26" fmla="*/ 263 w 287"/>
                      <a:gd name="T27" fmla="*/ 33 h 120"/>
                      <a:gd name="T28" fmla="*/ 269 w 287"/>
                      <a:gd name="T29" fmla="*/ 40 h 120"/>
                      <a:gd name="T30" fmla="*/ 283 w 287"/>
                      <a:gd name="T31" fmla="*/ 45 h 120"/>
                      <a:gd name="T32" fmla="*/ 286 w 287"/>
                      <a:gd name="T33" fmla="*/ 52 h 120"/>
                      <a:gd name="T34" fmla="*/ 286 w 287"/>
                      <a:gd name="T35" fmla="*/ 59 h 120"/>
                      <a:gd name="T36" fmla="*/ 279 w 287"/>
                      <a:gd name="T37" fmla="*/ 64 h 120"/>
                      <a:gd name="T38" fmla="*/ 278 w 287"/>
                      <a:gd name="T39" fmla="*/ 73 h 120"/>
                      <a:gd name="T40" fmla="*/ 270 w 287"/>
                      <a:gd name="T41" fmla="*/ 78 h 120"/>
                      <a:gd name="T42" fmla="*/ 254 w 287"/>
                      <a:gd name="T43" fmla="*/ 78 h 120"/>
                      <a:gd name="T44" fmla="*/ 247 w 287"/>
                      <a:gd name="T45" fmla="*/ 83 h 120"/>
                      <a:gd name="T46" fmla="*/ 234 w 287"/>
                      <a:gd name="T47" fmla="*/ 86 h 120"/>
                      <a:gd name="T48" fmla="*/ 194 w 287"/>
                      <a:gd name="T49" fmla="*/ 81 h 120"/>
                      <a:gd name="T50" fmla="*/ 164 w 287"/>
                      <a:gd name="T51" fmla="*/ 83 h 120"/>
                      <a:gd name="T52" fmla="*/ 144 w 287"/>
                      <a:gd name="T53" fmla="*/ 94 h 120"/>
                      <a:gd name="T54" fmla="*/ 125 w 287"/>
                      <a:gd name="T55" fmla="*/ 100 h 120"/>
                      <a:gd name="T56" fmla="*/ 106 w 287"/>
                      <a:gd name="T57" fmla="*/ 110 h 120"/>
                      <a:gd name="T58" fmla="*/ 88 w 287"/>
                      <a:gd name="T59" fmla="*/ 115 h 120"/>
                      <a:gd name="T60" fmla="*/ 71 w 287"/>
                      <a:gd name="T61" fmla="*/ 117 h 120"/>
                      <a:gd name="T62" fmla="*/ 39 w 287"/>
                      <a:gd name="T63" fmla="*/ 114 h 120"/>
                      <a:gd name="T64" fmla="*/ 19 w 287"/>
                      <a:gd name="T65" fmla="*/ 119 h 120"/>
                      <a:gd name="T66" fmla="*/ 0 w 287"/>
                      <a:gd name="T67" fmla="*/ 46 h 1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287" h="120">
                        <a:moveTo>
                          <a:pt x="0" y="46"/>
                        </a:moveTo>
                        <a:lnTo>
                          <a:pt x="26" y="44"/>
                        </a:lnTo>
                        <a:lnTo>
                          <a:pt x="45" y="32"/>
                        </a:lnTo>
                        <a:lnTo>
                          <a:pt x="89" y="15"/>
                        </a:lnTo>
                        <a:lnTo>
                          <a:pt x="108" y="4"/>
                        </a:lnTo>
                        <a:lnTo>
                          <a:pt x="120" y="0"/>
                        </a:lnTo>
                        <a:lnTo>
                          <a:pt x="132" y="4"/>
                        </a:lnTo>
                        <a:lnTo>
                          <a:pt x="169" y="7"/>
                        </a:lnTo>
                        <a:lnTo>
                          <a:pt x="187" y="7"/>
                        </a:lnTo>
                        <a:lnTo>
                          <a:pt x="203" y="11"/>
                        </a:lnTo>
                        <a:lnTo>
                          <a:pt x="214" y="18"/>
                        </a:lnTo>
                        <a:lnTo>
                          <a:pt x="233" y="24"/>
                        </a:lnTo>
                        <a:lnTo>
                          <a:pt x="255" y="29"/>
                        </a:lnTo>
                        <a:lnTo>
                          <a:pt x="263" y="33"/>
                        </a:lnTo>
                        <a:lnTo>
                          <a:pt x="269" y="40"/>
                        </a:lnTo>
                        <a:lnTo>
                          <a:pt x="283" y="45"/>
                        </a:lnTo>
                        <a:lnTo>
                          <a:pt x="286" y="52"/>
                        </a:lnTo>
                        <a:lnTo>
                          <a:pt x="286" y="59"/>
                        </a:lnTo>
                        <a:lnTo>
                          <a:pt x="279" y="64"/>
                        </a:lnTo>
                        <a:lnTo>
                          <a:pt x="278" y="73"/>
                        </a:lnTo>
                        <a:lnTo>
                          <a:pt x="270" y="78"/>
                        </a:lnTo>
                        <a:lnTo>
                          <a:pt x="254" y="78"/>
                        </a:lnTo>
                        <a:lnTo>
                          <a:pt x="247" y="83"/>
                        </a:lnTo>
                        <a:lnTo>
                          <a:pt x="234" y="86"/>
                        </a:lnTo>
                        <a:lnTo>
                          <a:pt x="194" y="81"/>
                        </a:lnTo>
                        <a:lnTo>
                          <a:pt x="164" y="83"/>
                        </a:lnTo>
                        <a:lnTo>
                          <a:pt x="144" y="94"/>
                        </a:lnTo>
                        <a:lnTo>
                          <a:pt x="125" y="100"/>
                        </a:lnTo>
                        <a:lnTo>
                          <a:pt x="106" y="110"/>
                        </a:lnTo>
                        <a:lnTo>
                          <a:pt x="88" y="115"/>
                        </a:lnTo>
                        <a:lnTo>
                          <a:pt x="71" y="117"/>
                        </a:lnTo>
                        <a:lnTo>
                          <a:pt x="39" y="114"/>
                        </a:lnTo>
                        <a:lnTo>
                          <a:pt x="19" y="119"/>
                        </a:lnTo>
                        <a:lnTo>
                          <a:pt x="0" y="46"/>
                        </a:lnTo>
                      </a:path>
                    </a:pathLst>
                  </a:custGeom>
                  <a:solidFill>
                    <a:srgbClr val="FFC080"/>
                  </a:solidFill>
                  <a:ln w="12700" cap="rnd" cmpd="sng">
                    <a:solidFill>
                      <a:srgbClr val="402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0" name="Freeform 316">
                    <a:extLst>
                      <a:ext uri="{FF2B5EF4-FFF2-40B4-BE49-F238E27FC236}">
                        <a16:creationId xmlns:a16="http://schemas.microsoft.com/office/drawing/2014/main" id="{BBB66E0F-531D-C835-A40A-32A61D863D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15" y="2993"/>
                    <a:ext cx="53" cy="12"/>
                  </a:xfrm>
                  <a:custGeom>
                    <a:avLst/>
                    <a:gdLst>
                      <a:gd name="T0" fmla="*/ 52 w 53"/>
                      <a:gd name="T1" fmla="*/ 11 h 12"/>
                      <a:gd name="T2" fmla="*/ 39 w 53"/>
                      <a:gd name="T3" fmla="*/ 8 h 12"/>
                      <a:gd name="T4" fmla="*/ 22 w 53"/>
                      <a:gd name="T5" fmla="*/ 6 h 12"/>
                      <a:gd name="T6" fmla="*/ 0 w 53"/>
                      <a:gd name="T7" fmla="*/ 1 h 12"/>
                      <a:gd name="T8" fmla="*/ 6 w 53"/>
                      <a:gd name="T9" fmla="*/ 0 h 12"/>
                      <a:gd name="T10" fmla="*/ 25 w 53"/>
                      <a:gd name="T11" fmla="*/ 5 h 12"/>
                      <a:gd name="T12" fmla="*/ 39 w 53"/>
                      <a:gd name="T13" fmla="*/ 5 h 12"/>
                      <a:gd name="T14" fmla="*/ 46 w 53"/>
                      <a:gd name="T15" fmla="*/ 9 h 12"/>
                      <a:gd name="T16" fmla="*/ 52 w 53"/>
                      <a:gd name="T17" fmla="*/ 11 h 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3" h="12">
                        <a:moveTo>
                          <a:pt x="52" y="11"/>
                        </a:moveTo>
                        <a:lnTo>
                          <a:pt x="39" y="8"/>
                        </a:lnTo>
                        <a:lnTo>
                          <a:pt x="22" y="6"/>
                        </a:lnTo>
                        <a:lnTo>
                          <a:pt x="0" y="1"/>
                        </a:lnTo>
                        <a:lnTo>
                          <a:pt x="6" y="0"/>
                        </a:lnTo>
                        <a:lnTo>
                          <a:pt x="25" y="5"/>
                        </a:lnTo>
                        <a:lnTo>
                          <a:pt x="39" y="5"/>
                        </a:lnTo>
                        <a:lnTo>
                          <a:pt x="46" y="9"/>
                        </a:lnTo>
                        <a:lnTo>
                          <a:pt x="52" y="11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1" name="Freeform 317">
                    <a:extLst>
                      <a:ext uri="{FF2B5EF4-FFF2-40B4-BE49-F238E27FC236}">
                        <a16:creationId xmlns:a16="http://schemas.microsoft.com/office/drawing/2014/main" id="{D9091C61-840A-1E02-8C0A-429D89FC35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7" y="2991"/>
                    <a:ext cx="22" cy="2"/>
                  </a:xfrm>
                  <a:custGeom>
                    <a:avLst/>
                    <a:gdLst>
                      <a:gd name="T0" fmla="*/ 21 w 22"/>
                      <a:gd name="T1" fmla="*/ 1 h 2"/>
                      <a:gd name="T2" fmla="*/ 8 w 22"/>
                      <a:gd name="T3" fmla="*/ 0 h 2"/>
                      <a:gd name="T4" fmla="*/ 0 w 22"/>
                      <a:gd name="T5" fmla="*/ 1 h 2"/>
                      <a:gd name="T6" fmla="*/ 7 w 22"/>
                      <a:gd name="T7" fmla="*/ 1 h 2"/>
                      <a:gd name="T8" fmla="*/ 21 w 22"/>
                      <a:gd name="T9" fmla="*/ 1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2" h="2">
                        <a:moveTo>
                          <a:pt x="21" y="1"/>
                        </a:moveTo>
                        <a:lnTo>
                          <a:pt x="8" y="0"/>
                        </a:lnTo>
                        <a:lnTo>
                          <a:pt x="0" y="1"/>
                        </a:lnTo>
                        <a:lnTo>
                          <a:pt x="7" y="1"/>
                        </a:lnTo>
                        <a:lnTo>
                          <a:pt x="21" y="1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2" name="Freeform 318">
                    <a:extLst>
                      <a:ext uri="{FF2B5EF4-FFF2-40B4-BE49-F238E27FC236}">
                        <a16:creationId xmlns:a16="http://schemas.microsoft.com/office/drawing/2014/main" id="{8021002B-E61C-4838-9CAA-3A5F9A0C9F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95" y="2968"/>
                    <a:ext cx="97" cy="27"/>
                  </a:xfrm>
                  <a:custGeom>
                    <a:avLst/>
                    <a:gdLst>
                      <a:gd name="T0" fmla="*/ 96 w 97"/>
                      <a:gd name="T1" fmla="*/ 26 h 27"/>
                      <a:gd name="T2" fmla="*/ 84 w 97"/>
                      <a:gd name="T3" fmla="*/ 21 h 27"/>
                      <a:gd name="T4" fmla="*/ 72 w 97"/>
                      <a:gd name="T5" fmla="*/ 15 h 27"/>
                      <a:gd name="T6" fmla="*/ 56 w 97"/>
                      <a:gd name="T7" fmla="*/ 11 h 27"/>
                      <a:gd name="T8" fmla="*/ 36 w 97"/>
                      <a:gd name="T9" fmla="*/ 7 h 27"/>
                      <a:gd name="T10" fmla="*/ 16 w 97"/>
                      <a:gd name="T11" fmla="*/ 2 h 27"/>
                      <a:gd name="T12" fmla="*/ 0 w 97"/>
                      <a:gd name="T13" fmla="*/ 2 h 27"/>
                      <a:gd name="T14" fmla="*/ 17 w 97"/>
                      <a:gd name="T15" fmla="*/ 0 h 27"/>
                      <a:gd name="T16" fmla="*/ 27 w 97"/>
                      <a:gd name="T17" fmla="*/ 2 h 27"/>
                      <a:gd name="T18" fmla="*/ 40 w 97"/>
                      <a:gd name="T19" fmla="*/ 6 h 27"/>
                      <a:gd name="T20" fmla="*/ 58 w 97"/>
                      <a:gd name="T21" fmla="*/ 11 h 27"/>
                      <a:gd name="T22" fmla="*/ 74 w 97"/>
                      <a:gd name="T23" fmla="*/ 12 h 27"/>
                      <a:gd name="T24" fmla="*/ 82 w 97"/>
                      <a:gd name="T25" fmla="*/ 17 h 27"/>
                      <a:gd name="T26" fmla="*/ 96 w 97"/>
                      <a:gd name="T27" fmla="*/ 26 h 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97" h="27">
                        <a:moveTo>
                          <a:pt x="96" y="26"/>
                        </a:moveTo>
                        <a:lnTo>
                          <a:pt x="84" y="21"/>
                        </a:lnTo>
                        <a:lnTo>
                          <a:pt x="72" y="15"/>
                        </a:lnTo>
                        <a:lnTo>
                          <a:pt x="56" y="11"/>
                        </a:lnTo>
                        <a:lnTo>
                          <a:pt x="36" y="7"/>
                        </a:lnTo>
                        <a:lnTo>
                          <a:pt x="16" y="2"/>
                        </a:lnTo>
                        <a:lnTo>
                          <a:pt x="0" y="2"/>
                        </a:lnTo>
                        <a:lnTo>
                          <a:pt x="17" y="0"/>
                        </a:lnTo>
                        <a:lnTo>
                          <a:pt x="27" y="2"/>
                        </a:lnTo>
                        <a:lnTo>
                          <a:pt x="40" y="6"/>
                        </a:lnTo>
                        <a:lnTo>
                          <a:pt x="58" y="11"/>
                        </a:lnTo>
                        <a:lnTo>
                          <a:pt x="74" y="12"/>
                        </a:lnTo>
                        <a:lnTo>
                          <a:pt x="82" y="17"/>
                        </a:lnTo>
                        <a:lnTo>
                          <a:pt x="96" y="26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3" name="Freeform 319">
                    <a:extLst>
                      <a:ext uri="{FF2B5EF4-FFF2-40B4-BE49-F238E27FC236}">
                        <a16:creationId xmlns:a16="http://schemas.microsoft.com/office/drawing/2014/main" id="{7317C189-BC99-2133-74A7-EC668DB814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2" y="2961"/>
                    <a:ext cx="22" cy="6"/>
                  </a:xfrm>
                  <a:custGeom>
                    <a:avLst/>
                    <a:gdLst>
                      <a:gd name="T0" fmla="*/ 0 w 22"/>
                      <a:gd name="T1" fmla="*/ 0 h 6"/>
                      <a:gd name="T2" fmla="*/ 7 w 22"/>
                      <a:gd name="T3" fmla="*/ 3 h 6"/>
                      <a:gd name="T4" fmla="*/ 21 w 22"/>
                      <a:gd name="T5" fmla="*/ 5 h 6"/>
                      <a:gd name="T6" fmla="*/ 11 w 22"/>
                      <a:gd name="T7" fmla="*/ 3 h 6"/>
                      <a:gd name="T8" fmla="*/ 0 w 22"/>
                      <a:gd name="T9" fmla="*/ 0 h 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2" h="6">
                        <a:moveTo>
                          <a:pt x="0" y="0"/>
                        </a:moveTo>
                        <a:lnTo>
                          <a:pt x="7" y="3"/>
                        </a:lnTo>
                        <a:lnTo>
                          <a:pt x="21" y="5"/>
                        </a:lnTo>
                        <a:lnTo>
                          <a:pt x="11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4" name="Freeform 320">
                    <a:extLst>
                      <a:ext uri="{FF2B5EF4-FFF2-40B4-BE49-F238E27FC236}">
                        <a16:creationId xmlns:a16="http://schemas.microsoft.com/office/drawing/2014/main" id="{41474F6C-64A7-FA4A-1CB3-1CE2A00C39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38" y="2963"/>
                    <a:ext cx="51" cy="14"/>
                  </a:xfrm>
                  <a:custGeom>
                    <a:avLst/>
                    <a:gdLst>
                      <a:gd name="T0" fmla="*/ 46 w 51"/>
                      <a:gd name="T1" fmla="*/ 9 h 14"/>
                      <a:gd name="T2" fmla="*/ 50 w 51"/>
                      <a:gd name="T3" fmla="*/ 13 h 14"/>
                      <a:gd name="T4" fmla="*/ 33 w 51"/>
                      <a:gd name="T5" fmla="*/ 7 h 14"/>
                      <a:gd name="T6" fmla="*/ 19 w 51"/>
                      <a:gd name="T7" fmla="*/ 5 h 14"/>
                      <a:gd name="T8" fmla="*/ 8 w 51"/>
                      <a:gd name="T9" fmla="*/ 2 h 14"/>
                      <a:gd name="T10" fmla="*/ 0 w 51"/>
                      <a:gd name="T11" fmla="*/ 0 h 14"/>
                      <a:gd name="T12" fmla="*/ 18 w 51"/>
                      <a:gd name="T13" fmla="*/ 3 h 14"/>
                      <a:gd name="T14" fmla="*/ 32 w 51"/>
                      <a:gd name="T15" fmla="*/ 6 h 14"/>
                      <a:gd name="T16" fmla="*/ 46 w 51"/>
                      <a:gd name="T17" fmla="*/ 9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1" h="14">
                        <a:moveTo>
                          <a:pt x="46" y="9"/>
                        </a:moveTo>
                        <a:lnTo>
                          <a:pt x="50" y="13"/>
                        </a:lnTo>
                        <a:lnTo>
                          <a:pt x="33" y="7"/>
                        </a:lnTo>
                        <a:lnTo>
                          <a:pt x="19" y="5"/>
                        </a:lnTo>
                        <a:lnTo>
                          <a:pt x="8" y="2"/>
                        </a:lnTo>
                        <a:lnTo>
                          <a:pt x="0" y="0"/>
                        </a:lnTo>
                        <a:lnTo>
                          <a:pt x="18" y="3"/>
                        </a:lnTo>
                        <a:lnTo>
                          <a:pt x="32" y="6"/>
                        </a:lnTo>
                        <a:lnTo>
                          <a:pt x="46" y="9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5" name="Freeform 321">
                    <a:extLst>
                      <a:ext uri="{FF2B5EF4-FFF2-40B4-BE49-F238E27FC236}">
                        <a16:creationId xmlns:a16="http://schemas.microsoft.com/office/drawing/2014/main" id="{2525142F-6E35-5A96-29B1-07328246FEB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6" y="2949"/>
                    <a:ext cx="46" cy="3"/>
                  </a:xfrm>
                  <a:custGeom>
                    <a:avLst/>
                    <a:gdLst>
                      <a:gd name="T0" fmla="*/ 45 w 46"/>
                      <a:gd name="T1" fmla="*/ 0 h 3"/>
                      <a:gd name="T2" fmla="*/ 34 w 46"/>
                      <a:gd name="T3" fmla="*/ 0 h 3"/>
                      <a:gd name="T4" fmla="*/ 18 w 46"/>
                      <a:gd name="T5" fmla="*/ 0 h 3"/>
                      <a:gd name="T6" fmla="*/ 0 w 46"/>
                      <a:gd name="T7" fmla="*/ 2 h 3"/>
                      <a:gd name="T8" fmla="*/ 20 w 46"/>
                      <a:gd name="T9" fmla="*/ 2 h 3"/>
                      <a:gd name="T10" fmla="*/ 45 w 46"/>
                      <a:gd name="T11" fmla="*/ 0 h 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6" h="3">
                        <a:moveTo>
                          <a:pt x="45" y="0"/>
                        </a:moveTo>
                        <a:lnTo>
                          <a:pt x="34" y="0"/>
                        </a:lnTo>
                        <a:lnTo>
                          <a:pt x="18" y="0"/>
                        </a:lnTo>
                        <a:lnTo>
                          <a:pt x="0" y="2"/>
                        </a:lnTo>
                        <a:lnTo>
                          <a:pt x="20" y="2"/>
                        </a:lnTo>
                        <a:lnTo>
                          <a:pt x="45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6" name="Freeform 322">
                    <a:extLst>
                      <a:ext uri="{FF2B5EF4-FFF2-40B4-BE49-F238E27FC236}">
                        <a16:creationId xmlns:a16="http://schemas.microsoft.com/office/drawing/2014/main" id="{108F9BD3-D26F-28CB-4152-119B2E4C15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49" y="3007"/>
                    <a:ext cx="1" cy="7"/>
                  </a:xfrm>
                  <a:custGeom>
                    <a:avLst/>
                    <a:gdLst>
                      <a:gd name="T0" fmla="*/ 0 w 1"/>
                      <a:gd name="T1" fmla="*/ 0 h 7"/>
                      <a:gd name="T2" fmla="*/ 0 w 1"/>
                      <a:gd name="T3" fmla="*/ 2 h 7"/>
                      <a:gd name="T4" fmla="*/ 0 w 1"/>
                      <a:gd name="T5" fmla="*/ 6 h 7"/>
                      <a:gd name="T6" fmla="*/ 0 w 1"/>
                      <a:gd name="T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" h="7">
                        <a:moveTo>
                          <a:pt x="0" y="0"/>
                        </a:moveTo>
                        <a:lnTo>
                          <a:pt x="0" y="2"/>
                        </a:lnTo>
                        <a:lnTo>
                          <a:pt x="0" y="6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7" name="Freeform 323">
                    <a:extLst>
                      <a:ext uri="{FF2B5EF4-FFF2-40B4-BE49-F238E27FC236}">
                        <a16:creationId xmlns:a16="http://schemas.microsoft.com/office/drawing/2014/main" id="{0511C21B-2064-DCAC-065B-4360E779C6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77" y="2996"/>
                    <a:ext cx="7" cy="11"/>
                  </a:xfrm>
                  <a:custGeom>
                    <a:avLst/>
                    <a:gdLst>
                      <a:gd name="T0" fmla="*/ 2 w 7"/>
                      <a:gd name="T1" fmla="*/ 0 h 11"/>
                      <a:gd name="T2" fmla="*/ 0 w 7"/>
                      <a:gd name="T3" fmla="*/ 3 h 11"/>
                      <a:gd name="T4" fmla="*/ 4 w 7"/>
                      <a:gd name="T5" fmla="*/ 9 h 11"/>
                      <a:gd name="T6" fmla="*/ 6 w 7"/>
                      <a:gd name="T7" fmla="*/ 10 h 11"/>
                      <a:gd name="T8" fmla="*/ 4 w 7"/>
                      <a:gd name="T9" fmla="*/ 7 h 11"/>
                      <a:gd name="T10" fmla="*/ 2 w 7"/>
                      <a:gd name="T11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7" h="11">
                        <a:moveTo>
                          <a:pt x="2" y="0"/>
                        </a:moveTo>
                        <a:lnTo>
                          <a:pt x="0" y="3"/>
                        </a:lnTo>
                        <a:lnTo>
                          <a:pt x="4" y="9"/>
                        </a:lnTo>
                        <a:lnTo>
                          <a:pt x="6" y="10"/>
                        </a:lnTo>
                        <a:lnTo>
                          <a:pt x="4" y="7"/>
                        </a:lnTo>
                        <a:lnTo>
                          <a:pt x="2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8" name="Freeform 324">
                    <a:extLst>
                      <a:ext uri="{FF2B5EF4-FFF2-40B4-BE49-F238E27FC236}">
                        <a16:creationId xmlns:a16="http://schemas.microsoft.com/office/drawing/2014/main" id="{0102F6BF-FEF0-4FB6-7352-FED806FB70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90" y="2984"/>
                    <a:ext cx="5" cy="8"/>
                  </a:xfrm>
                  <a:custGeom>
                    <a:avLst/>
                    <a:gdLst>
                      <a:gd name="T0" fmla="*/ 0 w 5"/>
                      <a:gd name="T1" fmla="*/ 0 h 8"/>
                      <a:gd name="T2" fmla="*/ 0 w 5"/>
                      <a:gd name="T3" fmla="*/ 3 h 8"/>
                      <a:gd name="T4" fmla="*/ 2 w 5"/>
                      <a:gd name="T5" fmla="*/ 6 h 8"/>
                      <a:gd name="T6" fmla="*/ 4 w 5"/>
                      <a:gd name="T7" fmla="*/ 7 h 8"/>
                      <a:gd name="T8" fmla="*/ 2 w 5"/>
                      <a:gd name="T9" fmla="*/ 4 h 8"/>
                      <a:gd name="T10" fmla="*/ 0 w 5"/>
                      <a:gd name="T11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5" h="8">
                        <a:moveTo>
                          <a:pt x="0" y="0"/>
                        </a:moveTo>
                        <a:lnTo>
                          <a:pt x="0" y="3"/>
                        </a:lnTo>
                        <a:lnTo>
                          <a:pt x="2" y="6"/>
                        </a:lnTo>
                        <a:lnTo>
                          <a:pt x="4" y="7"/>
                        </a:lnTo>
                        <a:lnTo>
                          <a:pt x="2" y="4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99" name="Freeform 325">
                    <a:extLst>
                      <a:ext uri="{FF2B5EF4-FFF2-40B4-BE49-F238E27FC236}">
                        <a16:creationId xmlns:a16="http://schemas.microsoft.com/office/drawing/2014/main" id="{778DB907-00EB-7767-9ADA-7E3D70212D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27" y="2961"/>
                    <a:ext cx="2" cy="11"/>
                  </a:xfrm>
                  <a:custGeom>
                    <a:avLst/>
                    <a:gdLst>
                      <a:gd name="T0" fmla="*/ 1 w 2"/>
                      <a:gd name="T1" fmla="*/ 0 h 11"/>
                      <a:gd name="T2" fmla="*/ 0 w 2"/>
                      <a:gd name="T3" fmla="*/ 5 h 11"/>
                      <a:gd name="T4" fmla="*/ 0 w 2"/>
                      <a:gd name="T5" fmla="*/ 10 h 11"/>
                      <a:gd name="T6" fmla="*/ 1 w 2"/>
                      <a:gd name="T7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" h="11">
                        <a:moveTo>
                          <a:pt x="1" y="0"/>
                        </a:moveTo>
                        <a:lnTo>
                          <a:pt x="0" y="5"/>
                        </a:lnTo>
                        <a:lnTo>
                          <a:pt x="0" y="10"/>
                        </a:lnTo>
                        <a:lnTo>
                          <a:pt x="1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400" name="Freeform 326">
                    <a:extLst>
                      <a:ext uri="{FF2B5EF4-FFF2-40B4-BE49-F238E27FC236}">
                        <a16:creationId xmlns:a16="http://schemas.microsoft.com/office/drawing/2014/main" id="{B56C67C1-7248-A65D-4AC1-D351A03609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64" y="3007"/>
                    <a:ext cx="65" cy="7"/>
                  </a:xfrm>
                  <a:custGeom>
                    <a:avLst/>
                    <a:gdLst>
                      <a:gd name="T0" fmla="*/ 64 w 65"/>
                      <a:gd name="T1" fmla="*/ 0 h 7"/>
                      <a:gd name="T2" fmla="*/ 35 w 65"/>
                      <a:gd name="T3" fmla="*/ 3 h 7"/>
                      <a:gd name="T4" fmla="*/ 0 w 65"/>
                      <a:gd name="T5" fmla="*/ 6 h 7"/>
                      <a:gd name="T6" fmla="*/ 27 w 65"/>
                      <a:gd name="T7" fmla="*/ 6 h 7"/>
                      <a:gd name="T8" fmla="*/ 64 w 65"/>
                      <a:gd name="T9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5" h="7">
                        <a:moveTo>
                          <a:pt x="64" y="0"/>
                        </a:moveTo>
                        <a:lnTo>
                          <a:pt x="35" y="3"/>
                        </a:lnTo>
                        <a:lnTo>
                          <a:pt x="0" y="6"/>
                        </a:lnTo>
                        <a:lnTo>
                          <a:pt x="27" y="6"/>
                        </a:lnTo>
                        <a:lnTo>
                          <a:pt x="64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401" name="Freeform 327">
                    <a:extLst>
                      <a:ext uri="{FF2B5EF4-FFF2-40B4-BE49-F238E27FC236}">
                        <a16:creationId xmlns:a16="http://schemas.microsoft.com/office/drawing/2014/main" id="{ED9A501C-2D5C-4347-B561-49A4F32A7B5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64" y="2973"/>
                    <a:ext cx="48" cy="20"/>
                  </a:xfrm>
                  <a:custGeom>
                    <a:avLst/>
                    <a:gdLst>
                      <a:gd name="T0" fmla="*/ 47 w 48"/>
                      <a:gd name="T1" fmla="*/ 0 h 20"/>
                      <a:gd name="T2" fmla="*/ 20 w 48"/>
                      <a:gd name="T3" fmla="*/ 14 h 20"/>
                      <a:gd name="T4" fmla="*/ 0 w 48"/>
                      <a:gd name="T5" fmla="*/ 19 h 20"/>
                      <a:gd name="T6" fmla="*/ 19 w 48"/>
                      <a:gd name="T7" fmla="*/ 11 h 20"/>
                      <a:gd name="T8" fmla="*/ 47 w 48"/>
                      <a:gd name="T9" fmla="*/ 0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8" h="20">
                        <a:moveTo>
                          <a:pt x="47" y="0"/>
                        </a:moveTo>
                        <a:lnTo>
                          <a:pt x="20" y="14"/>
                        </a:lnTo>
                        <a:lnTo>
                          <a:pt x="0" y="19"/>
                        </a:lnTo>
                        <a:lnTo>
                          <a:pt x="19" y="11"/>
                        </a:lnTo>
                        <a:lnTo>
                          <a:pt x="47" y="0"/>
                        </a:lnTo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  <p:grpSp>
              <p:nvGrpSpPr>
                <p:cNvPr id="386" name="Group 331">
                  <a:extLst>
                    <a:ext uri="{FF2B5EF4-FFF2-40B4-BE49-F238E27FC236}">
                      <a16:creationId xmlns:a16="http://schemas.microsoft.com/office/drawing/2014/main" id="{7DBCD873-18BC-9297-2656-79E8CA3CCAE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54" y="2979"/>
                  <a:ext cx="94" cy="120"/>
                  <a:chOff x="954" y="2979"/>
                  <a:chExt cx="94" cy="120"/>
                </a:xfrm>
              </p:grpSpPr>
              <p:sp>
                <p:nvSpPr>
                  <p:cNvPr id="387" name="Freeform 329">
                    <a:extLst>
                      <a:ext uri="{FF2B5EF4-FFF2-40B4-BE49-F238E27FC236}">
                        <a16:creationId xmlns:a16="http://schemas.microsoft.com/office/drawing/2014/main" id="{B4A625E2-0243-99A3-B743-D44D96CA58C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54" y="2979"/>
                    <a:ext cx="94" cy="120"/>
                  </a:xfrm>
                  <a:custGeom>
                    <a:avLst/>
                    <a:gdLst>
                      <a:gd name="T0" fmla="*/ 5 w 94"/>
                      <a:gd name="T1" fmla="*/ 6 h 120"/>
                      <a:gd name="T2" fmla="*/ 44 w 94"/>
                      <a:gd name="T3" fmla="*/ 5 h 120"/>
                      <a:gd name="T4" fmla="*/ 75 w 94"/>
                      <a:gd name="T5" fmla="*/ 0 h 120"/>
                      <a:gd name="T6" fmla="*/ 89 w 94"/>
                      <a:gd name="T7" fmla="*/ 21 h 120"/>
                      <a:gd name="T8" fmla="*/ 93 w 94"/>
                      <a:gd name="T9" fmla="*/ 50 h 120"/>
                      <a:gd name="T10" fmla="*/ 93 w 94"/>
                      <a:gd name="T11" fmla="*/ 74 h 120"/>
                      <a:gd name="T12" fmla="*/ 87 w 94"/>
                      <a:gd name="T13" fmla="*/ 98 h 120"/>
                      <a:gd name="T14" fmla="*/ 0 w 94"/>
                      <a:gd name="T15" fmla="*/ 119 h 120"/>
                      <a:gd name="T16" fmla="*/ 5 w 94"/>
                      <a:gd name="T17" fmla="*/ 6 h 1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4" h="120">
                        <a:moveTo>
                          <a:pt x="5" y="6"/>
                        </a:moveTo>
                        <a:lnTo>
                          <a:pt x="44" y="5"/>
                        </a:lnTo>
                        <a:lnTo>
                          <a:pt x="75" y="0"/>
                        </a:lnTo>
                        <a:lnTo>
                          <a:pt x="89" y="21"/>
                        </a:lnTo>
                        <a:lnTo>
                          <a:pt x="93" y="50"/>
                        </a:lnTo>
                        <a:lnTo>
                          <a:pt x="93" y="74"/>
                        </a:lnTo>
                        <a:lnTo>
                          <a:pt x="87" y="98"/>
                        </a:lnTo>
                        <a:lnTo>
                          <a:pt x="0" y="119"/>
                        </a:lnTo>
                        <a:lnTo>
                          <a:pt x="5" y="6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  <p:sp>
                <p:nvSpPr>
                  <p:cNvPr id="388" name="Freeform 330">
                    <a:extLst>
                      <a:ext uri="{FF2B5EF4-FFF2-40B4-BE49-F238E27FC236}">
                        <a16:creationId xmlns:a16="http://schemas.microsoft.com/office/drawing/2014/main" id="{A73AEFE8-1DED-D040-1B32-10348EBF01F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58" y="2985"/>
                    <a:ext cx="78" cy="101"/>
                  </a:xfrm>
                  <a:custGeom>
                    <a:avLst/>
                    <a:gdLst>
                      <a:gd name="T0" fmla="*/ 3 w 78"/>
                      <a:gd name="T1" fmla="*/ 3 h 101"/>
                      <a:gd name="T2" fmla="*/ 32 w 78"/>
                      <a:gd name="T3" fmla="*/ 6 h 101"/>
                      <a:gd name="T4" fmla="*/ 63 w 78"/>
                      <a:gd name="T5" fmla="*/ 0 h 101"/>
                      <a:gd name="T6" fmla="*/ 72 w 78"/>
                      <a:gd name="T7" fmla="*/ 15 h 101"/>
                      <a:gd name="T8" fmla="*/ 77 w 78"/>
                      <a:gd name="T9" fmla="*/ 43 h 101"/>
                      <a:gd name="T10" fmla="*/ 73 w 78"/>
                      <a:gd name="T11" fmla="*/ 75 h 101"/>
                      <a:gd name="T12" fmla="*/ 73 w 78"/>
                      <a:gd name="T13" fmla="*/ 80 h 101"/>
                      <a:gd name="T14" fmla="*/ 0 w 78"/>
                      <a:gd name="T15" fmla="*/ 100 h 101"/>
                      <a:gd name="T16" fmla="*/ 3 w 78"/>
                      <a:gd name="T17" fmla="*/ 3 h 1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78" h="101">
                        <a:moveTo>
                          <a:pt x="3" y="3"/>
                        </a:moveTo>
                        <a:lnTo>
                          <a:pt x="32" y="6"/>
                        </a:lnTo>
                        <a:lnTo>
                          <a:pt x="63" y="0"/>
                        </a:lnTo>
                        <a:lnTo>
                          <a:pt x="72" y="15"/>
                        </a:lnTo>
                        <a:lnTo>
                          <a:pt x="77" y="43"/>
                        </a:lnTo>
                        <a:lnTo>
                          <a:pt x="73" y="75"/>
                        </a:lnTo>
                        <a:lnTo>
                          <a:pt x="73" y="80"/>
                        </a:lnTo>
                        <a:lnTo>
                          <a:pt x="0" y="100"/>
                        </a:lnTo>
                        <a:lnTo>
                          <a:pt x="3" y="3"/>
                        </a:lnTo>
                      </a:path>
                    </a:pathLst>
                  </a:custGeom>
                  <a:solidFill>
                    <a:srgbClr val="E0E0E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ko-KR" altLang="en-US"/>
                  </a:p>
                </p:txBody>
              </p:sp>
            </p:grpSp>
          </p:grpSp>
          <p:sp>
            <p:nvSpPr>
              <p:cNvPr id="383" name="Freeform 333">
                <a:extLst>
                  <a:ext uri="{FF2B5EF4-FFF2-40B4-BE49-F238E27FC236}">
                    <a16:creationId xmlns:a16="http://schemas.microsoft.com/office/drawing/2014/main" id="{63AF34AE-C5DD-053D-D28B-37FDE64EA4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9" y="2840"/>
                <a:ext cx="389" cy="280"/>
              </a:xfrm>
              <a:custGeom>
                <a:avLst/>
                <a:gdLst>
                  <a:gd name="T0" fmla="*/ 376 w 389"/>
                  <a:gd name="T1" fmla="*/ 138 h 280"/>
                  <a:gd name="T2" fmla="*/ 388 w 389"/>
                  <a:gd name="T3" fmla="*/ 170 h 280"/>
                  <a:gd name="T4" fmla="*/ 388 w 389"/>
                  <a:gd name="T5" fmla="*/ 205 h 280"/>
                  <a:gd name="T6" fmla="*/ 382 w 389"/>
                  <a:gd name="T7" fmla="*/ 234 h 280"/>
                  <a:gd name="T8" fmla="*/ 370 w 389"/>
                  <a:gd name="T9" fmla="*/ 269 h 280"/>
                  <a:gd name="T10" fmla="*/ 241 w 389"/>
                  <a:gd name="T11" fmla="*/ 279 h 280"/>
                  <a:gd name="T12" fmla="*/ 129 w 389"/>
                  <a:gd name="T13" fmla="*/ 269 h 280"/>
                  <a:gd name="T14" fmla="*/ 31 w 389"/>
                  <a:gd name="T15" fmla="*/ 249 h 280"/>
                  <a:gd name="T16" fmla="*/ 28 w 389"/>
                  <a:gd name="T17" fmla="*/ 152 h 280"/>
                  <a:gd name="T18" fmla="*/ 16 w 389"/>
                  <a:gd name="T19" fmla="*/ 89 h 280"/>
                  <a:gd name="T20" fmla="*/ 0 w 389"/>
                  <a:gd name="T21" fmla="*/ 0 h 280"/>
                  <a:gd name="T22" fmla="*/ 47 w 389"/>
                  <a:gd name="T23" fmla="*/ 51 h 280"/>
                  <a:gd name="T24" fmla="*/ 69 w 389"/>
                  <a:gd name="T25" fmla="*/ 68 h 280"/>
                  <a:gd name="T26" fmla="*/ 86 w 389"/>
                  <a:gd name="T27" fmla="*/ 77 h 280"/>
                  <a:gd name="T28" fmla="*/ 97 w 389"/>
                  <a:gd name="T29" fmla="*/ 83 h 280"/>
                  <a:gd name="T30" fmla="*/ 106 w 389"/>
                  <a:gd name="T31" fmla="*/ 94 h 280"/>
                  <a:gd name="T32" fmla="*/ 114 w 389"/>
                  <a:gd name="T33" fmla="*/ 97 h 280"/>
                  <a:gd name="T34" fmla="*/ 135 w 389"/>
                  <a:gd name="T35" fmla="*/ 97 h 280"/>
                  <a:gd name="T36" fmla="*/ 151 w 389"/>
                  <a:gd name="T37" fmla="*/ 101 h 280"/>
                  <a:gd name="T38" fmla="*/ 226 w 389"/>
                  <a:gd name="T39" fmla="*/ 116 h 280"/>
                  <a:gd name="T40" fmla="*/ 376 w 389"/>
                  <a:gd name="T41" fmla="*/ 138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89" h="280">
                    <a:moveTo>
                      <a:pt x="376" y="138"/>
                    </a:moveTo>
                    <a:lnTo>
                      <a:pt x="388" y="170"/>
                    </a:lnTo>
                    <a:lnTo>
                      <a:pt x="388" y="205"/>
                    </a:lnTo>
                    <a:lnTo>
                      <a:pt x="382" y="234"/>
                    </a:lnTo>
                    <a:lnTo>
                      <a:pt x="370" y="269"/>
                    </a:lnTo>
                    <a:lnTo>
                      <a:pt x="241" y="279"/>
                    </a:lnTo>
                    <a:lnTo>
                      <a:pt x="129" y="269"/>
                    </a:lnTo>
                    <a:lnTo>
                      <a:pt x="31" y="249"/>
                    </a:lnTo>
                    <a:lnTo>
                      <a:pt x="28" y="152"/>
                    </a:lnTo>
                    <a:lnTo>
                      <a:pt x="16" y="89"/>
                    </a:lnTo>
                    <a:lnTo>
                      <a:pt x="0" y="0"/>
                    </a:lnTo>
                    <a:lnTo>
                      <a:pt x="47" y="51"/>
                    </a:lnTo>
                    <a:lnTo>
                      <a:pt x="69" y="68"/>
                    </a:lnTo>
                    <a:lnTo>
                      <a:pt x="86" y="77"/>
                    </a:lnTo>
                    <a:lnTo>
                      <a:pt x="97" y="83"/>
                    </a:lnTo>
                    <a:lnTo>
                      <a:pt x="106" y="94"/>
                    </a:lnTo>
                    <a:lnTo>
                      <a:pt x="114" y="97"/>
                    </a:lnTo>
                    <a:lnTo>
                      <a:pt x="135" y="97"/>
                    </a:lnTo>
                    <a:lnTo>
                      <a:pt x="151" y="101"/>
                    </a:lnTo>
                    <a:lnTo>
                      <a:pt x="226" y="116"/>
                    </a:lnTo>
                    <a:lnTo>
                      <a:pt x="376" y="138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84" name="Freeform 334">
                <a:extLst>
                  <a:ext uri="{FF2B5EF4-FFF2-40B4-BE49-F238E27FC236}">
                    <a16:creationId xmlns:a16="http://schemas.microsoft.com/office/drawing/2014/main" id="{5E4E39C4-6E46-9767-FEB6-E3F9306143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" y="2708"/>
                <a:ext cx="596" cy="399"/>
              </a:xfrm>
              <a:custGeom>
                <a:avLst/>
                <a:gdLst>
                  <a:gd name="T0" fmla="*/ 107 w 596"/>
                  <a:gd name="T1" fmla="*/ 0 h 399"/>
                  <a:gd name="T2" fmla="*/ 157 w 596"/>
                  <a:gd name="T3" fmla="*/ 14 h 399"/>
                  <a:gd name="T4" fmla="*/ 171 w 596"/>
                  <a:gd name="T5" fmla="*/ 42 h 399"/>
                  <a:gd name="T6" fmla="*/ 176 w 596"/>
                  <a:gd name="T7" fmla="*/ 59 h 399"/>
                  <a:gd name="T8" fmla="*/ 167 w 596"/>
                  <a:gd name="T9" fmla="*/ 85 h 399"/>
                  <a:gd name="T10" fmla="*/ 137 w 596"/>
                  <a:gd name="T11" fmla="*/ 120 h 399"/>
                  <a:gd name="T12" fmla="*/ 164 w 596"/>
                  <a:gd name="T13" fmla="*/ 103 h 399"/>
                  <a:gd name="T14" fmla="*/ 185 w 596"/>
                  <a:gd name="T15" fmla="*/ 78 h 399"/>
                  <a:gd name="T16" fmla="*/ 212 w 596"/>
                  <a:gd name="T17" fmla="*/ 124 h 399"/>
                  <a:gd name="T18" fmla="*/ 221 w 596"/>
                  <a:gd name="T19" fmla="*/ 139 h 399"/>
                  <a:gd name="T20" fmla="*/ 249 w 596"/>
                  <a:gd name="T21" fmla="*/ 172 h 399"/>
                  <a:gd name="T22" fmla="*/ 295 w 596"/>
                  <a:gd name="T23" fmla="*/ 213 h 399"/>
                  <a:gd name="T24" fmla="*/ 302 w 596"/>
                  <a:gd name="T25" fmla="*/ 225 h 399"/>
                  <a:gd name="T26" fmla="*/ 290 w 596"/>
                  <a:gd name="T27" fmla="*/ 244 h 399"/>
                  <a:gd name="T28" fmla="*/ 248 w 596"/>
                  <a:gd name="T29" fmla="*/ 285 h 399"/>
                  <a:gd name="T30" fmla="*/ 281 w 596"/>
                  <a:gd name="T31" fmla="*/ 265 h 399"/>
                  <a:gd name="T32" fmla="*/ 307 w 596"/>
                  <a:gd name="T33" fmla="*/ 251 h 399"/>
                  <a:gd name="T34" fmla="*/ 314 w 596"/>
                  <a:gd name="T35" fmla="*/ 232 h 399"/>
                  <a:gd name="T36" fmla="*/ 423 w 596"/>
                  <a:gd name="T37" fmla="*/ 248 h 399"/>
                  <a:gd name="T38" fmla="*/ 504 w 596"/>
                  <a:gd name="T39" fmla="*/ 260 h 399"/>
                  <a:gd name="T40" fmla="*/ 467 w 596"/>
                  <a:gd name="T41" fmla="*/ 287 h 399"/>
                  <a:gd name="T42" fmla="*/ 442 w 596"/>
                  <a:gd name="T43" fmla="*/ 307 h 399"/>
                  <a:gd name="T44" fmla="*/ 402 w 596"/>
                  <a:gd name="T45" fmla="*/ 331 h 399"/>
                  <a:gd name="T46" fmla="*/ 455 w 596"/>
                  <a:gd name="T47" fmla="*/ 310 h 399"/>
                  <a:gd name="T48" fmla="*/ 513 w 596"/>
                  <a:gd name="T49" fmla="*/ 263 h 399"/>
                  <a:gd name="T50" fmla="*/ 585 w 596"/>
                  <a:gd name="T51" fmla="*/ 270 h 399"/>
                  <a:gd name="T52" fmla="*/ 595 w 596"/>
                  <a:gd name="T53" fmla="*/ 300 h 399"/>
                  <a:gd name="T54" fmla="*/ 590 w 596"/>
                  <a:gd name="T55" fmla="*/ 355 h 399"/>
                  <a:gd name="T56" fmla="*/ 574 w 596"/>
                  <a:gd name="T57" fmla="*/ 388 h 399"/>
                  <a:gd name="T58" fmla="*/ 509 w 596"/>
                  <a:gd name="T59" fmla="*/ 398 h 399"/>
                  <a:gd name="T60" fmla="*/ 425 w 596"/>
                  <a:gd name="T61" fmla="*/ 393 h 399"/>
                  <a:gd name="T62" fmla="*/ 343 w 596"/>
                  <a:gd name="T63" fmla="*/ 390 h 399"/>
                  <a:gd name="T64" fmla="*/ 250 w 596"/>
                  <a:gd name="T65" fmla="*/ 373 h 399"/>
                  <a:gd name="T66" fmla="*/ 238 w 596"/>
                  <a:gd name="T67" fmla="*/ 368 h 399"/>
                  <a:gd name="T68" fmla="*/ 203 w 596"/>
                  <a:gd name="T69" fmla="*/ 346 h 399"/>
                  <a:gd name="T70" fmla="*/ 149 w 596"/>
                  <a:gd name="T71" fmla="*/ 307 h 399"/>
                  <a:gd name="T72" fmla="*/ 78 w 596"/>
                  <a:gd name="T73" fmla="*/ 228 h 399"/>
                  <a:gd name="T74" fmla="*/ 14 w 596"/>
                  <a:gd name="T75" fmla="*/ 147 h 399"/>
                  <a:gd name="T76" fmla="*/ 0 w 596"/>
                  <a:gd name="T77" fmla="*/ 111 h 399"/>
                  <a:gd name="T78" fmla="*/ 14 w 596"/>
                  <a:gd name="T79" fmla="*/ 49 h 399"/>
                  <a:gd name="T80" fmla="*/ 49 w 596"/>
                  <a:gd name="T81" fmla="*/ 7 h 399"/>
                  <a:gd name="T82" fmla="*/ 107 w 596"/>
                  <a:gd name="T83" fmla="*/ 0 h 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96" h="399">
                    <a:moveTo>
                      <a:pt x="107" y="0"/>
                    </a:moveTo>
                    <a:lnTo>
                      <a:pt x="157" y="14"/>
                    </a:lnTo>
                    <a:lnTo>
                      <a:pt x="171" y="42"/>
                    </a:lnTo>
                    <a:lnTo>
                      <a:pt x="176" y="59"/>
                    </a:lnTo>
                    <a:lnTo>
                      <a:pt x="167" y="85"/>
                    </a:lnTo>
                    <a:lnTo>
                      <a:pt x="137" y="120"/>
                    </a:lnTo>
                    <a:lnTo>
                      <a:pt x="164" y="103"/>
                    </a:lnTo>
                    <a:lnTo>
                      <a:pt x="185" y="78"/>
                    </a:lnTo>
                    <a:lnTo>
                      <a:pt x="212" y="124"/>
                    </a:lnTo>
                    <a:lnTo>
                      <a:pt x="221" y="139"/>
                    </a:lnTo>
                    <a:lnTo>
                      <a:pt x="249" y="172"/>
                    </a:lnTo>
                    <a:lnTo>
                      <a:pt x="295" y="213"/>
                    </a:lnTo>
                    <a:lnTo>
                      <a:pt x="302" y="225"/>
                    </a:lnTo>
                    <a:lnTo>
                      <a:pt x="290" y="244"/>
                    </a:lnTo>
                    <a:lnTo>
                      <a:pt x="248" y="285"/>
                    </a:lnTo>
                    <a:lnTo>
                      <a:pt x="281" y="265"/>
                    </a:lnTo>
                    <a:lnTo>
                      <a:pt x="307" y="251"/>
                    </a:lnTo>
                    <a:lnTo>
                      <a:pt x="314" y="232"/>
                    </a:lnTo>
                    <a:lnTo>
                      <a:pt x="423" y="248"/>
                    </a:lnTo>
                    <a:lnTo>
                      <a:pt x="504" y="260"/>
                    </a:lnTo>
                    <a:lnTo>
                      <a:pt x="467" y="287"/>
                    </a:lnTo>
                    <a:lnTo>
                      <a:pt x="442" y="307"/>
                    </a:lnTo>
                    <a:lnTo>
                      <a:pt x="402" y="331"/>
                    </a:lnTo>
                    <a:lnTo>
                      <a:pt x="455" y="310"/>
                    </a:lnTo>
                    <a:lnTo>
                      <a:pt x="513" y="263"/>
                    </a:lnTo>
                    <a:lnTo>
                      <a:pt x="585" y="270"/>
                    </a:lnTo>
                    <a:lnTo>
                      <a:pt x="595" y="300"/>
                    </a:lnTo>
                    <a:lnTo>
                      <a:pt x="590" y="355"/>
                    </a:lnTo>
                    <a:lnTo>
                      <a:pt x="574" y="388"/>
                    </a:lnTo>
                    <a:lnTo>
                      <a:pt x="509" y="398"/>
                    </a:lnTo>
                    <a:lnTo>
                      <a:pt x="425" y="393"/>
                    </a:lnTo>
                    <a:lnTo>
                      <a:pt x="343" y="390"/>
                    </a:lnTo>
                    <a:lnTo>
                      <a:pt x="250" y="373"/>
                    </a:lnTo>
                    <a:lnTo>
                      <a:pt x="238" y="368"/>
                    </a:lnTo>
                    <a:lnTo>
                      <a:pt x="203" y="346"/>
                    </a:lnTo>
                    <a:lnTo>
                      <a:pt x="149" y="307"/>
                    </a:lnTo>
                    <a:lnTo>
                      <a:pt x="78" y="228"/>
                    </a:lnTo>
                    <a:lnTo>
                      <a:pt x="14" y="147"/>
                    </a:lnTo>
                    <a:lnTo>
                      <a:pt x="0" y="111"/>
                    </a:lnTo>
                    <a:lnTo>
                      <a:pt x="14" y="49"/>
                    </a:lnTo>
                    <a:lnTo>
                      <a:pt x="49" y="7"/>
                    </a:lnTo>
                    <a:lnTo>
                      <a:pt x="107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86" name="Freeform 336">
              <a:extLst>
                <a:ext uri="{FF2B5EF4-FFF2-40B4-BE49-F238E27FC236}">
                  <a16:creationId xmlns:a16="http://schemas.microsoft.com/office/drawing/2014/main" id="{980F9D73-5E53-8508-4F3E-88891003E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6" y="2835"/>
              <a:ext cx="433" cy="173"/>
            </a:xfrm>
            <a:custGeom>
              <a:avLst/>
              <a:gdLst>
                <a:gd name="T0" fmla="*/ 231 w 433"/>
                <a:gd name="T1" fmla="*/ 0 h 173"/>
                <a:gd name="T2" fmla="*/ 0 w 433"/>
                <a:gd name="T3" fmla="*/ 137 h 173"/>
                <a:gd name="T4" fmla="*/ 261 w 433"/>
                <a:gd name="T5" fmla="*/ 172 h 173"/>
                <a:gd name="T6" fmla="*/ 432 w 433"/>
                <a:gd name="T7" fmla="*/ 66 h 173"/>
                <a:gd name="T8" fmla="*/ 231 w 433"/>
                <a:gd name="T9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3" h="173">
                  <a:moveTo>
                    <a:pt x="231" y="0"/>
                  </a:moveTo>
                  <a:lnTo>
                    <a:pt x="0" y="137"/>
                  </a:lnTo>
                  <a:lnTo>
                    <a:pt x="261" y="172"/>
                  </a:lnTo>
                  <a:lnTo>
                    <a:pt x="432" y="66"/>
                  </a:lnTo>
                  <a:lnTo>
                    <a:pt x="231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7" name="Freeform 337">
              <a:extLst>
                <a:ext uri="{FF2B5EF4-FFF2-40B4-BE49-F238E27FC236}">
                  <a16:creationId xmlns:a16="http://schemas.microsoft.com/office/drawing/2014/main" id="{DD5DEDB4-8F03-B301-F251-B35E6F73E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4" y="2743"/>
              <a:ext cx="433" cy="173"/>
            </a:xfrm>
            <a:custGeom>
              <a:avLst/>
              <a:gdLst>
                <a:gd name="T0" fmla="*/ 231 w 433"/>
                <a:gd name="T1" fmla="*/ 0 h 173"/>
                <a:gd name="T2" fmla="*/ 0 w 433"/>
                <a:gd name="T3" fmla="*/ 137 h 173"/>
                <a:gd name="T4" fmla="*/ 261 w 433"/>
                <a:gd name="T5" fmla="*/ 172 h 173"/>
                <a:gd name="T6" fmla="*/ 432 w 433"/>
                <a:gd name="T7" fmla="*/ 66 h 173"/>
                <a:gd name="T8" fmla="*/ 231 w 433"/>
                <a:gd name="T9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3" h="173">
                  <a:moveTo>
                    <a:pt x="231" y="0"/>
                  </a:moveTo>
                  <a:lnTo>
                    <a:pt x="0" y="137"/>
                  </a:lnTo>
                  <a:lnTo>
                    <a:pt x="261" y="172"/>
                  </a:lnTo>
                  <a:lnTo>
                    <a:pt x="432" y="66"/>
                  </a:lnTo>
                  <a:lnTo>
                    <a:pt x="231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88" name="Group 343">
              <a:extLst>
                <a:ext uri="{FF2B5EF4-FFF2-40B4-BE49-F238E27FC236}">
                  <a16:creationId xmlns:a16="http://schemas.microsoft.com/office/drawing/2014/main" id="{F8DACB89-3597-51ED-6029-7B6814EA87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8" y="3782"/>
              <a:ext cx="345" cy="178"/>
              <a:chOff x="2508" y="3782"/>
              <a:chExt cx="345" cy="178"/>
            </a:xfrm>
          </p:grpSpPr>
          <p:sp>
            <p:nvSpPr>
              <p:cNvPr id="377" name="Freeform 338">
                <a:extLst>
                  <a:ext uri="{FF2B5EF4-FFF2-40B4-BE49-F238E27FC236}">
                    <a16:creationId xmlns:a16="http://schemas.microsoft.com/office/drawing/2014/main" id="{4DAAEC6F-3588-70F3-D3FB-7EE0117B35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8" y="3782"/>
                <a:ext cx="345" cy="178"/>
              </a:xfrm>
              <a:custGeom>
                <a:avLst/>
                <a:gdLst>
                  <a:gd name="T0" fmla="*/ 205 w 345"/>
                  <a:gd name="T1" fmla="*/ 5 h 178"/>
                  <a:gd name="T2" fmla="*/ 208 w 345"/>
                  <a:gd name="T3" fmla="*/ 51 h 178"/>
                  <a:gd name="T4" fmla="*/ 117 w 345"/>
                  <a:gd name="T5" fmla="*/ 94 h 178"/>
                  <a:gd name="T6" fmla="*/ 42 w 345"/>
                  <a:gd name="T7" fmla="*/ 113 h 178"/>
                  <a:gd name="T8" fmla="*/ 0 w 345"/>
                  <a:gd name="T9" fmla="*/ 131 h 178"/>
                  <a:gd name="T10" fmla="*/ 2 w 345"/>
                  <a:gd name="T11" fmla="*/ 156 h 178"/>
                  <a:gd name="T12" fmla="*/ 57 w 345"/>
                  <a:gd name="T13" fmla="*/ 171 h 178"/>
                  <a:gd name="T14" fmla="*/ 138 w 345"/>
                  <a:gd name="T15" fmla="*/ 177 h 178"/>
                  <a:gd name="T16" fmla="*/ 208 w 345"/>
                  <a:gd name="T17" fmla="*/ 165 h 178"/>
                  <a:gd name="T18" fmla="*/ 250 w 345"/>
                  <a:gd name="T19" fmla="*/ 153 h 178"/>
                  <a:gd name="T20" fmla="*/ 253 w 345"/>
                  <a:gd name="T21" fmla="*/ 166 h 178"/>
                  <a:gd name="T22" fmla="*/ 307 w 345"/>
                  <a:gd name="T23" fmla="*/ 165 h 178"/>
                  <a:gd name="T24" fmla="*/ 341 w 345"/>
                  <a:gd name="T25" fmla="*/ 159 h 178"/>
                  <a:gd name="T26" fmla="*/ 341 w 345"/>
                  <a:gd name="T27" fmla="*/ 134 h 178"/>
                  <a:gd name="T28" fmla="*/ 344 w 345"/>
                  <a:gd name="T29" fmla="*/ 120 h 178"/>
                  <a:gd name="T30" fmla="*/ 344 w 345"/>
                  <a:gd name="T31" fmla="*/ 86 h 178"/>
                  <a:gd name="T32" fmla="*/ 335 w 345"/>
                  <a:gd name="T33" fmla="*/ 67 h 178"/>
                  <a:gd name="T34" fmla="*/ 317 w 345"/>
                  <a:gd name="T35" fmla="*/ 46 h 178"/>
                  <a:gd name="T36" fmla="*/ 313 w 345"/>
                  <a:gd name="T37" fmla="*/ 0 h 178"/>
                  <a:gd name="T38" fmla="*/ 205 w 345"/>
                  <a:gd name="T39" fmla="*/ 5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45" h="178">
                    <a:moveTo>
                      <a:pt x="205" y="5"/>
                    </a:moveTo>
                    <a:lnTo>
                      <a:pt x="208" y="51"/>
                    </a:lnTo>
                    <a:lnTo>
                      <a:pt x="117" y="94"/>
                    </a:lnTo>
                    <a:lnTo>
                      <a:pt x="42" y="113"/>
                    </a:lnTo>
                    <a:lnTo>
                      <a:pt x="0" y="131"/>
                    </a:lnTo>
                    <a:lnTo>
                      <a:pt x="2" y="156"/>
                    </a:lnTo>
                    <a:lnTo>
                      <a:pt x="57" y="171"/>
                    </a:lnTo>
                    <a:lnTo>
                      <a:pt x="138" y="177"/>
                    </a:lnTo>
                    <a:lnTo>
                      <a:pt x="208" y="165"/>
                    </a:lnTo>
                    <a:lnTo>
                      <a:pt x="250" y="153"/>
                    </a:lnTo>
                    <a:lnTo>
                      <a:pt x="253" y="166"/>
                    </a:lnTo>
                    <a:lnTo>
                      <a:pt x="307" y="165"/>
                    </a:lnTo>
                    <a:lnTo>
                      <a:pt x="341" y="159"/>
                    </a:lnTo>
                    <a:lnTo>
                      <a:pt x="341" y="134"/>
                    </a:lnTo>
                    <a:lnTo>
                      <a:pt x="344" y="120"/>
                    </a:lnTo>
                    <a:lnTo>
                      <a:pt x="344" y="86"/>
                    </a:lnTo>
                    <a:lnTo>
                      <a:pt x="335" y="67"/>
                    </a:lnTo>
                    <a:lnTo>
                      <a:pt x="317" y="46"/>
                    </a:lnTo>
                    <a:lnTo>
                      <a:pt x="313" y="0"/>
                    </a:lnTo>
                    <a:lnTo>
                      <a:pt x="205" y="5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8" name="Freeform 339">
                <a:extLst>
                  <a:ext uri="{FF2B5EF4-FFF2-40B4-BE49-F238E27FC236}">
                    <a16:creationId xmlns:a16="http://schemas.microsoft.com/office/drawing/2014/main" id="{5CE647C4-7DE7-1412-ACC3-93F651B0A7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3" y="3845"/>
                <a:ext cx="99" cy="51"/>
              </a:xfrm>
              <a:custGeom>
                <a:avLst/>
                <a:gdLst>
                  <a:gd name="T0" fmla="*/ 74 w 99"/>
                  <a:gd name="T1" fmla="*/ 0 h 51"/>
                  <a:gd name="T2" fmla="*/ 98 w 99"/>
                  <a:gd name="T3" fmla="*/ 27 h 51"/>
                  <a:gd name="T4" fmla="*/ 10 w 99"/>
                  <a:gd name="T5" fmla="*/ 50 h 51"/>
                  <a:gd name="T6" fmla="*/ 0 w 99"/>
                  <a:gd name="T7" fmla="*/ 32 h 51"/>
                  <a:gd name="T8" fmla="*/ 74 w 99"/>
                  <a:gd name="T9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51">
                    <a:moveTo>
                      <a:pt x="74" y="0"/>
                    </a:moveTo>
                    <a:lnTo>
                      <a:pt x="98" y="27"/>
                    </a:lnTo>
                    <a:lnTo>
                      <a:pt x="10" y="50"/>
                    </a:lnTo>
                    <a:lnTo>
                      <a:pt x="0" y="32"/>
                    </a:lnTo>
                    <a:lnTo>
                      <a:pt x="74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9" name="Freeform 340">
                <a:extLst>
                  <a:ext uri="{FF2B5EF4-FFF2-40B4-BE49-F238E27FC236}">
                    <a16:creationId xmlns:a16="http://schemas.microsoft.com/office/drawing/2014/main" id="{8DBDBF89-7FE4-BB79-EF12-37737327BC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3884"/>
                <a:ext cx="113" cy="29"/>
              </a:xfrm>
              <a:custGeom>
                <a:avLst/>
                <a:gdLst>
                  <a:gd name="T0" fmla="*/ 99 w 113"/>
                  <a:gd name="T1" fmla="*/ 0 h 29"/>
                  <a:gd name="T2" fmla="*/ 112 w 113"/>
                  <a:gd name="T3" fmla="*/ 13 h 29"/>
                  <a:gd name="T4" fmla="*/ 57 w 113"/>
                  <a:gd name="T5" fmla="*/ 26 h 29"/>
                  <a:gd name="T6" fmla="*/ 31 w 113"/>
                  <a:gd name="T7" fmla="*/ 28 h 29"/>
                  <a:gd name="T8" fmla="*/ 0 w 113"/>
                  <a:gd name="T9" fmla="*/ 26 h 29"/>
                  <a:gd name="T10" fmla="*/ 33 w 113"/>
                  <a:gd name="T11" fmla="*/ 12 h 29"/>
                  <a:gd name="T12" fmla="*/ 99 w 113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3" h="29">
                    <a:moveTo>
                      <a:pt x="99" y="0"/>
                    </a:moveTo>
                    <a:lnTo>
                      <a:pt x="112" y="13"/>
                    </a:lnTo>
                    <a:lnTo>
                      <a:pt x="57" y="26"/>
                    </a:lnTo>
                    <a:lnTo>
                      <a:pt x="31" y="28"/>
                    </a:lnTo>
                    <a:lnTo>
                      <a:pt x="0" y="26"/>
                    </a:lnTo>
                    <a:lnTo>
                      <a:pt x="33" y="12"/>
                    </a:lnTo>
                    <a:lnTo>
                      <a:pt x="99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80" name="Freeform 341">
                <a:extLst>
                  <a:ext uri="{FF2B5EF4-FFF2-40B4-BE49-F238E27FC236}">
                    <a16:creationId xmlns:a16="http://schemas.microsoft.com/office/drawing/2014/main" id="{A18F3281-6BBC-A4D9-C5A3-E039A8FCEA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5" y="3845"/>
                <a:ext cx="329" cy="101"/>
              </a:xfrm>
              <a:custGeom>
                <a:avLst/>
                <a:gdLst>
                  <a:gd name="T0" fmla="*/ 0 w 329"/>
                  <a:gd name="T1" fmla="*/ 85 h 101"/>
                  <a:gd name="T2" fmla="*/ 0 w 329"/>
                  <a:gd name="T3" fmla="*/ 69 h 101"/>
                  <a:gd name="T4" fmla="*/ 42 w 329"/>
                  <a:gd name="T5" fmla="*/ 74 h 101"/>
                  <a:gd name="T6" fmla="*/ 112 w 329"/>
                  <a:gd name="T7" fmla="*/ 64 h 101"/>
                  <a:gd name="T8" fmla="*/ 151 w 329"/>
                  <a:gd name="T9" fmla="*/ 56 h 101"/>
                  <a:gd name="T10" fmla="*/ 227 w 329"/>
                  <a:gd name="T11" fmla="*/ 31 h 101"/>
                  <a:gd name="T12" fmla="*/ 260 w 329"/>
                  <a:gd name="T13" fmla="*/ 28 h 101"/>
                  <a:gd name="T14" fmla="*/ 293 w 329"/>
                  <a:gd name="T15" fmla="*/ 16 h 101"/>
                  <a:gd name="T16" fmla="*/ 308 w 329"/>
                  <a:gd name="T17" fmla="*/ 0 h 101"/>
                  <a:gd name="T18" fmla="*/ 328 w 329"/>
                  <a:gd name="T19" fmla="*/ 21 h 101"/>
                  <a:gd name="T20" fmla="*/ 328 w 329"/>
                  <a:gd name="T21" fmla="*/ 63 h 101"/>
                  <a:gd name="T22" fmla="*/ 303 w 329"/>
                  <a:gd name="T23" fmla="*/ 69 h 101"/>
                  <a:gd name="T24" fmla="*/ 245 w 329"/>
                  <a:gd name="T25" fmla="*/ 77 h 101"/>
                  <a:gd name="T26" fmla="*/ 221 w 329"/>
                  <a:gd name="T27" fmla="*/ 80 h 101"/>
                  <a:gd name="T28" fmla="*/ 183 w 329"/>
                  <a:gd name="T29" fmla="*/ 93 h 101"/>
                  <a:gd name="T30" fmla="*/ 137 w 329"/>
                  <a:gd name="T31" fmla="*/ 100 h 101"/>
                  <a:gd name="T32" fmla="*/ 107 w 329"/>
                  <a:gd name="T33" fmla="*/ 100 h 101"/>
                  <a:gd name="T34" fmla="*/ 57 w 329"/>
                  <a:gd name="T35" fmla="*/ 100 h 101"/>
                  <a:gd name="T36" fmla="*/ 0 w 329"/>
                  <a:gd name="T37" fmla="*/ 85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29" h="101">
                    <a:moveTo>
                      <a:pt x="0" y="85"/>
                    </a:moveTo>
                    <a:lnTo>
                      <a:pt x="0" y="69"/>
                    </a:lnTo>
                    <a:lnTo>
                      <a:pt x="42" y="74"/>
                    </a:lnTo>
                    <a:lnTo>
                      <a:pt x="112" y="64"/>
                    </a:lnTo>
                    <a:lnTo>
                      <a:pt x="151" y="56"/>
                    </a:lnTo>
                    <a:lnTo>
                      <a:pt x="227" y="31"/>
                    </a:lnTo>
                    <a:lnTo>
                      <a:pt x="260" y="28"/>
                    </a:lnTo>
                    <a:lnTo>
                      <a:pt x="293" y="16"/>
                    </a:lnTo>
                    <a:lnTo>
                      <a:pt x="308" y="0"/>
                    </a:lnTo>
                    <a:lnTo>
                      <a:pt x="328" y="21"/>
                    </a:lnTo>
                    <a:lnTo>
                      <a:pt x="328" y="63"/>
                    </a:lnTo>
                    <a:lnTo>
                      <a:pt x="303" y="69"/>
                    </a:lnTo>
                    <a:lnTo>
                      <a:pt x="245" y="77"/>
                    </a:lnTo>
                    <a:lnTo>
                      <a:pt x="221" y="80"/>
                    </a:lnTo>
                    <a:lnTo>
                      <a:pt x="183" y="93"/>
                    </a:lnTo>
                    <a:lnTo>
                      <a:pt x="137" y="100"/>
                    </a:lnTo>
                    <a:lnTo>
                      <a:pt x="107" y="100"/>
                    </a:lnTo>
                    <a:lnTo>
                      <a:pt x="57" y="100"/>
                    </a:lnTo>
                    <a:lnTo>
                      <a:pt x="0" y="85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81" name="Freeform 342">
                <a:extLst>
                  <a:ext uri="{FF2B5EF4-FFF2-40B4-BE49-F238E27FC236}">
                    <a16:creationId xmlns:a16="http://schemas.microsoft.com/office/drawing/2014/main" id="{E447B470-187F-1942-6358-E49E3E44FE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5" y="3785"/>
                <a:ext cx="106" cy="81"/>
              </a:xfrm>
              <a:custGeom>
                <a:avLst/>
                <a:gdLst>
                  <a:gd name="T0" fmla="*/ 4 w 106"/>
                  <a:gd name="T1" fmla="*/ 6 h 81"/>
                  <a:gd name="T2" fmla="*/ 7 w 106"/>
                  <a:gd name="T3" fmla="*/ 45 h 81"/>
                  <a:gd name="T4" fmla="*/ 0 w 106"/>
                  <a:gd name="T5" fmla="*/ 54 h 81"/>
                  <a:gd name="T6" fmla="*/ 24 w 106"/>
                  <a:gd name="T7" fmla="*/ 80 h 81"/>
                  <a:gd name="T8" fmla="*/ 56 w 106"/>
                  <a:gd name="T9" fmla="*/ 80 h 81"/>
                  <a:gd name="T10" fmla="*/ 93 w 106"/>
                  <a:gd name="T11" fmla="*/ 69 h 81"/>
                  <a:gd name="T12" fmla="*/ 105 w 106"/>
                  <a:gd name="T13" fmla="*/ 52 h 81"/>
                  <a:gd name="T14" fmla="*/ 97 w 106"/>
                  <a:gd name="T15" fmla="*/ 42 h 81"/>
                  <a:gd name="T16" fmla="*/ 96 w 106"/>
                  <a:gd name="T17" fmla="*/ 0 h 81"/>
                  <a:gd name="T18" fmla="*/ 4 w 106"/>
                  <a:gd name="T19" fmla="*/ 6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6" h="81">
                    <a:moveTo>
                      <a:pt x="4" y="6"/>
                    </a:moveTo>
                    <a:lnTo>
                      <a:pt x="7" y="45"/>
                    </a:lnTo>
                    <a:lnTo>
                      <a:pt x="0" y="54"/>
                    </a:lnTo>
                    <a:lnTo>
                      <a:pt x="24" y="80"/>
                    </a:lnTo>
                    <a:lnTo>
                      <a:pt x="56" y="80"/>
                    </a:lnTo>
                    <a:lnTo>
                      <a:pt x="93" y="69"/>
                    </a:lnTo>
                    <a:lnTo>
                      <a:pt x="105" y="52"/>
                    </a:lnTo>
                    <a:lnTo>
                      <a:pt x="97" y="42"/>
                    </a:lnTo>
                    <a:lnTo>
                      <a:pt x="96" y="0"/>
                    </a:lnTo>
                    <a:lnTo>
                      <a:pt x="4" y="6"/>
                    </a:lnTo>
                  </a:path>
                </a:pathLst>
              </a:custGeom>
              <a:solidFill>
                <a:srgbClr val="A0A0A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89" name="Group 346">
              <a:extLst>
                <a:ext uri="{FF2B5EF4-FFF2-40B4-BE49-F238E27FC236}">
                  <a16:creationId xmlns:a16="http://schemas.microsoft.com/office/drawing/2014/main" id="{49E778FE-7848-60DB-3A96-D1AF1F934E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1" y="3513"/>
              <a:ext cx="145" cy="313"/>
              <a:chOff x="2701" y="3513"/>
              <a:chExt cx="145" cy="313"/>
            </a:xfrm>
          </p:grpSpPr>
          <p:sp>
            <p:nvSpPr>
              <p:cNvPr id="375" name="Freeform 344">
                <a:extLst>
                  <a:ext uri="{FF2B5EF4-FFF2-40B4-BE49-F238E27FC236}">
                    <a16:creationId xmlns:a16="http://schemas.microsoft.com/office/drawing/2014/main" id="{61E36940-4BF2-559A-DF9E-90078399D6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1" y="3513"/>
                <a:ext cx="145" cy="313"/>
              </a:xfrm>
              <a:custGeom>
                <a:avLst/>
                <a:gdLst>
                  <a:gd name="T0" fmla="*/ 133 w 145"/>
                  <a:gd name="T1" fmla="*/ 7 h 313"/>
                  <a:gd name="T2" fmla="*/ 142 w 145"/>
                  <a:gd name="T3" fmla="*/ 112 h 313"/>
                  <a:gd name="T4" fmla="*/ 140 w 145"/>
                  <a:gd name="T5" fmla="*/ 200 h 313"/>
                  <a:gd name="T6" fmla="*/ 144 w 145"/>
                  <a:gd name="T7" fmla="*/ 299 h 313"/>
                  <a:gd name="T8" fmla="*/ 73 w 145"/>
                  <a:gd name="T9" fmla="*/ 312 h 313"/>
                  <a:gd name="T10" fmla="*/ 4 w 145"/>
                  <a:gd name="T11" fmla="*/ 312 h 313"/>
                  <a:gd name="T12" fmla="*/ 0 w 145"/>
                  <a:gd name="T13" fmla="*/ 0 h 313"/>
                  <a:gd name="T14" fmla="*/ 133 w 145"/>
                  <a:gd name="T15" fmla="*/ 7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5" h="313">
                    <a:moveTo>
                      <a:pt x="133" y="7"/>
                    </a:moveTo>
                    <a:lnTo>
                      <a:pt x="142" y="112"/>
                    </a:lnTo>
                    <a:lnTo>
                      <a:pt x="140" y="200"/>
                    </a:lnTo>
                    <a:lnTo>
                      <a:pt x="144" y="299"/>
                    </a:lnTo>
                    <a:lnTo>
                      <a:pt x="73" y="312"/>
                    </a:lnTo>
                    <a:lnTo>
                      <a:pt x="4" y="312"/>
                    </a:lnTo>
                    <a:lnTo>
                      <a:pt x="0" y="0"/>
                    </a:lnTo>
                    <a:lnTo>
                      <a:pt x="133" y="7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6" name="Freeform 345">
                <a:extLst>
                  <a:ext uri="{FF2B5EF4-FFF2-40B4-BE49-F238E27FC236}">
                    <a16:creationId xmlns:a16="http://schemas.microsoft.com/office/drawing/2014/main" id="{D454B22F-D3E4-AC3B-FC5E-C0F4F7D684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7" y="3517"/>
                <a:ext cx="122" cy="296"/>
              </a:xfrm>
              <a:custGeom>
                <a:avLst/>
                <a:gdLst>
                  <a:gd name="T0" fmla="*/ 110 w 122"/>
                  <a:gd name="T1" fmla="*/ 9 h 296"/>
                  <a:gd name="T2" fmla="*/ 121 w 122"/>
                  <a:gd name="T3" fmla="*/ 97 h 296"/>
                  <a:gd name="T4" fmla="*/ 118 w 122"/>
                  <a:gd name="T5" fmla="*/ 167 h 296"/>
                  <a:gd name="T6" fmla="*/ 118 w 122"/>
                  <a:gd name="T7" fmla="*/ 275 h 296"/>
                  <a:gd name="T8" fmla="*/ 59 w 122"/>
                  <a:gd name="T9" fmla="*/ 295 h 296"/>
                  <a:gd name="T10" fmla="*/ 7 w 122"/>
                  <a:gd name="T11" fmla="*/ 295 h 296"/>
                  <a:gd name="T12" fmla="*/ 0 w 122"/>
                  <a:gd name="T13" fmla="*/ 0 h 296"/>
                  <a:gd name="T14" fmla="*/ 110 w 122"/>
                  <a:gd name="T15" fmla="*/ 9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296">
                    <a:moveTo>
                      <a:pt x="110" y="9"/>
                    </a:moveTo>
                    <a:lnTo>
                      <a:pt x="121" y="97"/>
                    </a:lnTo>
                    <a:lnTo>
                      <a:pt x="118" y="167"/>
                    </a:lnTo>
                    <a:lnTo>
                      <a:pt x="118" y="275"/>
                    </a:lnTo>
                    <a:lnTo>
                      <a:pt x="59" y="295"/>
                    </a:lnTo>
                    <a:lnTo>
                      <a:pt x="7" y="295"/>
                    </a:lnTo>
                    <a:lnTo>
                      <a:pt x="0" y="0"/>
                    </a:lnTo>
                    <a:lnTo>
                      <a:pt x="110" y="9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90" name="Group 352">
              <a:extLst>
                <a:ext uri="{FF2B5EF4-FFF2-40B4-BE49-F238E27FC236}">
                  <a16:creationId xmlns:a16="http://schemas.microsoft.com/office/drawing/2014/main" id="{6741DE1D-17A8-6A02-68BB-8E65AE5ABF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20" y="3832"/>
              <a:ext cx="351" cy="179"/>
              <a:chOff x="2420" y="3832"/>
              <a:chExt cx="351" cy="179"/>
            </a:xfrm>
          </p:grpSpPr>
          <p:sp>
            <p:nvSpPr>
              <p:cNvPr id="370" name="Freeform 347">
                <a:extLst>
                  <a:ext uri="{FF2B5EF4-FFF2-40B4-BE49-F238E27FC236}">
                    <a16:creationId xmlns:a16="http://schemas.microsoft.com/office/drawing/2014/main" id="{03493E4E-2761-67D8-3070-AD21CF49BF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832"/>
                <a:ext cx="351" cy="179"/>
              </a:xfrm>
              <a:custGeom>
                <a:avLst/>
                <a:gdLst>
                  <a:gd name="T0" fmla="*/ 208 w 351"/>
                  <a:gd name="T1" fmla="*/ 6 h 179"/>
                  <a:gd name="T2" fmla="*/ 211 w 351"/>
                  <a:gd name="T3" fmla="*/ 52 h 179"/>
                  <a:gd name="T4" fmla="*/ 119 w 351"/>
                  <a:gd name="T5" fmla="*/ 95 h 179"/>
                  <a:gd name="T6" fmla="*/ 43 w 351"/>
                  <a:gd name="T7" fmla="*/ 113 h 179"/>
                  <a:gd name="T8" fmla="*/ 0 w 351"/>
                  <a:gd name="T9" fmla="*/ 132 h 179"/>
                  <a:gd name="T10" fmla="*/ 3 w 351"/>
                  <a:gd name="T11" fmla="*/ 156 h 179"/>
                  <a:gd name="T12" fmla="*/ 58 w 351"/>
                  <a:gd name="T13" fmla="*/ 172 h 179"/>
                  <a:gd name="T14" fmla="*/ 141 w 351"/>
                  <a:gd name="T15" fmla="*/ 178 h 179"/>
                  <a:gd name="T16" fmla="*/ 211 w 351"/>
                  <a:gd name="T17" fmla="*/ 165 h 179"/>
                  <a:gd name="T18" fmla="*/ 254 w 351"/>
                  <a:gd name="T19" fmla="*/ 153 h 179"/>
                  <a:gd name="T20" fmla="*/ 257 w 351"/>
                  <a:gd name="T21" fmla="*/ 167 h 179"/>
                  <a:gd name="T22" fmla="*/ 312 w 351"/>
                  <a:gd name="T23" fmla="*/ 165 h 179"/>
                  <a:gd name="T24" fmla="*/ 346 w 351"/>
                  <a:gd name="T25" fmla="*/ 159 h 179"/>
                  <a:gd name="T26" fmla="*/ 346 w 351"/>
                  <a:gd name="T27" fmla="*/ 135 h 179"/>
                  <a:gd name="T28" fmla="*/ 350 w 351"/>
                  <a:gd name="T29" fmla="*/ 121 h 179"/>
                  <a:gd name="T30" fmla="*/ 350 w 351"/>
                  <a:gd name="T31" fmla="*/ 86 h 179"/>
                  <a:gd name="T32" fmla="*/ 340 w 351"/>
                  <a:gd name="T33" fmla="*/ 67 h 179"/>
                  <a:gd name="T34" fmla="*/ 322 w 351"/>
                  <a:gd name="T35" fmla="*/ 46 h 179"/>
                  <a:gd name="T36" fmla="*/ 318 w 351"/>
                  <a:gd name="T37" fmla="*/ 0 h 179"/>
                  <a:gd name="T38" fmla="*/ 208 w 351"/>
                  <a:gd name="T39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51" h="179">
                    <a:moveTo>
                      <a:pt x="208" y="6"/>
                    </a:moveTo>
                    <a:lnTo>
                      <a:pt x="211" y="52"/>
                    </a:lnTo>
                    <a:lnTo>
                      <a:pt x="119" y="95"/>
                    </a:lnTo>
                    <a:lnTo>
                      <a:pt x="43" y="113"/>
                    </a:lnTo>
                    <a:lnTo>
                      <a:pt x="0" y="132"/>
                    </a:lnTo>
                    <a:lnTo>
                      <a:pt x="3" y="156"/>
                    </a:lnTo>
                    <a:lnTo>
                      <a:pt x="58" y="172"/>
                    </a:lnTo>
                    <a:lnTo>
                      <a:pt x="141" y="178"/>
                    </a:lnTo>
                    <a:lnTo>
                      <a:pt x="211" y="165"/>
                    </a:lnTo>
                    <a:lnTo>
                      <a:pt x="254" y="153"/>
                    </a:lnTo>
                    <a:lnTo>
                      <a:pt x="257" y="167"/>
                    </a:lnTo>
                    <a:lnTo>
                      <a:pt x="312" y="165"/>
                    </a:lnTo>
                    <a:lnTo>
                      <a:pt x="346" y="159"/>
                    </a:lnTo>
                    <a:lnTo>
                      <a:pt x="346" y="135"/>
                    </a:lnTo>
                    <a:lnTo>
                      <a:pt x="350" y="121"/>
                    </a:lnTo>
                    <a:lnTo>
                      <a:pt x="350" y="86"/>
                    </a:lnTo>
                    <a:lnTo>
                      <a:pt x="340" y="67"/>
                    </a:lnTo>
                    <a:lnTo>
                      <a:pt x="322" y="46"/>
                    </a:lnTo>
                    <a:lnTo>
                      <a:pt x="318" y="0"/>
                    </a:lnTo>
                    <a:lnTo>
                      <a:pt x="208" y="6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1" name="Freeform 348">
                <a:extLst>
                  <a:ext uri="{FF2B5EF4-FFF2-40B4-BE49-F238E27FC236}">
                    <a16:creationId xmlns:a16="http://schemas.microsoft.com/office/drawing/2014/main" id="{9E58E6C9-A0D4-DAD8-9FF2-F2938FEF4D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7" y="3895"/>
                <a:ext cx="101" cy="52"/>
              </a:xfrm>
              <a:custGeom>
                <a:avLst/>
                <a:gdLst>
                  <a:gd name="T0" fmla="*/ 75 w 101"/>
                  <a:gd name="T1" fmla="*/ 0 h 52"/>
                  <a:gd name="T2" fmla="*/ 100 w 101"/>
                  <a:gd name="T3" fmla="*/ 27 h 52"/>
                  <a:gd name="T4" fmla="*/ 11 w 101"/>
                  <a:gd name="T5" fmla="*/ 51 h 52"/>
                  <a:gd name="T6" fmla="*/ 0 w 101"/>
                  <a:gd name="T7" fmla="*/ 32 h 52"/>
                  <a:gd name="T8" fmla="*/ 75 w 101"/>
                  <a:gd name="T9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1" h="52">
                    <a:moveTo>
                      <a:pt x="75" y="0"/>
                    </a:moveTo>
                    <a:lnTo>
                      <a:pt x="100" y="27"/>
                    </a:lnTo>
                    <a:lnTo>
                      <a:pt x="11" y="51"/>
                    </a:lnTo>
                    <a:lnTo>
                      <a:pt x="0" y="32"/>
                    </a:lnTo>
                    <a:lnTo>
                      <a:pt x="75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2" name="Freeform 349">
                <a:extLst>
                  <a:ext uri="{FF2B5EF4-FFF2-40B4-BE49-F238E27FC236}">
                    <a16:creationId xmlns:a16="http://schemas.microsoft.com/office/drawing/2014/main" id="{04F0C073-1A12-9D7B-2EBD-093FA2965E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0" y="3935"/>
                <a:ext cx="114" cy="29"/>
              </a:xfrm>
              <a:custGeom>
                <a:avLst/>
                <a:gdLst>
                  <a:gd name="T0" fmla="*/ 101 w 114"/>
                  <a:gd name="T1" fmla="*/ 0 h 29"/>
                  <a:gd name="T2" fmla="*/ 113 w 114"/>
                  <a:gd name="T3" fmla="*/ 13 h 29"/>
                  <a:gd name="T4" fmla="*/ 58 w 114"/>
                  <a:gd name="T5" fmla="*/ 26 h 29"/>
                  <a:gd name="T6" fmla="*/ 31 w 114"/>
                  <a:gd name="T7" fmla="*/ 28 h 29"/>
                  <a:gd name="T8" fmla="*/ 0 w 114"/>
                  <a:gd name="T9" fmla="*/ 26 h 29"/>
                  <a:gd name="T10" fmla="*/ 34 w 114"/>
                  <a:gd name="T11" fmla="*/ 12 h 29"/>
                  <a:gd name="T12" fmla="*/ 101 w 114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4" h="29">
                    <a:moveTo>
                      <a:pt x="101" y="0"/>
                    </a:moveTo>
                    <a:lnTo>
                      <a:pt x="113" y="13"/>
                    </a:lnTo>
                    <a:lnTo>
                      <a:pt x="58" y="26"/>
                    </a:lnTo>
                    <a:lnTo>
                      <a:pt x="31" y="28"/>
                    </a:lnTo>
                    <a:lnTo>
                      <a:pt x="0" y="26"/>
                    </a:lnTo>
                    <a:lnTo>
                      <a:pt x="34" y="12"/>
                    </a:lnTo>
                    <a:lnTo>
                      <a:pt x="101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3" name="Freeform 350">
                <a:extLst>
                  <a:ext uri="{FF2B5EF4-FFF2-40B4-BE49-F238E27FC236}">
                    <a16:creationId xmlns:a16="http://schemas.microsoft.com/office/drawing/2014/main" id="{72E83C73-675B-D73D-F0CE-A0BE5FB4E7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8" y="3895"/>
                <a:ext cx="333" cy="101"/>
              </a:xfrm>
              <a:custGeom>
                <a:avLst/>
                <a:gdLst>
                  <a:gd name="T0" fmla="*/ 0 w 333"/>
                  <a:gd name="T1" fmla="*/ 85 h 101"/>
                  <a:gd name="T2" fmla="*/ 0 w 333"/>
                  <a:gd name="T3" fmla="*/ 70 h 101"/>
                  <a:gd name="T4" fmla="*/ 42 w 333"/>
                  <a:gd name="T5" fmla="*/ 75 h 101"/>
                  <a:gd name="T6" fmla="*/ 114 w 333"/>
                  <a:gd name="T7" fmla="*/ 64 h 101"/>
                  <a:gd name="T8" fmla="*/ 153 w 333"/>
                  <a:gd name="T9" fmla="*/ 56 h 101"/>
                  <a:gd name="T10" fmla="*/ 230 w 333"/>
                  <a:gd name="T11" fmla="*/ 32 h 101"/>
                  <a:gd name="T12" fmla="*/ 263 w 333"/>
                  <a:gd name="T13" fmla="*/ 28 h 101"/>
                  <a:gd name="T14" fmla="*/ 297 w 333"/>
                  <a:gd name="T15" fmla="*/ 17 h 101"/>
                  <a:gd name="T16" fmla="*/ 313 w 333"/>
                  <a:gd name="T17" fmla="*/ 0 h 101"/>
                  <a:gd name="T18" fmla="*/ 332 w 333"/>
                  <a:gd name="T19" fmla="*/ 21 h 101"/>
                  <a:gd name="T20" fmla="*/ 332 w 333"/>
                  <a:gd name="T21" fmla="*/ 63 h 101"/>
                  <a:gd name="T22" fmla="*/ 307 w 333"/>
                  <a:gd name="T23" fmla="*/ 70 h 101"/>
                  <a:gd name="T24" fmla="*/ 248 w 333"/>
                  <a:gd name="T25" fmla="*/ 77 h 101"/>
                  <a:gd name="T26" fmla="*/ 224 w 333"/>
                  <a:gd name="T27" fmla="*/ 81 h 101"/>
                  <a:gd name="T28" fmla="*/ 185 w 333"/>
                  <a:gd name="T29" fmla="*/ 93 h 101"/>
                  <a:gd name="T30" fmla="*/ 139 w 333"/>
                  <a:gd name="T31" fmla="*/ 100 h 101"/>
                  <a:gd name="T32" fmla="*/ 108 w 333"/>
                  <a:gd name="T33" fmla="*/ 100 h 101"/>
                  <a:gd name="T34" fmla="*/ 57 w 333"/>
                  <a:gd name="T35" fmla="*/ 100 h 101"/>
                  <a:gd name="T36" fmla="*/ 0 w 333"/>
                  <a:gd name="T37" fmla="*/ 85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33" h="101">
                    <a:moveTo>
                      <a:pt x="0" y="85"/>
                    </a:moveTo>
                    <a:lnTo>
                      <a:pt x="0" y="70"/>
                    </a:lnTo>
                    <a:lnTo>
                      <a:pt x="42" y="75"/>
                    </a:lnTo>
                    <a:lnTo>
                      <a:pt x="114" y="64"/>
                    </a:lnTo>
                    <a:lnTo>
                      <a:pt x="153" y="56"/>
                    </a:lnTo>
                    <a:lnTo>
                      <a:pt x="230" y="32"/>
                    </a:lnTo>
                    <a:lnTo>
                      <a:pt x="263" y="28"/>
                    </a:lnTo>
                    <a:lnTo>
                      <a:pt x="297" y="17"/>
                    </a:lnTo>
                    <a:lnTo>
                      <a:pt x="313" y="0"/>
                    </a:lnTo>
                    <a:lnTo>
                      <a:pt x="332" y="21"/>
                    </a:lnTo>
                    <a:lnTo>
                      <a:pt x="332" y="63"/>
                    </a:lnTo>
                    <a:lnTo>
                      <a:pt x="307" y="70"/>
                    </a:lnTo>
                    <a:lnTo>
                      <a:pt x="248" y="77"/>
                    </a:lnTo>
                    <a:lnTo>
                      <a:pt x="224" y="81"/>
                    </a:lnTo>
                    <a:lnTo>
                      <a:pt x="185" y="93"/>
                    </a:lnTo>
                    <a:lnTo>
                      <a:pt x="139" y="100"/>
                    </a:lnTo>
                    <a:lnTo>
                      <a:pt x="108" y="100"/>
                    </a:lnTo>
                    <a:lnTo>
                      <a:pt x="57" y="100"/>
                    </a:lnTo>
                    <a:lnTo>
                      <a:pt x="0" y="85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74" name="Freeform 351">
                <a:extLst>
                  <a:ext uri="{FF2B5EF4-FFF2-40B4-BE49-F238E27FC236}">
                    <a16:creationId xmlns:a16="http://schemas.microsoft.com/office/drawing/2014/main" id="{88214B2E-A1EC-E247-AD60-AB808082C2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1" y="3836"/>
                <a:ext cx="107" cy="81"/>
              </a:xfrm>
              <a:custGeom>
                <a:avLst/>
                <a:gdLst>
                  <a:gd name="T0" fmla="*/ 3 w 107"/>
                  <a:gd name="T1" fmla="*/ 5 h 81"/>
                  <a:gd name="T2" fmla="*/ 7 w 107"/>
                  <a:gd name="T3" fmla="*/ 45 h 81"/>
                  <a:gd name="T4" fmla="*/ 0 w 107"/>
                  <a:gd name="T5" fmla="*/ 53 h 81"/>
                  <a:gd name="T6" fmla="*/ 24 w 107"/>
                  <a:gd name="T7" fmla="*/ 80 h 81"/>
                  <a:gd name="T8" fmla="*/ 57 w 107"/>
                  <a:gd name="T9" fmla="*/ 80 h 81"/>
                  <a:gd name="T10" fmla="*/ 94 w 107"/>
                  <a:gd name="T11" fmla="*/ 68 h 81"/>
                  <a:gd name="T12" fmla="*/ 106 w 107"/>
                  <a:gd name="T13" fmla="*/ 52 h 81"/>
                  <a:gd name="T14" fmla="*/ 98 w 107"/>
                  <a:gd name="T15" fmla="*/ 42 h 81"/>
                  <a:gd name="T16" fmla="*/ 97 w 107"/>
                  <a:gd name="T17" fmla="*/ 0 h 81"/>
                  <a:gd name="T18" fmla="*/ 3 w 107"/>
                  <a:gd name="T19" fmla="*/ 5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7" h="81">
                    <a:moveTo>
                      <a:pt x="3" y="5"/>
                    </a:moveTo>
                    <a:lnTo>
                      <a:pt x="7" y="45"/>
                    </a:lnTo>
                    <a:lnTo>
                      <a:pt x="0" y="53"/>
                    </a:lnTo>
                    <a:lnTo>
                      <a:pt x="24" y="80"/>
                    </a:lnTo>
                    <a:lnTo>
                      <a:pt x="57" y="80"/>
                    </a:lnTo>
                    <a:lnTo>
                      <a:pt x="94" y="68"/>
                    </a:lnTo>
                    <a:lnTo>
                      <a:pt x="106" y="52"/>
                    </a:lnTo>
                    <a:lnTo>
                      <a:pt x="98" y="42"/>
                    </a:lnTo>
                    <a:lnTo>
                      <a:pt x="97" y="0"/>
                    </a:lnTo>
                    <a:lnTo>
                      <a:pt x="3" y="5"/>
                    </a:lnTo>
                  </a:path>
                </a:pathLst>
              </a:custGeom>
              <a:solidFill>
                <a:srgbClr val="A0A0A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91" name="Group 355">
              <a:extLst>
                <a:ext uri="{FF2B5EF4-FFF2-40B4-BE49-F238E27FC236}">
                  <a16:creationId xmlns:a16="http://schemas.microsoft.com/office/drawing/2014/main" id="{3CB0BD9B-A2A1-BAD7-AF77-5533759E42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4" y="3526"/>
              <a:ext cx="440" cy="476"/>
              <a:chOff x="2944" y="3526"/>
              <a:chExt cx="440" cy="476"/>
            </a:xfrm>
          </p:grpSpPr>
          <p:sp>
            <p:nvSpPr>
              <p:cNvPr id="368" name="Oval 353">
                <a:extLst>
                  <a:ext uri="{FF2B5EF4-FFF2-40B4-BE49-F238E27FC236}">
                    <a16:creationId xmlns:a16="http://schemas.microsoft.com/office/drawing/2014/main" id="{355707AF-6029-09EA-3DCD-AB6157F007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4" y="3793"/>
                <a:ext cx="440" cy="209"/>
              </a:xfrm>
              <a:prstGeom prst="ellipse">
                <a:avLst/>
              </a:prstGeom>
              <a:solidFill>
                <a:srgbClr val="60606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9" name="Rectangle 354">
                <a:extLst>
                  <a:ext uri="{FF2B5EF4-FFF2-40B4-BE49-F238E27FC236}">
                    <a16:creationId xmlns:a16="http://schemas.microsoft.com/office/drawing/2014/main" id="{F282F1FD-831B-9942-E73E-D4AC4875C3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9" y="3526"/>
                <a:ext cx="99" cy="302"/>
              </a:xfrm>
              <a:prstGeom prst="rect">
                <a:avLst/>
              </a:prstGeom>
              <a:solidFill>
                <a:srgbClr val="60606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grpSp>
          <p:nvGrpSpPr>
            <p:cNvPr id="92" name="Group 358">
              <a:extLst>
                <a:ext uri="{FF2B5EF4-FFF2-40B4-BE49-F238E27FC236}">
                  <a16:creationId xmlns:a16="http://schemas.microsoft.com/office/drawing/2014/main" id="{31B15A16-B68F-3CDD-8581-0557544B52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2" y="3372"/>
              <a:ext cx="676" cy="239"/>
              <a:chOff x="2782" y="3372"/>
              <a:chExt cx="676" cy="239"/>
            </a:xfrm>
          </p:grpSpPr>
          <p:sp>
            <p:nvSpPr>
              <p:cNvPr id="366" name="Freeform 356">
                <a:extLst>
                  <a:ext uri="{FF2B5EF4-FFF2-40B4-BE49-F238E27FC236}">
                    <a16:creationId xmlns:a16="http://schemas.microsoft.com/office/drawing/2014/main" id="{1C8E1092-5720-C799-F378-B2887BE880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2" y="3372"/>
                <a:ext cx="676" cy="239"/>
              </a:xfrm>
              <a:custGeom>
                <a:avLst/>
                <a:gdLst>
                  <a:gd name="T0" fmla="*/ 0 w 676"/>
                  <a:gd name="T1" fmla="*/ 124 h 239"/>
                  <a:gd name="T2" fmla="*/ 4 w 676"/>
                  <a:gd name="T3" fmla="*/ 198 h 239"/>
                  <a:gd name="T4" fmla="*/ 227 w 676"/>
                  <a:gd name="T5" fmla="*/ 238 h 239"/>
                  <a:gd name="T6" fmla="*/ 472 w 676"/>
                  <a:gd name="T7" fmla="*/ 238 h 239"/>
                  <a:gd name="T8" fmla="*/ 664 w 676"/>
                  <a:gd name="T9" fmla="*/ 178 h 239"/>
                  <a:gd name="T10" fmla="*/ 675 w 676"/>
                  <a:gd name="T11" fmla="*/ 6 h 239"/>
                  <a:gd name="T12" fmla="*/ 295 w 676"/>
                  <a:gd name="T13" fmla="*/ 0 h 239"/>
                  <a:gd name="T14" fmla="*/ 0 w 676"/>
                  <a:gd name="T15" fmla="*/ 124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76" h="239">
                    <a:moveTo>
                      <a:pt x="0" y="124"/>
                    </a:moveTo>
                    <a:lnTo>
                      <a:pt x="4" y="198"/>
                    </a:lnTo>
                    <a:lnTo>
                      <a:pt x="227" y="238"/>
                    </a:lnTo>
                    <a:lnTo>
                      <a:pt x="472" y="238"/>
                    </a:lnTo>
                    <a:lnTo>
                      <a:pt x="664" y="178"/>
                    </a:lnTo>
                    <a:lnTo>
                      <a:pt x="675" y="6"/>
                    </a:lnTo>
                    <a:lnTo>
                      <a:pt x="295" y="0"/>
                    </a:lnTo>
                    <a:lnTo>
                      <a:pt x="0" y="124"/>
                    </a:lnTo>
                  </a:path>
                </a:pathLst>
              </a:custGeom>
              <a:solidFill>
                <a:srgbClr val="40404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7" name="Freeform 357">
                <a:extLst>
                  <a:ext uri="{FF2B5EF4-FFF2-40B4-BE49-F238E27FC236}">
                    <a16:creationId xmlns:a16="http://schemas.microsoft.com/office/drawing/2014/main" id="{EAC596D5-C81D-10AD-71E2-481318C7F5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8" y="3463"/>
                <a:ext cx="640" cy="132"/>
              </a:xfrm>
              <a:custGeom>
                <a:avLst/>
                <a:gdLst>
                  <a:gd name="T0" fmla="*/ 0 w 640"/>
                  <a:gd name="T1" fmla="*/ 45 h 132"/>
                  <a:gd name="T2" fmla="*/ 3 w 640"/>
                  <a:gd name="T3" fmla="*/ 96 h 132"/>
                  <a:gd name="T4" fmla="*/ 201 w 640"/>
                  <a:gd name="T5" fmla="*/ 131 h 132"/>
                  <a:gd name="T6" fmla="*/ 460 w 640"/>
                  <a:gd name="T7" fmla="*/ 131 h 132"/>
                  <a:gd name="T8" fmla="*/ 639 w 640"/>
                  <a:gd name="T9" fmla="*/ 70 h 132"/>
                  <a:gd name="T10" fmla="*/ 639 w 640"/>
                  <a:gd name="T11" fmla="*/ 0 h 132"/>
                  <a:gd name="T12" fmla="*/ 467 w 640"/>
                  <a:gd name="T13" fmla="*/ 70 h 132"/>
                  <a:gd name="T14" fmla="*/ 205 w 640"/>
                  <a:gd name="T15" fmla="*/ 74 h 132"/>
                  <a:gd name="T16" fmla="*/ 0 w 640"/>
                  <a:gd name="T17" fmla="*/ 45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0" h="132">
                    <a:moveTo>
                      <a:pt x="0" y="45"/>
                    </a:moveTo>
                    <a:lnTo>
                      <a:pt x="3" y="96"/>
                    </a:lnTo>
                    <a:lnTo>
                      <a:pt x="201" y="131"/>
                    </a:lnTo>
                    <a:lnTo>
                      <a:pt x="460" y="131"/>
                    </a:lnTo>
                    <a:lnTo>
                      <a:pt x="639" y="70"/>
                    </a:lnTo>
                    <a:lnTo>
                      <a:pt x="639" y="0"/>
                    </a:lnTo>
                    <a:lnTo>
                      <a:pt x="467" y="70"/>
                    </a:lnTo>
                    <a:lnTo>
                      <a:pt x="205" y="74"/>
                    </a:lnTo>
                    <a:lnTo>
                      <a:pt x="0" y="45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93" name="Group 368">
              <a:extLst>
                <a:ext uri="{FF2B5EF4-FFF2-40B4-BE49-F238E27FC236}">
                  <a16:creationId xmlns:a16="http://schemas.microsoft.com/office/drawing/2014/main" id="{AE49AB56-B883-4603-10FE-ACE8D596A9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5" y="2742"/>
              <a:ext cx="307" cy="156"/>
              <a:chOff x="2735" y="2742"/>
              <a:chExt cx="307" cy="156"/>
            </a:xfrm>
          </p:grpSpPr>
          <p:sp>
            <p:nvSpPr>
              <p:cNvPr id="357" name="Freeform 359">
                <a:extLst>
                  <a:ext uri="{FF2B5EF4-FFF2-40B4-BE49-F238E27FC236}">
                    <a16:creationId xmlns:a16="http://schemas.microsoft.com/office/drawing/2014/main" id="{25586CC1-BD9D-E2BA-4E9B-AFCA2C4758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5" y="2742"/>
                <a:ext cx="307" cy="156"/>
              </a:xfrm>
              <a:custGeom>
                <a:avLst/>
                <a:gdLst>
                  <a:gd name="T0" fmla="*/ 277 w 307"/>
                  <a:gd name="T1" fmla="*/ 155 h 156"/>
                  <a:gd name="T2" fmla="*/ 260 w 307"/>
                  <a:gd name="T3" fmla="*/ 151 h 156"/>
                  <a:gd name="T4" fmla="*/ 244 w 307"/>
                  <a:gd name="T5" fmla="*/ 144 h 156"/>
                  <a:gd name="T6" fmla="*/ 230 w 307"/>
                  <a:gd name="T7" fmla="*/ 140 h 156"/>
                  <a:gd name="T8" fmla="*/ 204 w 307"/>
                  <a:gd name="T9" fmla="*/ 144 h 156"/>
                  <a:gd name="T10" fmla="*/ 186 w 307"/>
                  <a:gd name="T11" fmla="*/ 144 h 156"/>
                  <a:gd name="T12" fmla="*/ 173 w 307"/>
                  <a:gd name="T13" fmla="*/ 139 h 156"/>
                  <a:gd name="T14" fmla="*/ 162 w 307"/>
                  <a:gd name="T15" fmla="*/ 135 h 156"/>
                  <a:gd name="T16" fmla="*/ 152 w 307"/>
                  <a:gd name="T17" fmla="*/ 131 h 156"/>
                  <a:gd name="T18" fmla="*/ 141 w 307"/>
                  <a:gd name="T19" fmla="*/ 121 h 156"/>
                  <a:gd name="T20" fmla="*/ 131 w 307"/>
                  <a:gd name="T21" fmla="*/ 112 h 156"/>
                  <a:gd name="T22" fmla="*/ 117 w 307"/>
                  <a:gd name="T23" fmla="*/ 101 h 156"/>
                  <a:gd name="T24" fmla="*/ 103 w 307"/>
                  <a:gd name="T25" fmla="*/ 100 h 156"/>
                  <a:gd name="T26" fmla="*/ 90 w 307"/>
                  <a:gd name="T27" fmla="*/ 98 h 156"/>
                  <a:gd name="T28" fmla="*/ 84 w 307"/>
                  <a:gd name="T29" fmla="*/ 94 h 156"/>
                  <a:gd name="T30" fmla="*/ 77 w 307"/>
                  <a:gd name="T31" fmla="*/ 89 h 156"/>
                  <a:gd name="T32" fmla="*/ 72 w 307"/>
                  <a:gd name="T33" fmla="*/ 81 h 156"/>
                  <a:gd name="T34" fmla="*/ 72 w 307"/>
                  <a:gd name="T35" fmla="*/ 75 h 156"/>
                  <a:gd name="T36" fmla="*/ 77 w 307"/>
                  <a:gd name="T37" fmla="*/ 68 h 156"/>
                  <a:gd name="T38" fmla="*/ 83 w 307"/>
                  <a:gd name="T39" fmla="*/ 65 h 156"/>
                  <a:gd name="T40" fmla="*/ 99 w 307"/>
                  <a:gd name="T41" fmla="*/ 69 h 156"/>
                  <a:gd name="T42" fmla="*/ 120 w 307"/>
                  <a:gd name="T43" fmla="*/ 70 h 156"/>
                  <a:gd name="T44" fmla="*/ 104 w 307"/>
                  <a:gd name="T45" fmla="*/ 57 h 156"/>
                  <a:gd name="T46" fmla="*/ 85 w 307"/>
                  <a:gd name="T47" fmla="*/ 50 h 156"/>
                  <a:gd name="T48" fmla="*/ 68 w 307"/>
                  <a:gd name="T49" fmla="*/ 51 h 156"/>
                  <a:gd name="T50" fmla="*/ 49 w 307"/>
                  <a:gd name="T51" fmla="*/ 50 h 156"/>
                  <a:gd name="T52" fmla="*/ 38 w 307"/>
                  <a:gd name="T53" fmla="*/ 53 h 156"/>
                  <a:gd name="T54" fmla="*/ 22 w 307"/>
                  <a:gd name="T55" fmla="*/ 54 h 156"/>
                  <a:gd name="T56" fmla="*/ 17 w 307"/>
                  <a:gd name="T57" fmla="*/ 50 h 156"/>
                  <a:gd name="T58" fmla="*/ 16 w 307"/>
                  <a:gd name="T59" fmla="*/ 43 h 156"/>
                  <a:gd name="T60" fmla="*/ 7 w 307"/>
                  <a:gd name="T61" fmla="*/ 43 h 156"/>
                  <a:gd name="T62" fmla="*/ 2 w 307"/>
                  <a:gd name="T63" fmla="*/ 42 h 156"/>
                  <a:gd name="T64" fmla="*/ 0 w 307"/>
                  <a:gd name="T65" fmla="*/ 36 h 156"/>
                  <a:gd name="T66" fmla="*/ 2 w 307"/>
                  <a:gd name="T67" fmla="*/ 30 h 156"/>
                  <a:gd name="T68" fmla="*/ 6 w 307"/>
                  <a:gd name="T69" fmla="*/ 28 h 156"/>
                  <a:gd name="T70" fmla="*/ 15 w 307"/>
                  <a:gd name="T71" fmla="*/ 24 h 156"/>
                  <a:gd name="T72" fmla="*/ 21 w 307"/>
                  <a:gd name="T73" fmla="*/ 18 h 156"/>
                  <a:gd name="T74" fmla="*/ 29 w 307"/>
                  <a:gd name="T75" fmla="*/ 14 h 156"/>
                  <a:gd name="T76" fmla="*/ 38 w 307"/>
                  <a:gd name="T77" fmla="*/ 12 h 156"/>
                  <a:gd name="T78" fmla="*/ 46 w 307"/>
                  <a:gd name="T79" fmla="*/ 12 h 156"/>
                  <a:gd name="T80" fmla="*/ 82 w 307"/>
                  <a:gd name="T81" fmla="*/ 4 h 156"/>
                  <a:gd name="T82" fmla="*/ 90 w 307"/>
                  <a:gd name="T83" fmla="*/ 1 h 156"/>
                  <a:gd name="T84" fmla="*/ 99 w 307"/>
                  <a:gd name="T85" fmla="*/ 0 h 156"/>
                  <a:gd name="T86" fmla="*/ 108 w 307"/>
                  <a:gd name="T87" fmla="*/ 1 h 156"/>
                  <a:gd name="T88" fmla="*/ 120 w 307"/>
                  <a:gd name="T89" fmla="*/ 5 h 156"/>
                  <a:gd name="T90" fmla="*/ 152 w 307"/>
                  <a:gd name="T91" fmla="*/ 24 h 156"/>
                  <a:gd name="T92" fmla="*/ 167 w 307"/>
                  <a:gd name="T93" fmla="*/ 26 h 156"/>
                  <a:gd name="T94" fmla="*/ 180 w 307"/>
                  <a:gd name="T95" fmla="*/ 29 h 156"/>
                  <a:gd name="T96" fmla="*/ 191 w 307"/>
                  <a:gd name="T97" fmla="*/ 36 h 156"/>
                  <a:gd name="T98" fmla="*/ 197 w 307"/>
                  <a:gd name="T99" fmla="*/ 44 h 156"/>
                  <a:gd name="T100" fmla="*/ 223 w 307"/>
                  <a:gd name="T101" fmla="*/ 63 h 156"/>
                  <a:gd name="T102" fmla="*/ 235 w 307"/>
                  <a:gd name="T103" fmla="*/ 71 h 156"/>
                  <a:gd name="T104" fmla="*/ 251 w 307"/>
                  <a:gd name="T105" fmla="*/ 88 h 156"/>
                  <a:gd name="T106" fmla="*/ 261 w 307"/>
                  <a:gd name="T107" fmla="*/ 93 h 156"/>
                  <a:gd name="T108" fmla="*/ 306 w 307"/>
                  <a:gd name="T109" fmla="*/ 95 h 156"/>
                  <a:gd name="T110" fmla="*/ 277 w 307"/>
                  <a:gd name="T111" fmla="*/ 155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07" h="156">
                    <a:moveTo>
                      <a:pt x="277" y="155"/>
                    </a:moveTo>
                    <a:lnTo>
                      <a:pt x="260" y="151"/>
                    </a:lnTo>
                    <a:lnTo>
                      <a:pt x="244" y="144"/>
                    </a:lnTo>
                    <a:lnTo>
                      <a:pt x="230" y="140"/>
                    </a:lnTo>
                    <a:lnTo>
                      <a:pt x="204" y="144"/>
                    </a:lnTo>
                    <a:lnTo>
                      <a:pt x="186" y="144"/>
                    </a:lnTo>
                    <a:lnTo>
                      <a:pt x="173" y="139"/>
                    </a:lnTo>
                    <a:lnTo>
                      <a:pt x="162" y="135"/>
                    </a:lnTo>
                    <a:lnTo>
                      <a:pt x="152" y="131"/>
                    </a:lnTo>
                    <a:lnTo>
                      <a:pt x="141" y="121"/>
                    </a:lnTo>
                    <a:lnTo>
                      <a:pt x="131" y="112"/>
                    </a:lnTo>
                    <a:lnTo>
                      <a:pt x="117" y="101"/>
                    </a:lnTo>
                    <a:lnTo>
                      <a:pt x="103" y="100"/>
                    </a:lnTo>
                    <a:lnTo>
                      <a:pt x="90" y="98"/>
                    </a:lnTo>
                    <a:lnTo>
                      <a:pt x="84" y="94"/>
                    </a:lnTo>
                    <a:lnTo>
                      <a:pt x="77" y="89"/>
                    </a:lnTo>
                    <a:lnTo>
                      <a:pt x="72" y="81"/>
                    </a:lnTo>
                    <a:lnTo>
                      <a:pt x="72" y="75"/>
                    </a:lnTo>
                    <a:lnTo>
                      <a:pt x="77" y="68"/>
                    </a:lnTo>
                    <a:lnTo>
                      <a:pt x="83" y="65"/>
                    </a:lnTo>
                    <a:lnTo>
                      <a:pt x="99" y="69"/>
                    </a:lnTo>
                    <a:lnTo>
                      <a:pt x="120" y="70"/>
                    </a:lnTo>
                    <a:lnTo>
                      <a:pt x="104" y="57"/>
                    </a:lnTo>
                    <a:lnTo>
                      <a:pt x="85" y="50"/>
                    </a:lnTo>
                    <a:lnTo>
                      <a:pt x="68" y="51"/>
                    </a:lnTo>
                    <a:lnTo>
                      <a:pt x="49" y="50"/>
                    </a:lnTo>
                    <a:lnTo>
                      <a:pt x="38" y="53"/>
                    </a:lnTo>
                    <a:lnTo>
                      <a:pt x="22" y="54"/>
                    </a:lnTo>
                    <a:lnTo>
                      <a:pt x="17" y="50"/>
                    </a:lnTo>
                    <a:lnTo>
                      <a:pt x="16" y="43"/>
                    </a:lnTo>
                    <a:lnTo>
                      <a:pt x="7" y="43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2" y="30"/>
                    </a:lnTo>
                    <a:lnTo>
                      <a:pt x="6" y="28"/>
                    </a:lnTo>
                    <a:lnTo>
                      <a:pt x="15" y="24"/>
                    </a:lnTo>
                    <a:lnTo>
                      <a:pt x="21" y="18"/>
                    </a:lnTo>
                    <a:lnTo>
                      <a:pt x="29" y="14"/>
                    </a:lnTo>
                    <a:lnTo>
                      <a:pt x="38" y="12"/>
                    </a:lnTo>
                    <a:lnTo>
                      <a:pt x="46" y="12"/>
                    </a:lnTo>
                    <a:lnTo>
                      <a:pt x="82" y="4"/>
                    </a:lnTo>
                    <a:lnTo>
                      <a:pt x="90" y="1"/>
                    </a:lnTo>
                    <a:lnTo>
                      <a:pt x="99" y="0"/>
                    </a:lnTo>
                    <a:lnTo>
                      <a:pt x="108" y="1"/>
                    </a:lnTo>
                    <a:lnTo>
                      <a:pt x="120" y="5"/>
                    </a:lnTo>
                    <a:lnTo>
                      <a:pt x="152" y="24"/>
                    </a:lnTo>
                    <a:lnTo>
                      <a:pt x="167" y="26"/>
                    </a:lnTo>
                    <a:lnTo>
                      <a:pt x="180" y="29"/>
                    </a:lnTo>
                    <a:lnTo>
                      <a:pt x="191" y="36"/>
                    </a:lnTo>
                    <a:lnTo>
                      <a:pt x="197" y="44"/>
                    </a:lnTo>
                    <a:lnTo>
                      <a:pt x="223" y="63"/>
                    </a:lnTo>
                    <a:lnTo>
                      <a:pt x="235" y="71"/>
                    </a:lnTo>
                    <a:lnTo>
                      <a:pt x="251" y="88"/>
                    </a:lnTo>
                    <a:lnTo>
                      <a:pt x="261" y="93"/>
                    </a:lnTo>
                    <a:lnTo>
                      <a:pt x="306" y="95"/>
                    </a:lnTo>
                    <a:lnTo>
                      <a:pt x="277" y="155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8" name="Freeform 360">
                <a:extLst>
                  <a:ext uri="{FF2B5EF4-FFF2-40B4-BE49-F238E27FC236}">
                    <a16:creationId xmlns:a16="http://schemas.microsoft.com/office/drawing/2014/main" id="{0B4073CB-E129-3559-D3BE-17EB0B5C00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2" y="2810"/>
                <a:ext cx="69" cy="13"/>
              </a:xfrm>
              <a:custGeom>
                <a:avLst/>
                <a:gdLst>
                  <a:gd name="T0" fmla="*/ 0 w 69"/>
                  <a:gd name="T1" fmla="*/ 0 h 13"/>
                  <a:gd name="T2" fmla="*/ 3 w 69"/>
                  <a:gd name="T3" fmla="*/ 3 h 13"/>
                  <a:gd name="T4" fmla="*/ 15 w 69"/>
                  <a:gd name="T5" fmla="*/ 3 h 13"/>
                  <a:gd name="T6" fmla="*/ 19 w 69"/>
                  <a:gd name="T7" fmla="*/ 5 h 13"/>
                  <a:gd name="T8" fmla="*/ 28 w 69"/>
                  <a:gd name="T9" fmla="*/ 9 h 13"/>
                  <a:gd name="T10" fmla="*/ 42 w 69"/>
                  <a:gd name="T11" fmla="*/ 11 h 13"/>
                  <a:gd name="T12" fmla="*/ 57 w 69"/>
                  <a:gd name="T13" fmla="*/ 11 h 13"/>
                  <a:gd name="T14" fmla="*/ 68 w 69"/>
                  <a:gd name="T15" fmla="*/ 12 h 13"/>
                  <a:gd name="T16" fmla="*/ 59 w 69"/>
                  <a:gd name="T17" fmla="*/ 10 h 13"/>
                  <a:gd name="T18" fmla="*/ 48 w 69"/>
                  <a:gd name="T19" fmla="*/ 9 h 13"/>
                  <a:gd name="T20" fmla="*/ 40 w 69"/>
                  <a:gd name="T21" fmla="*/ 9 h 13"/>
                  <a:gd name="T22" fmla="*/ 28 w 69"/>
                  <a:gd name="T23" fmla="*/ 6 h 13"/>
                  <a:gd name="T24" fmla="*/ 20 w 69"/>
                  <a:gd name="T25" fmla="*/ 2 h 13"/>
                  <a:gd name="T26" fmla="*/ 17 w 69"/>
                  <a:gd name="T27" fmla="*/ 1 h 13"/>
                  <a:gd name="T28" fmla="*/ 0 w 69"/>
                  <a:gd name="T2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9" h="13">
                    <a:moveTo>
                      <a:pt x="0" y="0"/>
                    </a:moveTo>
                    <a:lnTo>
                      <a:pt x="3" y="3"/>
                    </a:lnTo>
                    <a:lnTo>
                      <a:pt x="15" y="3"/>
                    </a:lnTo>
                    <a:lnTo>
                      <a:pt x="19" y="5"/>
                    </a:lnTo>
                    <a:lnTo>
                      <a:pt x="28" y="9"/>
                    </a:lnTo>
                    <a:lnTo>
                      <a:pt x="42" y="11"/>
                    </a:lnTo>
                    <a:lnTo>
                      <a:pt x="57" y="11"/>
                    </a:lnTo>
                    <a:lnTo>
                      <a:pt x="68" y="12"/>
                    </a:lnTo>
                    <a:lnTo>
                      <a:pt x="59" y="10"/>
                    </a:lnTo>
                    <a:lnTo>
                      <a:pt x="48" y="9"/>
                    </a:lnTo>
                    <a:lnTo>
                      <a:pt x="40" y="9"/>
                    </a:lnTo>
                    <a:lnTo>
                      <a:pt x="28" y="6"/>
                    </a:lnTo>
                    <a:lnTo>
                      <a:pt x="20" y="2"/>
                    </a:lnTo>
                    <a:lnTo>
                      <a:pt x="17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9" name="Freeform 361">
                <a:extLst>
                  <a:ext uri="{FF2B5EF4-FFF2-40B4-BE49-F238E27FC236}">
                    <a16:creationId xmlns:a16="http://schemas.microsoft.com/office/drawing/2014/main" id="{68416BF1-F462-866B-EE43-1BB11169FF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8" y="2766"/>
                <a:ext cx="38" cy="14"/>
              </a:xfrm>
              <a:custGeom>
                <a:avLst/>
                <a:gdLst>
                  <a:gd name="T0" fmla="*/ 0 w 38"/>
                  <a:gd name="T1" fmla="*/ 12 h 14"/>
                  <a:gd name="T2" fmla="*/ 4 w 38"/>
                  <a:gd name="T3" fmla="*/ 13 h 14"/>
                  <a:gd name="T4" fmla="*/ 9 w 38"/>
                  <a:gd name="T5" fmla="*/ 9 h 14"/>
                  <a:gd name="T6" fmla="*/ 16 w 38"/>
                  <a:gd name="T7" fmla="*/ 7 h 14"/>
                  <a:gd name="T8" fmla="*/ 21 w 38"/>
                  <a:gd name="T9" fmla="*/ 3 h 14"/>
                  <a:gd name="T10" fmla="*/ 24 w 38"/>
                  <a:gd name="T11" fmla="*/ 2 h 14"/>
                  <a:gd name="T12" fmla="*/ 32 w 38"/>
                  <a:gd name="T13" fmla="*/ 1 h 14"/>
                  <a:gd name="T14" fmla="*/ 37 w 38"/>
                  <a:gd name="T15" fmla="*/ 0 h 14"/>
                  <a:gd name="T16" fmla="*/ 30 w 38"/>
                  <a:gd name="T17" fmla="*/ 0 h 14"/>
                  <a:gd name="T18" fmla="*/ 21 w 38"/>
                  <a:gd name="T19" fmla="*/ 1 h 14"/>
                  <a:gd name="T20" fmla="*/ 18 w 38"/>
                  <a:gd name="T21" fmla="*/ 3 h 14"/>
                  <a:gd name="T22" fmla="*/ 14 w 38"/>
                  <a:gd name="T23" fmla="*/ 5 h 14"/>
                  <a:gd name="T24" fmla="*/ 0 w 38"/>
                  <a:gd name="T25" fmla="*/ 1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8" h="14">
                    <a:moveTo>
                      <a:pt x="0" y="12"/>
                    </a:moveTo>
                    <a:lnTo>
                      <a:pt x="4" y="13"/>
                    </a:lnTo>
                    <a:lnTo>
                      <a:pt x="9" y="9"/>
                    </a:lnTo>
                    <a:lnTo>
                      <a:pt x="16" y="7"/>
                    </a:lnTo>
                    <a:lnTo>
                      <a:pt x="21" y="3"/>
                    </a:lnTo>
                    <a:lnTo>
                      <a:pt x="24" y="2"/>
                    </a:lnTo>
                    <a:lnTo>
                      <a:pt x="32" y="1"/>
                    </a:lnTo>
                    <a:lnTo>
                      <a:pt x="37" y="0"/>
                    </a:lnTo>
                    <a:lnTo>
                      <a:pt x="30" y="0"/>
                    </a:lnTo>
                    <a:lnTo>
                      <a:pt x="21" y="1"/>
                    </a:lnTo>
                    <a:lnTo>
                      <a:pt x="18" y="3"/>
                    </a:lnTo>
                    <a:lnTo>
                      <a:pt x="14" y="5"/>
                    </a:lnTo>
                    <a:lnTo>
                      <a:pt x="0" y="12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0" name="Freeform 362">
                <a:extLst>
                  <a:ext uri="{FF2B5EF4-FFF2-40B4-BE49-F238E27FC236}">
                    <a16:creationId xmlns:a16="http://schemas.microsoft.com/office/drawing/2014/main" id="{BC8FF68A-2876-E329-F3FA-483272211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1" y="2757"/>
                <a:ext cx="63" cy="13"/>
              </a:xfrm>
              <a:custGeom>
                <a:avLst/>
                <a:gdLst>
                  <a:gd name="T0" fmla="*/ 0 w 63"/>
                  <a:gd name="T1" fmla="*/ 3 h 13"/>
                  <a:gd name="T2" fmla="*/ 13 w 63"/>
                  <a:gd name="T3" fmla="*/ 1 h 13"/>
                  <a:gd name="T4" fmla="*/ 21 w 63"/>
                  <a:gd name="T5" fmla="*/ 0 h 13"/>
                  <a:gd name="T6" fmla="*/ 24 w 63"/>
                  <a:gd name="T7" fmla="*/ 0 h 13"/>
                  <a:gd name="T8" fmla="*/ 32 w 63"/>
                  <a:gd name="T9" fmla="*/ 1 h 13"/>
                  <a:gd name="T10" fmla="*/ 36 w 63"/>
                  <a:gd name="T11" fmla="*/ 4 h 13"/>
                  <a:gd name="T12" fmla="*/ 41 w 63"/>
                  <a:gd name="T13" fmla="*/ 7 h 13"/>
                  <a:gd name="T14" fmla="*/ 54 w 63"/>
                  <a:gd name="T15" fmla="*/ 10 h 13"/>
                  <a:gd name="T16" fmla="*/ 62 w 63"/>
                  <a:gd name="T17" fmla="*/ 10 h 13"/>
                  <a:gd name="T18" fmla="*/ 53 w 63"/>
                  <a:gd name="T19" fmla="*/ 12 h 13"/>
                  <a:gd name="T20" fmla="*/ 47 w 63"/>
                  <a:gd name="T21" fmla="*/ 11 h 13"/>
                  <a:gd name="T22" fmla="*/ 34 w 63"/>
                  <a:gd name="T23" fmla="*/ 7 h 13"/>
                  <a:gd name="T24" fmla="*/ 29 w 63"/>
                  <a:gd name="T25" fmla="*/ 3 h 13"/>
                  <a:gd name="T26" fmla="*/ 21 w 63"/>
                  <a:gd name="T27" fmla="*/ 2 h 13"/>
                  <a:gd name="T28" fmla="*/ 13 w 63"/>
                  <a:gd name="T29" fmla="*/ 3 h 13"/>
                  <a:gd name="T30" fmla="*/ 0 w 63"/>
                  <a:gd name="T31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3" h="13">
                    <a:moveTo>
                      <a:pt x="0" y="3"/>
                    </a:moveTo>
                    <a:lnTo>
                      <a:pt x="13" y="1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32" y="1"/>
                    </a:lnTo>
                    <a:lnTo>
                      <a:pt x="36" y="4"/>
                    </a:lnTo>
                    <a:lnTo>
                      <a:pt x="41" y="7"/>
                    </a:lnTo>
                    <a:lnTo>
                      <a:pt x="54" y="10"/>
                    </a:lnTo>
                    <a:lnTo>
                      <a:pt x="62" y="10"/>
                    </a:lnTo>
                    <a:lnTo>
                      <a:pt x="53" y="12"/>
                    </a:lnTo>
                    <a:lnTo>
                      <a:pt x="47" y="11"/>
                    </a:lnTo>
                    <a:lnTo>
                      <a:pt x="34" y="7"/>
                    </a:lnTo>
                    <a:lnTo>
                      <a:pt x="29" y="3"/>
                    </a:lnTo>
                    <a:lnTo>
                      <a:pt x="21" y="2"/>
                    </a:lnTo>
                    <a:lnTo>
                      <a:pt x="13" y="3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1" name="Freeform 363">
                <a:extLst>
                  <a:ext uri="{FF2B5EF4-FFF2-40B4-BE49-F238E27FC236}">
                    <a16:creationId xmlns:a16="http://schemas.microsoft.com/office/drawing/2014/main" id="{8F368C13-A16D-DCFA-98F6-2A7E0FA5DC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3" y="2781"/>
                <a:ext cx="11" cy="13"/>
              </a:xfrm>
              <a:custGeom>
                <a:avLst/>
                <a:gdLst>
                  <a:gd name="T0" fmla="*/ 0 w 11"/>
                  <a:gd name="T1" fmla="*/ 0 h 13"/>
                  <a:gd name="T2" fmla="*/ 3 w 11"/>
                  <a:gd name="T3" fmla="*/ 6 h 13"/>
                  <a:gd name="T4" fmla="*/ 6 w 11"/>
                  <a:gd name="T5" fmla="*/ 11 h 13"/>
                  <a:gd name="T6" fmla="*/ 10 w 11"/>
                  <a:gd name="T7" fmla="*/ 12 h 13"/>
                  <a:gd name="T8" fmla="*/ 0 w 11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3">
                    <a:moveTo>
                      <a:pt x="0" y="0"/>
                    </a:moveTo>
                    <a:lnTo>
                      <a:pt x="3" y="6"/>
                    </a:lnTo>
                    <a:lnTo>
                      <a:pt x="6" y="11"/>
                    </a:lnTo>
                    <a:lnTo>
                      <a:pt x="10" y="1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2" name="Freeform 364">
                <a:extLst>
                  <a:ext uri="{FF2B5EF4-FFF2-40B4-BE49-F238E27FC236}">
                    <a16:creationId xmlns:a16="http://schemas.microsoft.com/office/drawing/2014/main" id="{51E0C5E8-89F0-B642-39E4-587AE470EF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2856"/>
                <a:ext cx="16" cy="12"/>
              </a:xfrm>
              <a:custGeom>
                <a:avLst/>
                <a:gdLst>
                  <a:gd name="T0" fmla="*/ 15 w 16"/>
                  <a:gd name="T1" fmla="*/ 0 h 12"/>
                  <a:gd name="T2" fmla="*/ 5 w 16"/>
                  <a:gd name="T3" fmla="*/ 5 h 12"/>
                  <a:gd name="T4" fmla="*/ 0 w 16"/>
                  <a:gd name="T5" fmla="*/ 11 h 12"/>
                  <a:gd name="T6" fmla="*/ 15 w 16"/>
                  <a:gd name="T7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12">
                    <a:moveTo>
                      <a:pt x="15" y="0"/>
                    </a:moveTo>
                    <a:lnTo>
                      <a:pt x="5" y="5"/>
                    </a:lnTo>
                    <a:lnTo>
                      <a:pt x="0" y="11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3" name="Freeform 365">
                <a:extLst>
                  <a:ext uri="{FF2B5EF4-FFF2-40B4-BE49-F238E27FC236}">
                    <a16:creationId xmlns:a16="http://schemas.microsoft.com/office/drawing/2014/main" id="{A91BB402-D452-6C9B-6970-F930099A44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3" y="2817"/>
                <a:ext cx="16" cy="6"/>
              </a:xfrm>
              <a:custGeom>
                <a:avLst/>
                <a:gdLst>
                  <a:gd name="T0" fmla="*/ 0 w 16"/>
                  <a:gd name="T1" fmla="*/ 0 h 6"/>
                  <a:gd name="T2" fmla="*/ 4 w 16"/>
                  <a:gd name="T3" fmla="*/ 4 h 6"/>
                  <a:gd name="T4" fmla="*/ 10 w 16"/>
                  <a:gd name="T5" fmla="*/ 4 h 6"/>
                  <a:gd name="T6" fmla="*/ 15 w 16"/>
                  <a:gd name="T7" fmla="*/ 1 h 6"/>
                  <a:gd name="T8" fmla="*/ 11 w 16"/>
                  <a:gd name="T9" fmla="*/ 5 h 6"/>
                  <a:gd name="T10" fmla="*/ 4 w 16"/>
                  <a:gd name="T11" fmla="*/ 5 h 6"/>
                  <a:gd name="T12" fmla="*/ 0 w 16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6">
                    <a:moveTo>
                      <a:pt x="0" y="0"/>
                    </a:moveTo>
                    <a:lnTo>
                      <a:pt x="4" y="4"/>
                    </a:lnTo>
                    <a:lnTo>
                      <a:pt x="10" y="4"/>
                    </a:lnTo>
                    <a:lnTo>
                      <a:pt x="15" y="1"/>
                    </a:lnTo>
                    <a:lnTo>
                      <a:pt x="11" y="5"/>
                    </a:lnTo>
                    <a:lnTo>
                      <a:pt x="4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4" name="Freeform 366">
                <a:extLst>
                  <a:ext uri="{FF2B5EF4-FFF2-40B4-BE49-F238E27FC236}">
                    <a16:creationId xmlns:a16="http://schemas.microsoft.com/office/drawing/2014/main" id="{62D95B08-5D54-25D0-42A0-8B8BE17B3F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5" y="2781"/>
                <a:ext cx="17" cy="3"/>
              </a:xfrm>
              <a:custGeom>
                <a:avLst/>
                <a:gdLst>
                  <a:gd name="T0" fmla="*/ 0 w 17"/>
                  <a:gd name="T1" fmla="*/ 2 h 3"/>
                  <a:gd name="T2" fmla="*/ 7 w 17"/>
                  <a:gd name="T3" fmla="*/ 2 h 3"/>
                  <a:gd name="T4" fmla="*/ 16 w 17"/>
                  <a:gd name="T5" fmla="*/ 0 h 3"/>
                  <a:gd name="T6" fmla="*/ 8 w 17"/>
                  <a:gd name="T7" fmla="*/ 2 h 3"/>
                  <a:gd name="T8" fmla="*/ 0 w 17"/>
                  <a:gd name="T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3">
                    <a:moveTo>
                      <a:pt x="0" y="2"/>
                    </a:moveTo>
                    <a:lnTo>
                      <a:pt x="7" y="2"/>
                    </a:lnTo>
                    <a:lnTo>
                      <a:pt x="16" y="0"/>
                    </a:lnTo>
                    <a:lnTo>
                      <a:pt x="8" y="2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65" name="Freeform 367">
                <a:extLst>
                  <a:ext uri="{FF2B5EF4-FFF2-40B4-BE49-F238E27FC236}">
                    <a16:creationId xmlns:a16="http://schemas.microsoft.com/office/drawing/2014/main" id="{B2F9088E-5627-8511-E7A1-49569F7FC2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8" y="2770"/>
                <a:ext cx="10" cy="2"/>
              </a:xfrm>
              <a:custGeom>
                <a:avLst/>
                <a:gdLst>
                  <a:gd name="T0" fmla="*/ 0 w 10"/>
                  <a:gd name="T1" fmla="*/ 1 h 2"/>
                  <a:gd name="T2" fmla="*/ 5 w 10"/>
                  <a:gd name="T3" fmla="*/ 1 h 2"/>
                  <a:gd name="T4" fmla="*/ 9 w 10"/>
                  <a:gd name="T5" fmla="*/ 0 h 2"/>
                  <a:gd name="T6" fmla="*/ 8 w 10"/>
                  <a:gd name="T7" fmla="*/ 1 h 2"/>
                  <a:gd name="T8" fmla="*/ 4 w 10"/>
                  <a:gd name="T9" fmla="*/ 1 h 2"/>
                  <a:gd name="T10" fmla="*/ 0 w 10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" h="2">
                    <a:moveTo>
                      <a:pt x="0" y="1"/>
                    </a:moveTo>
                    <a:lnTo>
                      <a:pt x="5" y="1"/>
                    </a:lnTo>
                    <a:lnTo>
                      <a:pt x="9" y="0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94" name="Group 382">
              <a:extLst>
                <a:ext uri="{FF2B5EF4-FFF2-40B4-BE49-F238E27FC236}">
                  <a16:creationId xmlns:a16="http://schemas.microsoft.com/office/drawing/2014/main" id="{90D3F5F7-8E1A-3436-0E9C-D0AF941242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2" y="2903"/>
              <a:ext cx="282" cy="114"/>
              <a:chOff x="2562" y="2903"/>
              <a:chExt cx="282" cy="114"/>
            </a:xfrm>
          </p:grpSpPr>
          <p:sp>
            <p:nvSpPr>
              <p:cNvPr id="344" name="Freeform 369">
                <a:extLst>
                  <a:ext uri="{FF2B5EF4-FFF2-40B4-BE49-F238E27FC236}">
                    <a16:creationId xmlns:a16="http://schemas.microsoft.com/office/drawing/2014/main" id="{A4DB3C49-4ABB-398C-BB1C-7B8C74D969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2" y="2903"/>
                <a:ext cx="282" cy="114"/>
              </a:xfrm>
              <a:custGeom>
                <a:avLst/>
                <a:gdLst>
                  <a:gd name="T0" fmla="*/ 281 w 282"/>
                  <a:gd name="T1" fmla="*/ 44 h 114"/>
                  <a:gd name="T2" fmla="*/ 255 w 282"/>
                  <a:gd name="T3" fmla="*/ 42 h 114"/>
                  <a:gd name="T4" fmla="*/ 236 w 282"/>
                  <a:gd name="T5" fmla="*/ 31 h 114"/>
                  <a:gd name="T6" fmla="*/ 194 w 282"/>
                  <a:gd name="T7" fmla="*/ 14 h 114"/>
                  <a:gd name="T8" fmla="*/ 175 w 282"/>
                  <a:gd name="T9" fmla="*/ 3 h 114"/>
                  <a:gd name="T10" fmla="*/ 163 w 282"/>
                  <a:gd name="T11" fmla="*/ 0 h 114"/>
                  <a:gd name="T12" fmla="*/ 152 w 282"/>
                  <a:gd name="T13" fmla="*/ 4 h 114"/>
                  <a:gd name="T14" fmla="*/ 116 w 282"/>
                  <a:gd name="T15" fmla="*/ 7 h 114"/>
                  <a:gd name="T16" fmla="*/ 97 w 282"/>
                  <a:gd name="T17" fmla="*/ 7 h 114"/>
                  <a:gd name="T18" fmla="*/ 82 w 282"/>
                  <a:gd name="T19" fmla="*/ 10 h 114"/>
                  <a:gd name="T20" fmla="*/ 72 w 282"/>
                  <a:gd name="T21" fmla="*/ 17 h 114"/>
                  <a:gd name="T22" fmla="*/ 53 w 282"/>
                  <a:gd name="T23" fmla="*/ 23 h 114"/>
                  <a:gd name="T24" fmla="*/ 31 w 282"/>
                  <a:gd name="T25" fmla="*/ 28 h 114"/>
                  <a:gd name="T26" fmla="*/ 24 w 282"/>
                  <a:gd name="T27" fmla="*/ 32 h 114"/>
                  <a:gd name="T28" fmla="*/ 18 w 282"/>
                  <a:gd name="T29" fmla="*/ 38 h 114"/>
                  <a:gd name="T30" fmla="*/ 4 w 282"/>
                  <a:gd name="T31" fmla="*/ 43 h 114"/>
                  <a:gd name="T32" fmla="*/ 0 w 282"/>
                  <a:gd name="T33" fmla="*/ 49 h 114"/>
                  <a:gd name="T34" fmla="*/ 1 w 282"/>
                  <a:gd name="T35" fmla="*/ 56 h 114"/>
                  <a:gd name="T36" fmla="*/ 7 w 282"/>
                  <a:gd name="T37" fmla="*/ 61 h 114"/>
                  <a:gd name="T38" fmla="*/ 8 w 282"/>
                  <a:gd name="T39" fmla="*/ 69 h 114"/>
                  <a:gd name="T40" fmla="*/ 16 w 282"/>
                  <a:gd name="T41" fmla="*/ 74 h 114"/>
                  <a:gd name="T42" fmla="*/ 32 w 282"/>
                  <a:gd name="T43" fmla="*/ 74 h 114"/>
                  <a:gd name="T44" fmla="*/ 39 w 282"/>
                  <a:gd name="T45" fmla="*/ 79 h 114"/>
                  <a:gd name="T46" fmla="*/ 51 w 282"/>
                  <a:gd name="T47" fmla="*/ 82 h 114"/>
                  <a:gd name="T48" fmla="*/ 90 w 282"/>
                  <a:gd name="T49" fmla="*/ 77 h 114"/>
                  <a:gd name="T50" fmla="*/ 121 w 282"/>
                  <a:gd name="T51" fmla="*/ 79 h 114"/>
                  <a:gd name="T52" fmla="*/ 140 w 282"/>
                  <a:gd name="T53" fmla="*/ 90 h 114"/>
                  <a:gd name="T54" fmla="*/ 158 w 282"/>
                  <a:gd name="T55" fmla="*/ 96 h 114"/>
                  <a:gd name="T56" fmla="*/ 177 w 282"/>
                  <a:gd name="T57" fmla="*/ 105 h 114"/>
                  <a:gd name="T58" fmla="*/ 194 w 282"/>
                  <a:gd name="T59" fmla="*/ 110 h 114"/>
                  <a:gd name="T60" fmla="*/ 211 w 282"/>
                  <a:gd name="T61" fmla="*/ 112 h 114"/>
                  <a:gd name="T62" fmla="*/ 242 w 282"/>
                  <a:gd name="T63" fmla="*/ 109 h 114"/>
                  <a:gd name="T64" fmla="*/ 263 w 282"/>
                  <a:gd name="T65" fmla="*/ 113 h 114"/>
                  <a:gd name="T66" fmla="*/ 281 w 282"/>
                  <a:gd name="T67" fmla="*/ 4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82" h="114">
                    <a:moveTo>
                      <a:pt x="281" y="44"/>
                    </a:moveTo>
                    <a:lnTo>
                      <a:pt x="255" y="42"/>
                    </a:lnTo>
                    <a:lnTo>
                      <a:pt x="236" y="31"/>
                    </a:lnTo>
                    <a:lnTo>
                      <a:pt x="194" y="14"/>
                    </a:lnTo>
                    <a:lnTo>
                      <a:pt x="175" y="3"/>
                    </a:lnTo>
                    <a:lnTo>
                      <a:pt x="163" y="0"/>
                    </a:lnTo>
                    <a:lnTo>
                      <a:pt x="152" y="4"/>
                    </a:lnTo>
                    <a:lnTo>
                      <a:pt x="116" y="7"/>
                    </a:lnTo>
                    <a:lnTo>
                      <a:pt x="97" y="7"/>
                    </a:lnTo>
                    <a:lnTo>
                      <a:pt x="82" y="10"/>
                    </a:lnTo>
                    <a:lnTo>
                      <a:pt x="72" y="17"/>
                    </a:lnTo>
                    <a:lnTo>
                      <a:pt x="53" y="23"/>
                    </a:lnTo>
                    <a:lnTo>
                      <a:pt x="31" y="28"/>
                    </a:lnTo>
                    <a:lnTo>
                      <a:pt x="24" y="32"/>
                    </a:lnTo>
                    <a:lnTo>
                      <a:pt x="18" y="38"/>
                    </a:lnTo>
                    <a:lnTo>
                      <a:pt x="4" y="43"/>
                    </a:lnTo>
                    <a:lnTo>
                      <a:pt x="0" y="49"/>
                    </a:lnTo>
                    <a:lnTo>
                      <a:pt x="1" y="56"/>
                    </a:lnTo>
                    <a:lnTo>
                      <a:pt x="7" y="61"/>
                    </a:lnTo>
                    <a:lnTo>
                      <a:pt x="8" y="69"/>
                    </a:lnTo>
                    <a:lnTo>
                      <a:pt x="16" y="74"/>
                    </a:lnTo>
                    <a:lnTo>
                      <a:pt x="32" y="74"/>
                    </a:lnTo>
                    <a:lnTo>
                      <a:pt x="39" y="79"/>
                    </a:lnTo>
                    <a:lnTo>
                      <a:pt x="51" y="82"/>
                    </a:lnTo>
                    <a:lnTo>
                      <a:pt x="90" y="77"/>
                    </a:lnTo>
                    <a:lnTo>
                      <a:pt x="121" y="79"/>
                    </a:lnTo>
                    <a:lnTo>
                      <a:pt x="140" y="90"/>
                    </a:lnTo>
                    <a:lnTo>
                      <a:pt x="158" y="96"/>
                    </a:lnTo>
                    <a:lnTo>
                      <a:pt x="177" y="105"/>
                    </a:lnTo>
                    <a:lnTo>
                      <a:pt x="194" y="110"/>
                    </a:lnTo>
                    <a:lnTo>
                      <a:pt x="211" y="112"/>
                    </a:lnTo>
                    <a:lnTo>
                      <a:pt x="242" y="109"/>
                    </a:lnTo>
                    <a:lnTo>
                      <a:pt x="263" y="113"/>
                    </a:lnTo>
                    <a:lnTo>
                      <a:pt x="281" y="44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5" name="Freeform 370">
                <a:extLst>
                  <a:ext uri="{FF2B5EF4-FFF2-40B4-BE49-F238E27FC236}">
                    <a16:creationId xmlns:a16="http://schemas.microsoft.com/office/drawing/2014/main" id="{49621B8E-C070-C0B0-38FA-34D55220D3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0" y="2954"/>
                <a:ext cx="52" cy="11"/>
              </a:xfrm>
              <a:custGeom>
                <a:avLst/>
                <a:gdLst>
                  <a:gd name="T0" fmla="*/ 0 w 52"/>
                  <a:gd name="T1" fmla="*/ 10 h 11"/>
                  <a:gd name="T2" fmla="*/ 13 w 52"/>
                  <a:gd name="T3" fmla="*/ 7 h 11"/>
                  <a:gd name="T4" fmla="*/ 29 w 52"/>
                  <a:gd name="T5" fmla="*/ 5 h 11"/>
                  <a:gd name="T6" fmla="*/ 51 w 52"/>
                  <a:gd name="T7" fmla="*/ 0 h 11"/>
                  <a:gd name="T8" fmla="*/ 45 w 52"/>
                  <a:gd name="T9" fmla="*/ 0 h 11"/>
                  <a:gd name="T10" fmla="*/ 26 w 52"/>
                  <a:gd name="T11" fmla="*/ 4 h 11"/>
                  <a:gd name="T12" fmla="*/ 13 w 52"/>
                  <a:gd name="T13" fmla="*/ 4 h 11"/>
                  <a:gd name="T14" fmla="*/ 6 w 52"/>
                  <a:gd name="T15" fmla="*/ 8 h 11"/>
                  <a:gd name="T16" fmla="*/ 0 w 52"/>
                  <a:gd name="T17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2" h="11">
                    <a:moveTo>
                      <a:pt x="0" y="10"/>
                    </a:moveTo>
                    <a:lnTo>
                      <a:pt x="13" y="7"/>
                    </a:lnTo>
                    <a:lnTo>
                      <a:pt x="29" y="5"/>
                    </a:lnTo>
                    <a:lnTo>
                      <a:pt x="51" y="0"/>
                    </a:lnTo>
                    <a:lnTo>
                      <a:pt x="45" y="0"/>
                    </a:lnTo>
                    <a:lnTo>
                      <a:pt x="26" y="4"/>
                    </a:lnTo>
                    <a:lnTo>
                      <a:pt x="13" y="4"/>
                    </a:lnTo>
                    <a:lnTo>
                      <a:pt x="6" y="8"/>
                    </a:lnTo>
                    <a:lnTo>
                      <a:pt x="0" y="1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6" name="Freeform 371">
                <a:extLst>
                  <a:ext uri="{FF2B5EF4-FFF2-40B4-BE49-F238E27FC236}">
                    <a16:creationId xmlns:a16="http://schemas.microsoft.com/office/drawing/2014/main" id="{E3503D96-05DA-4DD5-C82A-083721B7AC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7" y="2951"/>
                <a:ext cx="22" cy="3"/>
              </a:xfrm>
              <a:custGeom>
                <a:avLst/>
                <a:gdLst>
                  <a:gd name="T0" fmla="*/ 0 w 22"/>
                  <a:gd name="T1" fmla="*/ 1 h 3"/>
                  <a:gd name="T2" fmla="*/ 13 w 22"/>
                  <a:gd name="T3" fmla="*/ 0 h 3"/>
                  <a:gd name="T4" fmla="*/ 21 w 22"/>
                  <a:gd name="T5" fmla="*/ 1 h 3"/>
                  <a:gd name="T6" fmla="*/ 14 w 22"/>
                  <a:gd name="T7" fmla="*/ 2 h 3"/>
                  <a:gd name="T8" fmla="*/ 0 w 2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">
                    <a:moveTo>
                      <a:pt x="0" y="1"/>
                    </a:moveTo>
                    <a:lnTo>
                      <a:pt x="13" y="0"/>
                    </a:lnTo>
                    <a:lnTo>
                      <a:pt x="21" y="1"/>
                    </a:lnTo>
                    <a:lnTo>
                      <a:pt x="14" y="2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7" name="Freeform 372">
                <a:extLst>
                  <a:ext uri="{FF2B5EF4-FFF2-40B4-BE49-F238E27FC236}">
                    <a16:creationId xmlns:a16="http://schemas.microsoft.com/office/drawing/2014/main" id="{D3D8F205-7E2D-B350-866B-9ED4D5712E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6" y="2930"/>
                <a:ext cx="95" cy="25"/>
              </a:xfrm>
              <a:custGeom>
                <a:avLst/>
                <a:gdLst>
                  <a:gd name="T0" fmla="*/ 0 w 95"/>
                  <a:gd name="T1" fmla="*/ 24 h 25"/>
                  <a:gd name="T2" fmla="*/ 13 w 95"/>
                  <a:gd name="T3" fmla="*/ 19 h 25"/>
                  <a:gd name="T4" fmla="*/ 24 w 95"/>
                  <a:gd name="T5" fmla="*/ 14 h 25"/>
                  <a:gd name="T6" fmla="*/ 39 w 95"/>
                  <a:gd name="T7" fmla="*/ 10 h 25"/>
                  <a:gd name="T8" fmla="*/ 59 w 95"/>
                  <a:gd name="T9" fmla="*/ 6 h 25"/>
                  <a:gd name="T10" fmla="*/ 79 w 95"/>
                  <a:gd name="T11" fmla="*/ 2 h 25"/>
                  <a:gd name="T12" fmla="*/ 94 w 95"/>
                  <a:gd name="T13" fmla="*/ 2 h 25"/>
                  <a:gd name="T14" fmla="*/ 78 w 95"/>
                  <a:gd name="T15" fmla="*/ 0 h 25"/>
                  <a:gd name="T16" fmla="*/ 68 w 95"/>
                  <a:gd name="T17" fmla="*/ 2 h 25"/>
                  <a:gd name="T18" fmla="*/ 55 w 95"/>
                  <a:gd name="T19" fmla="*/ 5 h 25"/>
                  <a:gd name="T20" fmla="*/ 38 w 95"/>
                  <a:gd name="T21" fmla="*/ 9 h 25"/>
                  <a:gd name="T22" fmla="*/ 23 w 95"/>
                  <a:gd name="T23" fmla="*/ 11 h 25"/>
                  <a:gd name="T24" fmla="*/ 15 w 95"/>
                  <a:gd name="T25" fmla="*/ 16 h 25"/>
                  <a:gd name="T26" fmla="*/ 0 w 95"/>
                  <a:gd name="T27" fmla="*/ 24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5" h="25">
                    <a:moveTo>
                      <a:pt x="0" y="24"/>
                    </a:moveTo>
                    <a:lnTo>
                      <a:pt x="13" y="19"/>
                    </a:lnTo>
                    <a:lnTo>
                      <a:pt x="24" y="14"/>
                    </a:lnTo>
                    <a:lnTo>
                      <a:pt x="39" y="10"/>
                    </a:lnTo>
                    <a:lnTo>
                      <a:pt x="59" y="6"/>
                    </a:lnTo>
                    <a:lnTo>
                      <a:pt x="79" y="2"/>
                    </a:lnTo>
                    <a:lnTo>
                      <a:pt x="94" y="2"/>
                    </a:lnTo>
                    <a:lnTo>
                      <a:pt x="78" y="0"/>
                    </a:lnTo>
                    <a:lnTo>
                      <a:pt x="68" y="2"/>
                    </a:lnTo>
                    <a:lnTo>
                      <a:pt x="55" y="5"/>
                    </a:lnTo>
                    <a:lnTo>
                      <a:pt x="38" y="9"/>
                    </a:lnTo>
                    <a:lnTo>
                      <a:pt x="23" y="11"/>
                    </a:lnTo>
                    <a:lnTo>
                      <a:pt x="15" y="16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8" name="Freeform 373">
                <a:extLst>
                  <a:ext uri="{FF2B5EF4-FFF2-40B4-BE49-F238E27FC236}">
                    <a16:creationId xmlns:a16="http://schemas.microsoft.com/office/drawing/2014/main" id="{4EE95104-171F-F67E-BBBA-69A0487804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3" y="2923"/>
                <a:ext cx="21" cy="5"/>
              </a:xfrm>
              <a:custGeom>
                <a:avLst/>
                <a:gdLst>
                  <a:gd name="T0" fmla="*/ 20 w 21"/>
                  <a:gd name="T1" fmla="*/ 0 h 5"/>
                  <a:gd name="T2" fmla="*/ 12 w 21"/>
                  <a:gd name="T3" fmla="*/ 3 h 5"/>
                  <a:gd name="T4" fmla="*/ 0 w 21"/>
                  <a:gd name="T5" fmla="*/ 4 h 5"/>
                  <a:gd name="T6" fmla="*/ 9 w 21"/>
                  <a:gd name="T7" fmla="*/ 2 h 5"/>
                  <a:gd name="T8" fmla="*/ 20 w 21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5">
                    <a:moveTo>
                      <a:pt x="20" y="0"/>
                    </a:moveTo>
                    <a:lnTo>
                      <a:pt x="12" y="3"/>
                    </a:lnTo>
                    <a:lnTo>
                      <a:pt x="0" y="4"/>
                    </a:lnTo>
                    <a:lnTo>
                      <a:pt x="9" y="2"/>
                    </a:lnTo>
                    <a:lnTo>
                      <a:pt x="2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9" name="Freeform 374">
                <a:extLst>
                  <a:ext uri="{FF2B5EF4-FFF2-40B4-BE49-F238E27FC236}">
                    <a16:creationId xmlns:a16="http://schemas.microsoft.com/office/drawing/2014/main" id="{21F064AE-EF7C-F5D7-CA0A-C36ED692D4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0" y="2925"/>
                <a:ext cx="49" cy="13"/>
              </a:xfrm>
              <a:custGeom>
                <a:avLst/>
                <a:gdLst>
                  <a:gd name="T0" fmla="*/ 4 w 49"/>
                  <a:gd name="T1" fmla="*/ 9 h 13"/>
                  <a:gd name="T2" fmla="*/ 0 w 49"/>
                  <a:gd name="T3" fmla="*/ 12 h 13"/>
                  <a:gd name="T4" fmla="*/ 16 w 49"/>
                  <a:gd name="T5" fmla="*/ 7 h 13"/>
                  <a:gd name="T6" fmla="*/ 30 w 49"/>
                  <a:gd name="T7" fmla="*/ 4 h 13"/>
                  <a:gd name="T8" fmla="*/ 41 w 49"/>
                  <a:gd name="T9" fmla="*/ 2 h 13"/>
                  <a:gd name="T10" fmla="*/ 48 w 49"/>
                  <a:gd name="T11" fmla="*/ 0 h 13"/>
                  <a:gd name="T12" fmla="*/ 31 w 49"/>
                  <a:gd name="T13" fmla="*/ 3 h 13"/>
                  <a:gd name="T14" fmla="*/ 18 w 49"/>
                  <a:gd name="T15" fmla="*/ 5 h 13"/>
                  <a:gd name="T16" fmla="*/ 4 w 49"/>
                  <a:gd name="T17" fmla="*/ 9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9" h="13">
                    <a:moveTo>
                      <a:pt x="4" y="9"/>
                    </a:moveTo>
                    <a:lnTo>
                      <a:pt x="0" y="12"/>
                    </a:lnTo>
                    <a:lnTo>
                      <a:pt x="16" y="7"/>
                    </a:lnTo>
                    <a:lnTo>
                      <a:pt x="30" y="4"/>
                    </a:lnTo>
                    <a:lnTo>
                      <a:pt x="41" y="2"/>
                    </a:lnTo>
                    <a:lnTo>
                      <a:pt x="48" y="0"/>
                    </a:lnTo>
                    <a:lnTo>
                      <a:pt x="31" y="3"/>
                    </a:lnTo>
                    <a:lnTo>
                      <a:pt x="18" y="5"/>
                    </a:lnTo>
                    <a:lnTo>
                      <a:pt x="4" y="9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0" name="Freeform 375">
                <a:extLst>
                  <a:ext uri="{FF2B5EF4-FFF2-40B4-BE49-F238E27FC236}">
                    <a16:creationId xmlns:a16="http://schemas.microsoft.com/office/drawing/2014/main" id="{1EC0DD99-D9AE-1FDB-9F3A-72C0A75434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5" y="2911"/>
                <a:ext cx="44" cy="4"/>
              </a:xfrm>
              <a:custGeom>
                <a:avLst/>
                <a:gdLst>
                  <a:gd name="T0" fmla="*/ 0 w 44"/>
                  <a:gd name="T1" fmla="*/ 0 h 4"/>
                  <a:gd name="T2" fmla="*/ 11 w 44"/>
                  <a:gd name="T3" fmla="*/ 0 h 4"/>
                  <a:gd name="T4" fmla="*/ 26 w 44"/>
                  <a:gd name="T5" fmla="*/ 0 h 4"/>
                  <a:gd name="T6" fmla="*/ 43 w 44"/>
                  <a:gd name="T7" fmla="*/ 3 h 4"/>
                  <a:gd name="T8" fmla="*/ 25 w 44"/>
                  <a:gd name="T9" fmla="*/ 3 h 4"/>
                  <a:gd name="T10" fmla="*/ 0 w 44"/>
                  <a:gd name="T11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4">
                    <a:moveTo>
                      <a:pt x="0" y="0"/>
                    </a:moveTo>
                    <a:lnTo>
                      <a:pt x="11" y="0"/>
                    </a:lnTo>
                    <a:lnTo>
                      <a:pt x="26" y="0"/>
                    </a:lnTo>
                    <a:lnTo>
                      <a:pt x="43" y="3"/>
                    </a:lnTo>
                    <a:lnTo>
                      <a:pt x="25" y="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1" name="Freeform 376">
                <a:extLst>
                  <a:ext uri="{FF2B5EF4-FFF2-40B4-BE49-F238E27FC236}">
                    <a16:creationId xmlns:a16="http://schemas.microsoft.com/office/drawing/2014/main" id="{D838C17A-075A-1C64-9874-CB16F8C45D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7" y="2967"/>
                <a:ext cx="2" cy="7"/>
              </a:xfrm>
              <a:custGeom>
                <a:avLst/>
                <a:gdLst>
                  <a:gd name="T0" fmla="*/ 0 w 2"/>
                  <a:gd name="T1" fmla="*/ 0 h 7"/>
                  <a:gd name="T2" fmla="*/ 1 w 2"/>
                  <a:gd name="T3" fmla="*/ 2 h 7"/>
                  <a:gd name="T4" fmla="*/ 0 w 2"/>
                  <a:gd name="T5" fmla="*/ 6 h 7"/>
                  <a:gd name="T6" fmla="*/ 0 w 2"/>
                  <a:gd name="T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7">
                    <a:moveTo>
                      <a:pt x="0" y="0"/>
                    </a:moveTo>
                    <a:lnTo>
                      <a:pt x="1" y="2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2" name="Freeform 377">
                <a:extLst>
                  <a:ext uri="{FF2B5EF4-FFF2-40B4-BE49-F238E27FC236}">
                    <a16:creationId xmlns:a16="http://schemas.microsoft.com/office/drawing/2014/main" id="{E6E9800D-E300-D2FB-3364-607EB1B74F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5" y="2956"/>
                <a:ext cx="6" cy="11"/>
              </a:xfrm>
              <a:custGeom>
                <a:avLst/>
                <a:gdLst>
                  <a:gd name="T0" fmla="*/ 3 w 6"/>
                  <a:gd name="T1" fmla="*/ 0 h 11"/>
                  <a:gd name="T2" fmla="*/ 5 w 6"/>
                  <a:gd name="T3" fmla="*/ 3 h 11"/>
                  <a:gd name="T4" fmla="*/ 1 w 6"/>
                  <a:gd name="T5" fmla="*/ 9 h 11"/>
                  <a:gd name="T6" fmla="*/ 0 w 6"/>
                  <a:gd name="T7" fmla="*/ 10 h 11"/>
                  <a:gd name="T8" fmla="*/ 2 w 6"/>
                  <a:gd name="T9" fmla="*/ 6 h 11"/>
                  <a:gd name="T10" fmla="*/ 3 w 6"/>
                  <a:gd name="T11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11">
                    <a:moveTo>
                      <a:pt x="3" y="0"/>
                    </a:moveTo>
                    <a:lnTo>
                      <a:pt x="5" y="3"/>
                    </a:lnTo>
                    <a:lnTo>
                      <a:pt x="1" y="9"/>
                    </a:lnTo>
                    <a:lnTo>
                      <a:pt x="0" y="10"/>
                    </a:lnTo>
                    <a:lnTo>
                      <a:pt x="2" y="6"/>
                    </a:lnTo>
                    <a:lnTo>
                      <a:pt x="3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3" name="Freeform 378">
                <a:extLst>
                  <a:ext uri="{FF2B5EF4-FFF2-40B4-BE49-F238E27FC236}">
                    <a16:creationId xmlns:a16="http://schemas.microsoft.com/office/drawing/2014/main" id="{4127D42F-D22F-0AB9-2519-66C0185C70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3" y="2945"/>
                <a:ext cx="5" cy="8"/>
              </a:xfrm>
              <a:custGeom>
                <a:avLst/>
                <a:gdLst>
                  <a:gd name="T0" fmla="*/ 4 w 5"/>
                  <a:gd name="T1" fmla="*/ 0 h 8"/>
                  <a:gd name="T2" fmla="*/ 4 w 5"/>
                  <a:gd name="T3" fmla="*/ 3 h 8"/>
                  <a:gd name="T4" fmla="*/ 2 w 5"/>
                  <a:gd name="T5" fmla="*/ 5 h 8"/>
                  <a:gd name="T6" fmla="*/ 0 w 5"/>
                  <a:gd name="T7" fmla="*/ 7 h 8"/>
                  <a:gd name="T8" fmla="*/ 2 w 5"/>
                  <a:gd name="T9" fmla="*/ 4 h 8"/>
                  <a:gd name="T10" fmla="*/ 4 w 5"/>
                  <a:gd name="T11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8">
                    <a:moveTo>
                      <a:pt x="4" y="0"/>
                    </a:moveTo>
                    <a:lnTo>
                      <a:pt x="4" y="3"/>
                    </a:lnTo>
                    <a:lnTo>
                      <a:pt x="2" y="5"/>
                    </a:lnTo>
                    <a:lnTo>
                      <a:pt x="0" y="7"/>
                    </a:lnTo>
                    <a:lnTo>
                      <a:pt x="2" y="4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4" name="Freeform 379">
                <a:extLst>
                  <a:ext uri="{FF2B5EF4-FFF2-40B4-BE49-F238E27FC236}">
                    <a16:creationId xmlns:a16="http://schemas.microsoft.com/office/drawing/2014/main" id="{A960E9DC-524B-64BA-360D-D2353FE494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6" y="2923"/>
                <a:ext cx="2" cy="11"/>
              </a:xfrm>
              <a:custGeom>
                <a:avLst/>
                <a:gdLst>
                  <a:gd name="T0" fmla="*/ 0 w 2"/>
                  <a:gd name="T1" fmla="*/ 0 h 11"/>
                  <a:gd name="T2" fmla="*/ 1 w 2"/>
                  <a:gd name="T3" fmla="*/ 5 h 11"/>
                  <a:gd name="T4" fmla="*/ 1 w 2"/>
                  <a:gd name="T5" fmla="*/ 10 h 11"/>
                  <a:gd name="T6" fmla="*/ 0 w 2"/>
                  <a:gd name="T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1">
                    <a:moveTo>
                      <a:pt x="0" y="0"/>
                    </a:moveTo>
                    <a:lnTo>
                      <a:pt x="1" y="5"/>
                    </a:lnTo>
                    <a:lnTo>
                      <a:pt x="1" y="1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5" name="Freeform 380">
                <a:extLst>
                  <a:ext uri="{FF2B5EF4-FFF2-40B4-BE49-F238E27FC236}">
                    <a16:creationId xmlns:a16="http://schemas.microsoft.com/office/drawing/2014/main" id="{D5559911-9556-8C00-689E-E289990A43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6" y="2966"/>
                <a:ext cx="64" cy="8"/>
              </a:xfrm>
              <a:custGeom>
                <a:avLst/>
                <a:gdLst>
                  <a:gd name="T0" fmla="*/ 0 w 64"/>
                  <a:gd name="T1" fmla="*/ 0 h 8"/>
                  <a:gd name="T2" fmla="*/ 28 w 64"/>
                  <a:gd name="T3" fmla="*/ 4 h 8"/>
                  <a:gd name="T4" fmla="*/ 63 w 64"/>
                  <a:gd name="T5" fmla="*/ 7 h 8"/>
                  <a:gd name="T6" fmla="*/ 37 w 64"/>
                  <a:gd name="T7" fmla="*/ 6 h 8"/>
                  <a:gd name="T8" fmla="*/ 0 w 64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8">
                    <a:moveTo>
                      <a:pt x="0" y="0"/>
                    </a:moveTo>
                    <a:lnTo>
                      <a:pt x="28" y="4"/>
                    </a:lnTo>
                    <a:lnTo>
                      <a:pt x="63" y="7"/>
                    </a:lnTo>
                    <a:lnTo>
                      <a:pt x="37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56" name="Freeform 381">
                <a:extLst>
                  <a:ext uri="{FF2B5EF4-FFF2-40B4-BE49-F238E27FC236}">
                    <a16:creationId xmlns:a16="http://schemas.microsoft.com/office/drawing/2014/main" id="{9732C331-4DF0-6BB0-A345-0E16E5AA7F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3" y="2935"/>
                <a:ext cx="47" cy="19"/>
              </a:xfrm>
              <a:custGeom>
                <a:avLst/>
                <a:gdLst>
                  <a:gd name="T0" fmla="*/ 0 w 47"/>
                  <a:gd name="T1" fmla="*/ 0 h 19"/>
                  <a:gd name="T2" fmla="*/ 26 w 47"/>
                  <a:gd name="T3" fmla="*/ 12 h 19"/>
                  <a:gd name="T4" fmla="*/ 46 w 47"/>
                  <a:gd name="T5" fmla="*/ 18 h 19"/>
                  <a:gd name="T6" fmla="*/ 27 w 47"/>
                  <a:gd name="T7" fmla="*/ 11 h 19"/>
                  <a:gd name="T8" fmla="*/ 0 w 47"/>
                  <a:gd name="T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19">
                    <a:moveTo>
                      <a:pt x="0" y="0"/>
                    </a:moveTo>
                    <a:lnTo>
                      <a:pt x="26" y="12"/>
                    </a:lnTo>
                    <a:lnTo>
                      <a:pt x="46" y="18"/>
                    </a:lnTo>
                    <a:lnTo>
                      <a:pt x="27" y="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95" name="Freeform 383">
              <a:extLst>
                <a:ext uri="{FF2B5EF4-FFF2-40B4-BE49-F238E27FC236}">
                  <a16:creationId xmlns:a16="http://schemas.microsoft.com/office/drawing/2014/main" id="{04F6F982-8399-3B7C-A87B-4D30C0D6E7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1" y="3155"/>
              <a:ext cx="861" cy="711"/>
            </a:xfrm>
            <a:custGeom>
              <a:avLst/>
              <a:gdLst>
                <a:gd name="T0" fmla="*/ 169 w 861"/>
                <a:gd name="T1" fmla="*/ 473 h 711"/>
                <a:gd name="T2" fmla="*/ 176 w 861"/>
                <a:gd name="T3" fmla="*/ 694 h 711"/>
                <a:gd name="T4" fmla="*/ 116 w 861"/>
                <a:gd name="T5" fmla="*/ 710 h 711"/>
                <a:gd name="T6" fmla="*/ 72 w 861"/>
                <a:gd name="T7" fmla="*/ 708 h 711"/>
                <a:gd name="T8" fmla="*/ 33 w 861"/>
                <a:gd name="T9" fmla="*/ 696 h 711"/>
                <a:gd name="T10" fmla="*/ 13 w 861"/>
                <a:gd name="T11" fmla="*/ 494 h 711"/>
                <a:gd name="T12" fmla="*/ 10 w 861"/>
                <a:gd name="T13" fmla="*/ 370 h 711"/>
                <a:gd name="T14" fmla="*/ 10 w 861"/>
                <a:gd name="T15" fmla="*/ 322 h 711"/>
                <a:gd name="T16" fmla="*/ 0 w 861"/>
                <a:gd name="T17" fmla="*/ 281 h 711"/>
                <a:gd name="T18" fmla="*/ 0 w 861"/>
                <a:gd name="T19" fmla="*/ 248 h 711"/>
                <a:gd name="T20" fmla="*/ 11 w 861"/>
                <a:gd name="T21" fmla="*/ 219 h 711"/>
                <a:gd name="T22" fmla="*/ 48 w 861"/>
                <a:gd name="T23" fmla="*/ 181 h 711"/>
                <a:gd name="T24" fmla="*/ 93 w 861"/>
                <a:gd name="T25" fmla="*/ 158 h 711"/>
                <a:gd name="T26" fmla="*/ 195 w 861"/>
                <a:gd name="T27" fmla="*/ 121 h 711"/>
                <a:gd name="T28" fmla="*/ 345 w 861"/>
                <a:gd name="T29" fmla="*/ 85 h 711"/>
                <a:gd name="T30" fmla="*/ 374 w 861"/>
                <a:gd name="T31" fmla="*/ 83 h 711"/>
                <a:gd name="T32" fmla="*/ 394 w 861"/>
                <a:gd name="T33" fmla="*/ 85 h 711"/>
                <a:gd name="T34" fmla="*/ 399 w 861"/>
                <a:gd name="T35" fmla="*/ 78 h 711"/>
                <a:gd name="T36" fmla="*/ 407 w 861"/>
                <a:gd name="T37" fmla="*/ 70 h 711"/>
                <a:gd name="T38" fmla="*/ 417 w 861"/>
                <a:gd name="T39" fmla="*/ 71 h 711"/>
                <a:gd name="T40" fmla="*/ 430 w 861"/>
                <a:gd name="T41" fmla="*/ 72 h 711"/>
                <a:gd name="T42" fmla="*/ 435 w 861"/>
                <a:gd name="T43" fmla="*/ 57 h 711"/>
                <a:gd name="T44" fmla="*/ 447 w 861"/>
                <a:gd name="T45" fmla="*/ 49 h 711"/>
                <a:gd name="T46" fmla="*/ 458 w 861"/>
                <a:gd name="T47" fmla="*/ 47 h 711"/>
                <a:gd name="T48" fmla="*/ 474 w 861"/>
                <a:gd name="T49" fmla="*/ 47 h 711"/>
                <a:gd name="T50" fmla="*/ 471 w 861"/>
                <a:gd name="T51" fmla="*/ 34 h 711"/>
                <a:gd name="T52" fmla="*/ 489 w 861"/>
                <a:gd name="T53" fmla="*/ 0 h 711"/>
                <a:gd name="T54" fmla="*/ 839 w 861"/>
                <a:gd name="T55" fmla="*/ 9 h 711"/>
                <a:gd name="T56" fmla="*/ 838 w 861"/>
                <a:gd name="T57" fmla="*/ 45 h 711"/>
                <a:gd name="T58" fmla="*/ 844 w 861"/>
                <a:gd name="T59" fmla="*/ 78 h 711"/>
                <a:gd name="T60" fmla="*/ 849 w 861"/>
                <a:gd name="T61" fmla="*/ 100 h 711"/>
                <a:gd name="T62" fmla="*/ 855 w 861"/>
                <a:gd name="T63" fmla="*/ 129 h 711"/>
                <a:gd name="T64" fmla="*/ 860 w 861"/>
                <a:gd name="T65" fmla="*/ 175 h 711"/>
                <a:gd name="T66" fmla="*/ 854 w 861"/>
                <a:gd name="T67" fmla="*/ 202 h 711"/>
                <a:gd name="T68" fmla="*/ 844 w 861"/>
                <a:gd name="T69" fmla="*/ 228 h 711"/>
                <a:gd name="T70" fmla="*/ 832 w 861"/>
                <a:gd name="T71" fmla="*/ 249 h 711"/>
                <a:gd name="T72" fmla="*/ 815 w 861"/>
                <a:gd name="T73" fmla="*/ 257 h 711"/>
                <a:gd name="T74" fmla="*/ 790 w 861"/>
                <a:gd name="T75" fmla="*/ 265 h 711"/>
                <a:gd name="T76" fmla="*/ 757 w 861"/>
                <a:gd name="T77" fmla="*/ 275 h 711"/>
                <a:gd name="T78" fmla="*/ 741 w 861"/>
                <a:gd name="T79" fmla="*/ 293 h 711"/>
                <a:gd name="T80" fmla="*/ 723 w 861"/>
                <a:gd name="T81" fmla="*/ 309 h 711"/>
                <a:gd name="T82" fmla="*/ 695 w 861"/>
                <a:gd name="T83" fmla="*/ 322 h 711"/>
                <a:gd name="T84" fmla="*/ 662 w 861"/>
                <a:gd name="T85" fmla="*/ 332 h 711"/>
                <a:gd name="T86" fmla="*/ 609 w 861"/>
                <a:gd name="T87" fmla="*/ 338 h 711"/>
                <a:gd name="T88" fmla="*/ 563 w 861"/>
                <a:gd name="T89" fmla="*/ 338 h 711"/>
                <a:gd name="T90" fmla="*/ 529 w 861"/>
                <a:gd name="T91" fmla="*/ 335 h 711"/>
                <a:gd name="T92" fmla="*/ 497 w 861"/>
                <a:gd name="T93" fmla="*/ 332 h 711"/>
                <a:gd name="T94" fmla="*/ 474 w 861"/>
                <a:gd name="T95" fmla="*/ 345 h 711"/>
                <a:gd name="T96" fmla="*/ 428 w 861"/>
                <a:gd name="T97" fmla="*/ 342 h 711"/>
                <a:gd name="T98" fmla="*/ 242 w 861"/>
                <a:gd name="T99" fmla="*/ 359 h 711"/>
                <a:gd name="T100" fmla="*/ 199 w 861"/>
                <a:gd name="T101" fmla="*/ 368 h 711"/>
                <a:gd name="T102" fmla="*/ 193 w 861"/>
                <a:gd name="T103" fmla="*/ 377 h 711"/>
                <a:gd name="T104" fmla="*/ 165 w 861"/>
                <a:gd name="T105" fmla="*/ 381 h 711"/>
                <a:gd name="T106" fmla="*/ 176 w 861"/>
                <a:gd name="T107" fmla="*/ 398 h 711"/>
                <a:gd name="T108" fmla="*/ 167 w 861"/>
                <a:gd name="T109" fmla="*/ 420 h 711"/>
                <a:gd name="T110" fmla="*/ 169 w 861"/>
                <a:gd name="T111" fmla="*/ 473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61" h="711">
                  <a:moveTo>
                    <a:pt x="169" y="473"/>
                  </a:moveTo>
                  <a:lnTo>
                    <a:pt x="176" y="694"/>
                  </a:lnTo>
                  <a:lnTo>
                    <a:pt x="116" y="710"/>
                  </a:lnTo>
                  <a:lnTo>
                    <a:pt x="72" y="708"/>
                  </a:lnTo>
                  <a:lnTo>
                    <a:pt x="33" y="696"/>
                  </a:lnTo>
                  <a:lnTo>
                    <a:pt x="13" y="494"/>
                  </a:lnTo>
                  <a:lnTo>
                    <a:pt x="10" y="370"/>
                  </a:lnTo>
                  <a:lnTo>
                    <a:pt x="10" y="322"/>
                  </a:lnTo>
                  <a:lnTo>
                    <a:pt x="0" y="281"/>
                  </a:lnTo>
                  <a:lnTo>
                    <a:pt x="0" y="248"/>
                  </a:lnTo>
                  <a:lnTo>
                    <a:pt x="11" y="219"/>
                  </a:lnTo>
                  <a:lnTo>
                    <a:pt x="48" y="181"/>
                  </a:lnTo>
                  <a:lnTo>
                    <a:pt x="93" y="158"/>
                  </a:lnTo>
                  <a:lnTo>
                    <a:pt x="195" y="121"/>
                  </a:lnTo>
                  <a:lnTo>
                    <a:pt x="345" y="85"/>
                  </a:lnTo>
                  <a:lnTo>
                    <a:pt x="374" y="83"/>
                  </a:lnTo>
                  <a:lnTo>
                    <a:pt x="394" y="85"/>
                  </a:lnTo>
                  <a:lnTo>
                    <a:pt x="399" y="78"/>
                  </a:lnTo>
                  <a:lnTo>
                    <a:pt x="407" y="70"/>
                  </a:lnTo>
                  <a:lnTo>
                    <a:pt x="417" y="71"/>
                  </a:lnTo>
                  <a:lnTo>
                    <a:pt x="430" y="72"/>
                  </a:lnTo>
                  <a:lnTo>
                    <a:pt x="435" y="57"/>
                  </a:lnTo>
                  <a:lnTo>
                    <a:pt x="447" y="49"/>
                  </a:lnTo>
                  <a:lnTo>
                    <a:pt x="458" y="47"/>
                  </a:lnTo>
                  <a:lnTo>
                    <a:pt x="474" y="47"/>
                  </a:lnTo>
                  <a:lnTo>
                    <a:pt x="471" y="34"/>
                  </a:lnTo>
                  <a:lnTo>
                    <a:pt x="489" y="0"/>
                  </a:lnTo>
                  <a:lnTo>
                    <a:pt x="839" y="9"/>
                  </a:lnTo>
                  <a:lnTo>
                    <a:pt x="838" y="45"/>
                  </a:lnTo>
                  <a:lnTo>
                    <a:pt x="844" y="78"/>
                  </a:lnTo>
                  <a:lnTo>
                    <a:pt x="849" y="100"/>
                  </a:lnTo>
                  <a:lnTo>
                    <a:pt x="855" y="129"/>
                  </a:lnTo>
                  <a:lnTo>
                    <a:pt x="860" y="175"/>
                  </a:lnTo>
                  <a:lnTo>
                    <a:pt x="854" y="202"/>
                  </a:lnTo>
                  <a:lnTo>
                    <a:pt x="844" y="228"/>
                  </a:lnTo>
                  <a:lnTo>
                    <a:pt x="832" y="249"/>
                  </a:lnTo>
                  <a:lnTo>
                    <a:pt x="815" y="257"/>
                  </a:lnTo>
                  <a:lnTo>
                    <a:pt x="790" y="265"/>
                  </a:lnTo>
                  <a:lnTo>
                    <a:pt x="757" y="275"/>
                  </a:lnTo>
                  <a:lnTo>
                    <a:pt x="741" y="293"/>
                  </a:lnTo>
                  <a:lnTo>
                    <a:pt x="723" y="309"/>
                  </a:lnTo>
                  <a:lnTo>
                    <a:pt x="695" y="322"/>
                  </a:lnTo>
                  <a:lnTo>
                    <a:pt x="662" y="332"/>
                  </a:lnTo>
                  <a:lnTo>
                    <a:pt x="609" y="338"/>
                  </a:lnTo>
                  <a:lnTo>
                    <a:pt x="563" y="338"/>
                  </a:lnTo>
                  <a:lnTo>
                    <a:pt x="529" y="335"/>
                  </a:lnTo>
                  <a:lnTo>
                    <a:pt x="497" y="332"/>
                  </a:lnTo>
                  <a:lnTo>
                    <a:pt x="474" y="345"/>
                  </a:lnTo>
                  <a:lnTo>
                    <a:pt x="428" y="342"/>
                  </a:lnTo>
                  <a:lnTo>
                    <a:pt x="242" y="359"/>
                  </a:lnTo>
                  <a:lnTo>
                    <a:pt x="199" y="368"/>
                  </a:lnTo>
                  <a:lnTo>
                    <a:pt x="193" y="377"/>
                  </a:lnTo>
                  <a:lnTo>
                    <a:pt x="165" y="381"/>
                  </a:lnTo>
                  <a:lnTo>
                    <a:pt x="176" y="398"/>
                  </a:lnTo>
                  <a:lnTo>
                    <a:pt x="167" y="420"/>
                  </a:lnTo>
                  <a:lnTo>
                    <a:pt x="169" y="473"/>
                  </a:lnTo>
                </a:path>
              </a:pathLst>
            </a:custGeom>
            <a:solidFill>
              <a:srgbClr val="60606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96" name="Freeform 384">
              <a:extLst>
                <a:ext uri="{FF2B5EF4-FFF2-40B4-BE49-F238E27FC236}">
                  <a16:creationId xmlns:a16="http://schemas.microsoft.com/office/drawing/2014/main" id="{C9ADAE86-AE7E-812E-29C2-083CC90B9F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7" y="3189"/>
              <a:ext cx="838" cy="662"/>
            </a:xfrm>
            <a:custGeom>
              <a:avLst/>
              <a:gdLst>
                <a:gd name="T0" fmla="*/ 811 w 838"/>
                <a:gd name="T1" fmla="*/ 37 h 662"/>
                <a:gd name="T2" fmla="*/ 832 w 838"/>
                <a:gd name="T3" fmla="*/ 81 h 662"/>
                <a:gd name="T4" fmla="*/ 815 w 838"/>
                <a:gd name="T5" fmla="*/ 208 h 662"/>
                <a:gd name="T6" fmla="*/ 769 w 838"/>
                <a:gd name="T7" fmla="*/ 208 h 662"/>
                <a:gd name="T8" fmla="*/ 718 w 838"/>
                <a:gd name="T9" fmla="*/ 254 h 662"/>
                <a:gd name="T10" fmla="*/ 599 w 838"/>
                <a:gd name="T11" fmla="*/ 285 h 662"/>
                <a:gd name="T12" fmla="*/ 486 w 838"/>
                <a:gd name="T13" fmla="*/ 285 h 662"/>
                <a:gd name="T14" fmla="*/ 528 w 838"/>
                <a:gd name="T15" fmla="*/ 239 h 662"/>
                <a:gd name="T16" fmla="*/ 475 w 838"/>
                <a:gd name="T17" fmla="*/ 283 h 662"/>
                <a:gd name="T18" fmla="*/ 419 w 838"/>
                <a:gd name="T19" fmla="*/ 294 h 662"/>
                <a:gd name="T20" fmla="*/ 457 w 838"/>
                <a:gd name="T21" fmla="*/ 265 h 662"/>
                <a:gd name="T22" fmla="*/ 397 w 838"/>
                <a:gd name="T23" fmla="*/ 298 h 662"/>
                <a:gd name="T24" fmla="*/ 207 w 838"/>
                <a:gd name="T25" fmla="*/ 324 h 662"/>
                <a:gd name="T26" fmla="*/ 154 w 838"/>
                <a:gd name="T27" fmla="*/ 340 h 662"/>
                <a:gd name="T28" fmla="*/ 105 w 838"/>
                <a:gd name="T29" fmla="*/ 329 h 662"/>
                <a:gd name="T30" fmla="*/ 150 w 838"/>
                <a:gd name="T31" fmla="*/ 349 h 662"/>
                <a:gd name="T32" fmla="*/ 153 w 838"/>
                <a:gd name="T33" fmla="*/ 382 h 662"/>
                <a:gd name="T34" fmla="*/ 102 w 838"/>
                <a:gd name="T35" fmla="*/ 661 h 662"/>
                <a:gd name="T36" fmla="*/ 12 w 838"/>
                <a:gd name="T37" fmla="*/ 432 h 662"/>
                <a:gd name="T38" fmla="*/ 0 w 838"/>
                <a:gd name="T39" fmla="*/ 249 h 662"/>
                <a:gd name="T40" fmla="*/ 24 w 838"/>
                <a:gd name="T41" fmla="*/ 176 h 662"/>
                <a:gd name="T42" fmla="*/ 121 w 838"/>
                <a:gd name="T43" fmla="*/ 120 h 662"/>
                <a:gd name="T44" fmla="*/ 330 w 838"/>
                <a:gd name="T45" fmla="*/ 58 h 662"/>
                <a:gd name="T46" fmla="*/ 399 w 838"/>
                <a:gd name="T47" fmla="*/ 84 h 662"/>
                <a:gd name="T48" fmla="*/ 429 w 838"/>
                <a:gd name="T49" fmla="*/ 88 h 662"/>
                <a:gd name="T50" fmla="*/ 393 w 838"/>
                <a:gd name="T51" fmla="*/ 54 h 662"/>
                <a:gd name="T52" fmla="*/ 416 w 838"/>
                <a:gd name="T53" fmla="*/ 45 h 662"/>
                <a:gd name="T54" fmla="*/ 438 w 838"/>
                <a:gd name="T55" fmla="*/ 66 h 662"/>
                <a:gd name="T56" fmla="*/ 440 w 838"/>
                <a:gd name="T57" fmla="*/ 55 h 662"/>
                <a:gd name="T58" fmla="*/ 436 w 838"/>
                <a:gd name="T59" fmla="*/ 28 h 662"/>
                <a:gd name="T60" fmla="*/ 488 w 838"/>
                <a:gd name="T61" fmla="*/ 46 h 662"/>
                <a:gd name="T62" fmla="*/ 483 w 838"/>
                <a:gd name="T63" fmla="*/ 26 h 662"/>
                <a:gd name="T64" fmla="*/ 471 w 838"/>
                <a:gd name="T65" fmla="*/ 0 h 662"/>
                <a:gd name="T66" fmla="*/ 524 w 838"/>
                <a:gd name="T67" fmla="*/ 23 h 662"/>
                <a:gd name="T68" fmla="*/ 621 w 838"/>
                <a:gd name="T69" fmla="*/ 43 h 662"/>
                <a:gd name="T70" fmla="*/ 642 w 838"/>
                <a:gd name="T71" fmla="*/ 15 h 662"/>
                <a:gd name="T72" fmla="*/ 666 w 838"/>
                <a:gd name="T73" fmla="*/ 46 h 662"/>
                <a:gd name="T74" fmla="*/ 714 w 838"/>
                <a:gd name="T75" fmla="*/ 26 h 662"/>
                <a:gd name="T76" fmla="*/ 735 w 838"/>
                <a:gd name="T77" fmla="*/ 54 h 662"/>
                <a:gd name="T78" fmla="*/ 795 w 838"/>
                <a:gd name="T79" fmla="*/ 45 h 662"/>
                <a:gd name="T80" fmla="*/ 810 w 838"/>
                <a:gd name="T81" fmla="*/ 13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38" h="662">
                  <a:moveTo>
                    <a:pt x="810" y="13"/>
                  </a:moveTo>
                  <a:lnTo>
                    <a:pt x="811" y="37"/>
                  </a:lnTo>
                  <a:lnTo>
                    <a:pt x="821" y="28"/>
                  </a:lnTo>
                  <a:lnTo>
                    <a:pt x="832" y="81"/>
                  </a:lnTo>
                  <a:lnTo>
                    <a:pt x="837" y="144"/>
                  </a:lnTo>
                  <a:lnTo>
                    <a:pt x="815" y="208"/>
                  </a:lnTo>
                  <a:lnTo>
                    <a:pt x="764" y="222"/>
                  </a:lnTo>
                  <a:lnTo>
                    <a:pt x="769" y="208"/>
                  </a:lnTo>
                  <a:lnTo>
                    <a:pt x="742" y="230"/>
                  </a:lnTo>
                  <a:lnTo>
                    <a:pt x="718" y="254"/>
                  </a:lnTo>
                  <a:lnTo>
                    <a:pt x="664" y="279"/>
                  </a:lnTo>
                  <a:lnTo>
                    <a:pt x="599" y="285"/>
                  </a:lnTo>
                  <a:lnTo>
                    <a:pt x="519" y="288"/>
                  </a:lnTo>
                  <a:lnTo>
                    <a:pt x="486" y="285"/>
                  </a:lnTo>
                  <a:lnTo>
                    <a:pt x="515" y="273"/>
                  </a:lnTo>
                  <a:lnTo>
                    <a:pt x="528" y="239"/>
                  </a:lnTo>
                  <a:lnTo>
                    <a:pt x="504" y="267"/>
                  </a:lnTo>
                  <a:lnTo>
                    <a:pt x="475" y="283"/>
                  </a:lnTo>
                  <a:lnTo>
                    <a:pt x="448" y="298"/>
                  </a:lnTo>
                  <a:lnTo>
                    <a:pt x="419" y="294"/>
                  </a:lnTo>
                  <a:lnTo>
                    <a:pt x="438" y="281"/>
                  </a:lnTo>
                  <a:lnTo>
                    <a:pt x="457" y="265"/>
                  </a:lnTo>
                  <a:lnTo>
                    <a:pt x="427" y="275"/>
                  </a:lnTo>
                  <a:lnTo>
                    <a:pt x="397" y="298"/>
                  </a:lnTo>
                  <a:lnTo>
                    <a:pt x="302" y="309"/>
                  </a:lnTo>
                  <a:lnTo>
                    <a:pt x="207" y="324"/>
                  </a:lnTo>
                  <a:lnTo>
                    <a:pt x="166" y="335"/>
                  </a:lnTo>
                  <a:lnTo>
                    <a:pt x="154" y="340"/>
                  </a:lnTo>
                  <a:lnTo>
                    <a:pt x="137" y="333"/>
                  </a:lnTo>
                  <a:lnTo>
                    <a:pt x="105" y="329"/>
                  </a:lnTo>
                  <a:lnTo>
                    <a:pt x="123" y="339"/>
                  </a:lnTo>
                  <a:lnTo>
                    <a:pt x="150" y="349"/>
                  </a:lnTo>
                  <a:lnTo>
                    <a:pt x="162" y="356"/>
                  </a:lnTo>
                  <a:lnTo>
                    <a:pt x="153" y="382"/>
                  </a:lnTo>
                  <a:lnTo>
                    <a:pt x="155" y="643"/>
                  </a:lnTo>
                  <a:lnTo>
                    <a:pt x="102" y="661"/>
                  </a:lnTo>
                  <a:lnTo>
                    <a:pt x="34" y="654"/>
                  </a:lnTo>
                  <a:lnTo>
                    <a:pt x="12" y="432"/>
                  </a:lnTo>
                  <a:lnTo>
                    <a:pt x="14" y="315"/>
                  </a:lnTo>
                  <a:lnTo>
                    <a:pt x="0" y="249"/>
                  </a:lnTo>
                  <a:lnTo>
                    <a:pt x="3" y="206"/>
                  </a:lnTo>
                  <a:lnTo>
                    <a:pt x="24" y="176"/>
                  </a:lnTo>
                  <a:lnTo>
                    <a:pt x="51" y="150"/>
                  </a:lnTo>
                  <a:lnTo>
                    <a:pt x="121" y="120"/>
                  </a:lnTo>
                  <a:lnTo>
                    <a:pt x="207" y="90"/>
                  </a:lnTo>
                  <a:lnTo>
                    <a:pt x="330" y="58"/>
                  </a:lnTo>
                  <a:lnTo>
                    <a:pt x="379" y="55"/>
                  </a:lnTo>
                  <a:lnTo>
                    <a:pt x="399" y="84"/>
                  </a:lnTo>
                  <a:lnTo>
                    <a:pt x="462" y="116"/>
                  </a:lnTo>
                  <a:lnTo>
                    <a:pt x="429" y="88"/>
                  </a:lnTo>
                  <a:lnTo>
                    <a:pt x="403" y="74"/>
                  </a:lnTo>
                  <a:lnTo>
                    <a:pt x="393" y="54"/>
                  </a:lnTo>
                  <a:lnTo>
                    <a:pt x="397" y="45"/>
                  </a:lnTo>
                  <a:lnTo>
                    <a:pt x="416" y="45"/>
                  </a:lnTo>
                  <a:lnTo>
                    <a:pt x="427" y="55"/>
                  </a:lnTo>
                  <a:lnTo>
                    <a:pt x="438" y="66"/>
                  </a:lnTo>
                  <a:lnTo>
                    <a:pt x="466" y="77"/>
                  </a:lnTo>
                  <a:lnTo>
                    <a:pt x="440" y="55"/>
                  </a:lnTo>
                  <a:lnTo>
                    <a:pt x="429" y="39"/>
                  </a:lnTo>
                  <a:lnTo>
                    <a:pt x="436" y="28"/>
                  </a:lnTo>
                  <a:lnTo>
                    <a:pt x="458" y="21"/>
                  </a:lnTo>
                  <a:lnTo>
                    <a:pt x="488" y="46"/>
                  </a:lnTo>
                  <a:lnTo>
                    <a:pt x="515" y="62"/>
                  </a:lnTo>
                  <a:lnTo>
                    <a:pt x="483" y="26"/>
                  </a:lnTo>
                  <a:lnTo>
                    <a:pt x="471" y="11"/>
                  </a:lnTo>
                  <a:lnTo>
                    <a:pt x="471" y="0"/>
                  </a:lnTo>
                  <a:lnTo>
                    <a:pt x="498" y="4"/>
                  </a:lnTo>
                  <a:lnTo>
                    <a:pt x="524" y="23"/>
                  </a:lnTo>
                  <a:lnTo>
                    <a:pt x="541" y="36"/>
                  </a:lnTo>
                  <a:lnTo>
                    <a:pt x="621" y="43"/>
                  </a:lnTo>
                  <a:lnTo>
                    <a:pt x="618" y="23"/>
                  </a:lnTo>
                  <a:lnTo>
                    <a:pt x="642" y="15"/>
                  </a:lnTo>
                  <a:lnTo>
                    <a:pt x="642" y="41"/>
                  </a:lnTo>
                  <a:lnTo>
                    <a:pt x="666" y="46"/>
                  </a:lnTo>
                  <a:lnTo>
                    <a:pt x="718" y="54"/>
                  </a:lnTo>
                  <a:lnTo>
                    <a:pt x="714" y="26"/>
                  </a:lnTo>
                  <a:lnTo>
                    <a:pt x="733" y="26"/>
                  </a:lnTo>
                  <a:lnTo>
                    <a:pt x="735" y="54"/>
                  </a:lnTo>
                  <a:lnTo>
                    <a:pt x="764" y="52"/>
                  </a:lnTo>
                  <a:lnTo>
                    <a:pt x="795" y="45"/>
                  </a:lnTo>
                  <a:lnTo>
                    <a:pt x="797" y="23"/>
                  </a:lnTo>
                  <a:lnTo>
                    <a:pt x="810" y="13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97" name="Freeform 385">
              <a:extLst>
                <a:ext uri="{FF2B5EF4-FFF2-40B4-BE49-F238E27FC236}">
                  <a16:creationId xmlns:a16="http://schemas.microsoft.com/office/drawing/2014/main" id="{6CFE6971-F5F0-CD25-C145-45E5696E0D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0" y="3397"/>
              <a:ext cx="343" cy="82"/>
            </a:xfrm>
            <a:custGeom>
              <a:avLst/>
              <a:gdLst>
                <a:gd name="T0" fmla="*/ 342 w 343"/>
                <a:gd name="T1" fmla="*/ 0 h 82"/>
                <a:gd name="T2" fmla="*/ 255 w 343"/>
                <a:gd name="T3" fmla="*/ 3 h 82"/>
                <a:gd name="T4" fmla="*/ 165 w 343"/>
                <a:gd name="T5" fmla="*/ 24 h 82"/>
                <a:gd name="T6" fmla="*/ 100 w 343"/>
                <a:gd name="T7" fmla="*/ 27 h 82"/>
                <a:gd name="T8" fmla="*/ 45 w 343"/>
                <a:gd name="T9" fmla="*/ 38 h 82"/>
                <a:gd name="T10" fmla="*/ 26 w 343"/>
                <a:gd name="T11" fmla="*/ 65 h 82"/>
                <a:gd name="T12" fmla="*/ 0 w 343"/>
                <a:gd name="T13" fmla="*/ 81 h 82"/>
                <a:gd name="T14" fmla="*/ 26 w 343"/>
                <a:gd name="T15" fmla="*/ 76 h 82"/>
                <a:gd name="T16" fmla="*/ 49 w 343"/>
                <a:gd name="T17" fmla="*/ 45 h 82"/>
                <a:gd name="T18" fmla="*/ 122 w 343"/>
                <a:gd name="T19" fmla="*/ 31 h 82"/>
                <a:gd name="T20" fmla="*/ 165 w 343"/>
                <a:gd name="T21" fmla="*/ 31 h 82"/>
                <a:gd name="T22" fmla="*/ 200 w 343"/>
                <a:gd name="T23" fmla="*/ 24 h 82"/>
                <a:gd name="T24" fmla="*/ 260 w 343"/>
                <a:gd name="T25" fmla="*/ 8 h 82"/>
                <a:gd name="T26" fmla="*/ 342 w 343"/>
                <a:gd name="T27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3" h="82">
                  <a:moveTo>
                    <a:pt x="342" y="0"/>
                  </a:moveTo>
                  <a:lnTo>
                    <a:pt x="255" y="3"/>
                  </a:lnTo>
                  <a:lnTo>
                    <a:pt x="165" y="24"/>
                  </a:lnTo>
                  <a:lnTo>
                    <a:pt x="100" y="27"/>
                  </a:lnTo>
                  <a:lnTo>
                    <a:pt x="45" y="38"/>
                  </a:lnTo>
                  <a:lnTo>
                    <a:pt x="26" y="65"/>
                  </a:lnTo>
                  <a:lnTo>
                    <a:pt x="0" y="81"/>
                  </a:lnTo>
                  <a:lnTo>
                    <a:pt x="26" y="76"/>
                  </a:lnTo>
                  <a:lnTo>
                    <a:pt x="49" y="45"/>
                  </a:lnTo>
                  <a:lnTo>
                    <a:pt x="122" y="31"/>
                  </a:lnTo>
                  <a:lnTo>
                    <a:pt x="165" y="31"/>
                  </a:lnTo>
                  <a:lnTo>
                    <a:pt x="200" y="24"/>
                  </a:lnTo>
                  <a:lnTo>
                    <a:pt x="260" y="8"/>
                  </a:lnTo>
                  <a:lnTo>
                    <a:pt x="342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98" name="Freeform 386">
              <a:extLst>
                <a:ext uri="{FF2B5EF4-FFF2-40B4-BE49-F238E27FC236}">
                  <a16:creationId xmlns:a16="http://schemas.microsoft.com/office/drawing/2014/main" id="{730176D8-C77A-EF7C-40C6-A505F3FB07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0" y="3495"/>
              <a:ext cx="18" cy="347"/>
            </a:xfrm>
            <a:custGeom>
              <a:avLst/>
              <a:gdLst>
                <a:gd name="T0" fmla="*/ 6 w 18"/>
                <a:gd name="T1" fmla="*/ 0 h 347"/>
                <a:gd name="T2" fmla="*/ 0 w 18"/>
                <a:gd name="T3" fmla="*/ 18 h 347"/>
                <a:gd name="T4" fmla="*/ 7 w 18"/>
                <a:gd name="T5" fmla="*/ 31 h 347"/>
                <a:gd name="T6" fmla="*/ 12 w 18"/>
                <a:gd name="T7" fmla="*/ 60 h 347"/>
                <a:gd name="T8" fmla="*/ 5 w 18"/>
                <a:gd name="T9" fmla="*/ 87 h 347"/>
                <a:gd name="T10" fmla="*/ 9 w 18"/>
                <a:gd name="T11" fmla="*/ 242 h 347"/>
                <a:gd name="T12" fmla="*/ 9 w 18"/>
                <a:gd name="T13" fmla="*/ 341 h 347"/>
                <a:gd name="T14" fmla="*/ 17 w 18"/>
                <a:gd name="T15" fmla="*/ 346 h 347"/>
                <a:gd name="T16" fmla="*/ 16 w 18"/>
                <a:gd name="T17" fmla="*/ 141 h 347"/>
                <a:gd name="T18" fmla="*/ 9 w 18"/>
                <a:gd name="T19" fmla="*/ 90 h 347"/>
                <a:gd name="T20" fmla="*/ 13 w 18"/>
                <a:gd name="T21" fmla="*/ 68 h 347"/>
                <a:gd name="T22" fmla="*/ 16 w 18"/>
                <a:gd name="T23" fmla="*/ 59 h 347"/>
                <a:gd name="T24" fmla="*/ 13 w 18"/>
                <a:gd name="T25" fmla="*/ 34 h 347"/>
                <a:gd name="T26" fmla="*/ 7 w 18"/>
                <a:gd name="T27" fmla="*/ 21 h 347"/>
                <a:gd name="T28" fmla="*/ 6 w 18"/>
                <a:gd name="T29" fmla="*/ 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" h="347">
                  <a:moveTo>
                    <a:pt x="6" y="0"/>
                  </a:moveTo>
                  <a:lnTo>
                    <a:pt x="0" y="18"/>
                  </a:lnTo>
                  <a:lnTo>
                    <a:pt x="7" y="31"/>
                  </a:lnTo>
                  <a:lnTo>
                    <a:pt x="12" y="60"/>
                  </a:lnTo>
                  <a:lnTo>
                    <a:pt x="5" y="87"/>
                  </a:lnTo>
                  <a:lnTo>
                    <a:pt x="9" y="242"/>
                  </a:lnTo>
                  <a:lnTo>
                    <a:pt x="9" y="341"/>
                  </a:lnTo>
                  <a:lnTo>
                    <a:pt x="17" y="346"/>
                  </a:lnTo>
                  <a:lnTo>
                    <a:pt x="16" y="141"/>
                  </a:lnTo>
                  <a:lnTo>
                    <a:pt x="9" y="90"/>
                  </a:lnTo>
                  <a:lnTo>
                    <a:pt x="13" y="68"/>
                  </a:lnTo>
                  <a:lnTo>
                    <a:pt x="16" y="59"/>
                  </a:lnTo>
                  <a:lnTo>
                    <a:pt x="13" y="34"/>
                  </a:lnTo>
                  <a:lnTo>
                    <a:pt x="7" y="21"/>
                  </a:lnTo>
                  <a:lnTo>
                    <a:pt x="6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99" name="Freeform 387">
              <a:extLst>
                <a:ext uri="{FF2B5EF4-FFF2-40B4-BE49-F238E27FC236}">
                  <a16:creationId xmlns:a16="http://schemas.microsoft.com/office/drawing/2014/main" id="{F13DADC9-E8F0-28DA-5F30-0A2E4125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7" y="3499"/>
              <a:ext cx="52" cy="14"/>
            </a:xfrm>
            <a:custGeom>
              <a:avLst/>
              <a:gdLst>
                <a:gd name="T0" fmla="*/ 0 w 52"/>
                <a:gd name="T1" fmla="*/ 0 h 14"/>
                <a:gd name="T2" fmla="*/ 25 w 52"/>
                <a:gd name="T3" fmla="*/ 10 h 14"/>
                <a:gd name="T4" fmla="*/ 47 w 52"/>
                <a:gd name="T5" fmla="*/ 13 h 14"/>
                <a:gd name="T6" fmla="*/ 51 w 52"/>
                <a:gd name="T7" fmla="*/ 13 h 14"/>
                <a:gd name="T8" fmla="*/ 38 w 52"/>
                <a:gd name="T9" fmla="*/ 4 h 14"/>
                <a:gd name="T10" fmla="*/ 0 w 52"/>
                <a:gd name="T11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14">
                  <a:moveTo>
                    <a:pt x="0" y="0"/>
                  </a:moveTo>
                  <a:lnTo>
                    <a:pt x="25" y="10"/>
                  </a:lnTo>
                  <a:lnTo>
                    <a:pt x="47" y="13"/>
                  </a:lnTo>
                  <a:lnTo>
                    <a:pt x="51" y="13"/>
                  </a:lnTo>
                  <a:lnTo>
                    <a:pt x="38" y="4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0" name="Freeform 388">
              <a:extLst>
                <a:ext uri="{FF2B5EF4-FFF2-40B4-BE49-F238E27FC236}">
                  <a16:creationId xmlns:a16="http://schemas.microsoft.com/office/drawing/2014/main" id="{D2B7F45D-D25B-3D61-A2EE-7201C4F95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9" y="3313"/>
              <a:ext cx="110" cy="16"/>
            </a:xfrm>
            <a:custGeom>
              <a:avLst/>
              <a:gdLst>
                <a:gd name="T0" fmla="*/ 109 w 110"/>
                <a:gd name="T1" fmla="*/ 0 h 16"/>
                <a:gd name="T2" fmla="*/ 58 w 110"/>
                <a:gd name="T3" fmla="*/ 15 h 16"/>
                <a:gd name="T4" fmla="*/ 0 w 110"/>
                <a:gd name="T5" fmla="*/ 11 h 16"/>
                <a:gd name="T6" fmla="*/ 109 w 110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" h="16">
                  <a:moveTo>
                    <a:pt x="109" y="0"/>
                  </a:moveTo>
                  <a:lnTo>
                    <a:pt x="58" y="15"/>
                  </a:lnTo>
                  <a:lnTo>
                    <a:pt x="0" y="11"/>
                  </a:lnTo>
                  <a:lnTo>
                    <a:pt x="109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1" name="Freeform 389">
              <a:extLst>
                <a:ext uri="{FF2B5EF4-FFF2-40B4-BE49-F238E27FC236}">
                  <a16:creationId xmlns:a16="http://schemas.microsoft.com/office/drawing/2014/main" id="{0402524F-5DA4-6EBA-5A6E-7A25A09298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6" y="3282"/>
              <a:ext cx="65" cy="19"/>
            </a:xfrm>
            <a:custGeom>
              <a:avLst/>
              <a:gdLst>
                <a:gd name="T0" fmla="*/ 64 w 65"/>
                <a:gd name="T1" fmla="*/ 0 h 19"/>
                <a:gd name="T2" fmla="*/ 48 w 65"/>
                <a:gd name="T3" fmla="*/ 11 h 19"/>
                <a:gd name="T4" fmla="*/ 0 w 65"/>
                <a:gd name="T5" fmla="*/ 17 h 19"/>
                <a:gd name="T6" fmla="*/ 49 w 65"/>
                <a:gd name="T7" fmla="*/ 18 h 19"/>
                <a:gd name="T8" fmla="*/ 64 w 65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19">
                  <a:moveTo>
                    <a:pt x="64" y="0"/>
                  </a:moveTo>
                  <a:lnTo>
                    <a:pt x="48" y="11"/>
                  </a:lnTo>
                  <a:lnTo>
                    <a:pt x="0" y="17"/>
                  </a:lnTo>
                  <a:lnTo>
                    <a:pt x="49" y="18"/>
                  </a:lnTo>
                  <a:lnTo>
                    <a:pt x="64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" name="Freeform 390">
              <a:extLst>
                <a:ext uri="{FF2B5EF4-FFF2-40B4-BE49-F238E27FC236}">
                  <a16:creationId xmlns:a16="http://schemas.microsoft.com/office/drawing/2014/main" id="{6F3C7922-678A-0C77-4E41-E2146B8878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" y="3264"/>
              <a:ext cx="103" cy="54"/>
            </a:xfrm>
            <a:custGeom>
              <a:avLst/>
              <a:gdLst>
                <a:gd name="T0" fmla="*/ 102 w 103"/>
                <a:gd name="T1" fmla="*/ 0 h 54"/>
                <a:gd name="T2" fmla="*/ 56 w 103"/>
                <a:gd name="T3" fmla="*/ 4 h 54"/>
                <a:gd name="T4" fmla="*/ 47 w 103"/>
                <a:gd name="T5" fmla="*/ 11 h 54"/>
                <a:gd name="T6" fmla="*/ 47 w 103"/>
                <a:gd name="T7" fmla="*/ 28 h 54"/>
                <a:gd name="T8" fmla="*/ 43 w 103"/>
                <a:gd name="T9" fmla="*/ 46 h 54"/>
                <a:gd name="T10" fmla="*/ 0 w 103"/>
                <a:gd name="T11" fmla="*/ 53 h 54"/>
                <a:gd name="T12" fmla="*/ 53 w 103"/>
                <a:gd name="T13" fmla="*/ 51 h 54"/>
                <a:gd name="T14" fmla="*/ 61 w 103"/>
                <a:gd name="T15" fmla="*/ 18 h 54"/>
                <a:gd name="T16" fmla="*/ 102 w 103"/>
                <a:gd name="T17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3" h="54">
                  <a:moveTo>
                    <a:pt x="102" y="0"/>
                  </a:moveTo>
                  <a:lnTo>
                    <a:pt x="56" y="4"/>
                  </a:lnTo>
                  <a:lnTo>
                    <a:pt x="47" y="11"/>
                  </a:lnTo>
                  <a:lnTo>
                    <a:pt x="47" y="28"/>
                  </a:lnTo>
                  <a:lnTo>
                    <a:pt x="43" y="46"/>
                  </a:lnTo>
                  <a:lnTo>
                    <a:pt x="0" y="53"/>
                  </a:lnTo>
                  <a:lnTo>
                    <a:pt x="53" y="51"/>
                  </a:lnTo>
                  <a:lnTo>
                    <a:pt x="61" y="18"/>
                  </a:lnTo>
                  <a:lnTo>
                    <a:pt x="102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103" name="Group 410">
              <a:extLst>
                <a:ext uri="{FF2B5EF4-FFF2-40B4-BE49-F238E27FC236}">
                  <a16:creationId xmlns:a16="http://schemas.microsoft.com/office/drawing/2014/main" id="{C4046700-18A3-BD76-536A-DC4AA03408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5" y="2203"/>
              <a:ext cx="317" cy="357"/>
              <a:chOff x="3075" y="2203"/>
              <a:chExt cx="317" cy="357"/>
            </a:xfrm>
          </p:grpSpPr>
          <p:sp>
            <p:nvSpPr>
              <p:cNvPr id="325" name="Freeform 391">
                <a:extLst>
                  <a:ext uri="{FF2B5EF4-FFF2-40B4-BE49-F238E27FC236}">
                    <a16:creationId xmlns:a16="http://schemas.microsoft.com/office/drawing/2014/main" id="{2B1E7BFD-0D8D-FCED-2267-7A45D0FD0A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5" y="2214"/>
                <a:ext cx="303" cy="346"/>
              </a:xfrm>
              <a:custGeom>
                <a:avLst/>
                <a:gdLst>
                  <a:gd name="T0" fmla="*/ 99 w 303"/>
                  <a:gd name="T1" fmla="*/ 26 h 346"/>
                  <a:gd name="T2" fmla="*/ 79 w 303"/>
                  <a:gd name="T3" fmla="*/ 37 h 346"/>
                  <a:gd name="T4" fmla="*/ 68 w 303"/>
                  <a:gd name="T5" fmla="*/ 49 h 346"/>
                  <a:gd name="T6" fmla="*/ 58 w 303"/>
                  <a:gd name="T7" fmla="*/ 69 h 346"/>
                  <a:gd name="T8" fmla="*/ 45 w 303"/>
                  <a:gd name="T9" fmla="*/ 94 h 346"/>
                  <a:gd name="T10" fmla="*/ 37 w 303"/>
                  <a:gd name="T11" fmla="*/ 107 h 346"/>
                  <a:gd name="T12" fmla="*/ 37 w 303"/>
                  <a:gd name="T13" fmla="*/ 122 h 346"/>
                  <a:gd name="T14" fmla="*/ 44 w 303"/>
                  <a:gd name="T15" fmla="*/ 138 h 346"/>
                  <a:gd name="T16" fmla="*/ 31 w 303"/>
                  <a:gd name="T17" fmla="*/ 151 h 346"/>
                  <a:gd name="T18" fmla="*/ 11 w 303"/>
                  <a:gd name="T19" fmla="*/ 187 h 346"/>
                  <a:gd name="T20" fmla="*/ 0 w 303"/>
                  <a:gd name="T21" fmla="*/ 206 h 346"/>
                  <a:gd name="T22" fmla="*/ 0 w 303"/>
                  <a:gd name="T23" fmla="*/ 212 h 346"/>
                  <a:gd name="T24" fmla="*/ 2 w 303"/>
                  <a:gd name="T25" fmla="*/ 219 h 346"/>
                  <a:gd name="T26" fmla="*/ 11 w 303"/>
                  <a:gd name="T27" fmla="*/ 221 h 346"/>
                  <a:gd name="T28" fmla="*/ 24 w 303"/>
                  <a:gd name="T29" fmla="*/ 222 h 346"/>
                  <a:gd name="T30" fmla="*/ 32 w 303"/>
                  <a:gd name="T31" fmla="*/ 224 h 346"/>
                  <a:gd name="T32" fmla="*/ 31 w 303"/>
                  <a:gd name="T33" fmla="*/ 238 h 346"/>
                  <a:gd name="T34" fmla="*/ 27 w 303"/>
                  <a:gd name="T35" fmla="*/ 255 h 346"/>
                  <a:gd name="T36" fmla="*/ 35 w 303"/>
                  <a:gd name="T37" fmla="*/ 265 h 346"/>
                  <a:gd name="T38" fmla="*/ 32 w 303"/>
                  <a:gd name="T39" fmla="*/ 276 h 346"/>
                  <a:gd name="T40" fmla="*/ 38 w 303"/>
                  <a:gd name="T41" fmla="*/ 284 h 346"/>
                  <a:gd name="T42" fmla="*/ 45 w 303"/>
                  <a:gd name="T43" fmla="*/ 306 h 346"/>
                  <a:gd name="T44" fmla="*/ 54 w 303"/>
                  <a:gd name="T45" fmla="*/ 313 h 346"/>
                  <a:gd name="T46" fmla="*/ 68 w 303"/>
                  <a:gd name="T47" fmla="*/ 313 h 346"/>
                  <a:gd name="T48" fmla="*/ 88 w 303"/>
                  <a:gd name="T49" fmla="*/ 310 h 346"/>
                  <a:gd name="T50" fmla="*/ 109 w 303"/>
                  <a:gd name="T51" fmla="*/ 306 h 346"/>
                  <a:gd name="T52" fmla="*/ 107 w 303"/>
                  <a:gd name="T53" fmla="*/ 345 h 346"/>
                  <a:gd name="T54" fmla="*/ 268 w 303"/>
                  <a:gd name="T55" fmla="*/ 293 h 346"/>
                  <a:gd name="T56" fmla="*/ 255 w 303"/>
                  <a:gd name="T57" fmla="*/ 263 h 346"/>
                  <a:gd name="T58" fmla="*/ 258 w 303"/>
                  <a:gd name="T59" fmla="*/ 240 h 346"/>
                  <a:gd name="T60" fmla="*/ 302 w 303"/>
                  <a:gd name="T61" fmla="*/ 196 h 346"/>
                  <a:gd name="T62" fmla="*/ 302 w 303"/>
                  <a:gd name="T63" fmla="*/ 79 h 346"/>
                  <a:gd name="T64" fmla="*/ 272 w 303"/>
                  <a:gd name="T65" fmla="*/ 47 h 346"/>
                  <a:gd name="T66" fmla="*/ 235 w 303"/>
                  <a:gd name="T67" fmla="*/ 30 h 346"/>
                  <a:gd name="T68" fmla="*/ 210 w 303"/>
                  <a:gd name="T69" fmla="*/ 3 h 346"/>
                  <a:gd name="T70" fmla="*/ 182 w 303"/>
                  <a:gd name="T71" fmla="*/ 0 h 346"/>
                  <a:gd name="T72" fmla="*/ 147 w 303"/>
                  <a:gd name="T73" fmla="*/ 8 h 346"/>
                  <a:gd name="T74" fmla="*/ 120 w 303"/>
                  <a:gd name="T75" fmla="*/ 14 h 346"/>
                  <a:gd name="T76" fmla="*/ 99 w 303"/>
                  <a:gd name="T77" fmla="*/ 26 h 3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03" h="346">
                    <a:moveTo>
                      <a:pt x="99" y="26"/>
                    </a:moveTo>
                    <a:lnTo>
                      <a:pt x="79" y="37"/>
                    </a:lnTo>
                    <a:lnTo>
                      <a:pt x="68" y="49"/>
                    </a:lnTo>
                    <a:lnTo>
                      <a:pt x="58" y="69"/>
                    </a:lnTo>
                    <a:lnTo>
                      <a:pt x="45" y="94"/>
                    </a:lnTo>
                    <a:lnTo>
                      <a:pt x="37" y="107"/>
                    </a:lnTo>
                    <a:lnTo>
                      <a:pt x="37" y="122"/>
                    </a:lnTo>
                    <a:lnTo>
                      <a:pt x="44" y="138"/>
                    </a:lnTo>
                    <a:lnTo>
                      <a:pt x="31" y="151"/>
                    </a:lnTo>
                    <a:lnTo>
                      <a:pt x="11" y="187"/>
                    </a:lnTo>
                    <a:lnTo>
                      <a:pt x="0" y="206"/>
                    </a:lnTo>
                    <a:lnTo>
                      <a:pt x="0" y="212"/>
                    </a:lnTo>
                    <a:lnTo>
                      <a:pt x="2" y="219"/>
                    </a:lnTo>
                    <a:lnTo>
                      <a:pt x="11" y="221"/>
                    </a:lnTo>
                    <a:lnTo>
                      <a:pt x="24" y="222"/>
                    </a:lnTo>
                    <a:lnTo>
                      <a:pt x="32" y="224"/>
                    </a:lnTo>
                    <a:lnTo>
                      <a:pt x="31" y="238"/>
                    </a:lnTo>
                    <a:lnTo>
                      <a:pt x="27" y="255"/>
                    </a:lnTo>
                    <a:lnTo>
                      <a:pt x="35" y="265"/>
                    </a:lnTo>
                    <a:lnTo>
                      <a:pt x="32" y="276"/>
                    </a:lnTo>
                    <a:lnTo>
                      <a:pt x="38" y="284"/>
                    </a:lnTo>
                    <a:lnTo>
                      <a:pt x="45" y="306"/>
                    </a:lnTo>
                    <a:lnTo>
                      <a:pt x="54" y="313"/>
                    </a:lnTo>
                    <a:lnTo>
                      <a:pt x="68" y="313"/>
                    </a:lnTo>
                    <a:lnTo>
                      <a:pt x="88" y="310"/>
                    </a:lnTo>
                    <a:lnTo>
                      <a:pt x="109" y="306"/>
                    </a:lnTo>
                    <a:lnTo>
                      <a:pt x="107" y="345"/>
                    </a:lnTo>
                    <a:lnTo>
                      <a:pt x="268" y="293"/>
                    </a:lnTo>
                    <a:lnTo>
                      <a:pt x="255" y="263"/>
                    </a:lnTo>
                    <a:lnTo>
                      <a:pt x="258" y="240"/>
                    </a:lnTo>
                    <a:lnTo>
                      <a:pt x="302" y="196"/>
                    </a:lnTo>
                    <a:lnTo>
                      <a:pt x="302" y="79"/>
                    </a:lnTo>
                    <a:lnTo>
                      <a:pt x="272" y="47"/>
                    </a:lnTo>
                    <a:lnTo>
                      <a:pt x="235" y="30"/>
                    </a:lnTo>
                    <a:lnTo>
                      <a:pt x="210" y="3"/>
                    </a:lnTo>
                    <a:lnTo>
                      <a:pt x="182" y="0"/>
                    </a:lnTo>
                    <a:lnTo>
                      <a:pt x="147" y="8"/>
                    </a:lnTo>
                    <a:lnTo>
                      <a:pt x="120" y="14"/>
                    </a:lnTo>
                    <a:lnTo>
                      <a:pt x="99" y="26"/>
                    </a:lnTo>
                  </a:path>
                </a:pathLst>
              </a:custGeom>
              <a:solidFill>
                <a:srgbClr val="FFC080"/>
              </a:solidFill>
              <a:ln w="12700" cap="rnd" cmpd="sng">
                <a:solidFill>
                  <a:srgbClr val="402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26" name="Freeform 392">
                <a:extLst>
                  <a:ext uri="{FF2B5EF4-FFF2-40B4-BE49-F238E27FC236}">
                    <a16:creationId xmlns:a16="http://schemas.microsoft.com/office/drawing/2014/main" id="{FE151D1B-899A-5126-9CB2-4F084043D4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2" y="2427"/>
                <a:ext cx="13" cy="2"/>
              </a:xfrm>
              <a:custGeom>
                <a:avLst/>
                <a:gdLst>
                  <a:gd name="T0" fmla="*/ 0 w 13"/>
                  <a:gd name="T1" fmla="*/ 1 h 2"/>
                  <a:gd name="T2" fmla="*/ 2 w 13"/>
                  <a:gd name="T3" fmla="*/ 0 h 2"/>
                  <a:gd name="T4" fmla="*/ 9 w 13"/>
                  <a:gd name="T5" fmla="*/ 0 h 2"/>
                  <a:gd name="T6" fmla="*/ 11 w 13"/>
                  <a:gd name="T7" fmla="*/ 0 h 2"/>
                  <a:gd name="T8" fmla="*/ 12 w 13"/>
                  <a:gd name="T9" fmla="*/ 1 h 2"/>
                  <a:gd name="T10" fmla="*/ 8 w 13"/>
                  <a:gd name="T11" fmla="*/ 1 h 2"/>
                  <a:gd name="T12" fmla="*/ 0 w 13"/>
                  <a:gd name="T13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2">
                    <a:moveTo>
                      <a:pt x="0" y="1"/>
                    </a:moveTo>
                    <a:lnTo>
                      <a:pt x="2" y="0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2" y="1"/>
                    </a:lnTo>
                    <a:lnTo>
                      <a:pt x="8" y="1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27" name="Freeform 393">
                <a:extLst>
                  <a:ext uri="{FF2B5EF4-FFF2-40B4-BE49-F238E27FC236}">
                    <a16:creationId xmlns:a16="http://schemas.microsoft.com/office/drawing/2014/main" id="{BFEB9A5E-D957-67F6-22D3-2B67E142BB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7" y="2415"/>
                <a:ext cx="3" cy="9"/>
              </a:xfrm>
              <a:custGeom>
                <a:avLst/>
                <a:gdLst>
                  <a:gd name="T0" fmla="*/ 0 w 3"/>
                  <a:gd name="T1" fmla="*/ 0 h 9"/>
                  <a:gd name="T2" fmla="*/ 1 w 3"/>
                  <a:gd name="T3" fmla="*/ 2 h 9"/>
                  <a:gd name="T4" fmla="*/ 1 w 3"/>
                  <a:gd name="T5" fmla="*/ 5 h 9"/>
                  <a:gd name="T6" fmla="*/ 2 w 3"/>
                  <a:gd name="T7" fmla="*/ 8 h 9"/>
                  <a:gd name="T8" fmla="*/ 2 w 3"/>
                  <a:gd name="T9" fmla="*/ 3 h 9"/>
                  <a:gd name="T10" fmla="*/ 2 w 3"/>
                  <a:gd name="T11" fmla="*/ 1 h 9"/>
                  <a:gd name="T12" fmla="*/ 0 w 3"/>
                  <a:gd name="T13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9">
                    <a:moveTo>
                      <a:pt x="0" y="0"/>
                    </a:moveTo>
                    <a:lnTo>
                      <a:pt x="1" y="2"/>
                    </a:lnTo>
                    <a:lnTo>
                      <a:pt x="1" y="5"/>
                    </a:lnTo>
                    <a:lnTo>
                      <a:pt x="2" y="8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28" name="Freeform 394">
                <a:extLst>
                  <a:ext uri="{FF2B5EF4-FFF2-40B4-BE49-F238E27FC236}">
                    <a16:creationId xmlns:a16="http://schemas.microsoft.com/office/drawing/2014/main" id="{AD55B272-5B8C-E4CC-7C63-E1B1D0F9DF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9" y="2375"/>
                <a:ext cx="4" cy="20"/>
              </a:xfrm>
              <a:custGeom>
                <a:avLst/>
                <a:gdLst>
                  <a:gd name="T0" fmla="*/ 3 w 4"/>
                  <a:gd name="T1" fmla="*/ 0 h 20"/>
                  <a:gd name="T2" fmla="*/ 1 w 4"/>
                  <a:gd name="T3" fmla="*/ 11 h 20"/>
                  <a:gd name="T4" fmla="*/ 0 w 4"/>
                  <a:gd name="T5" fmla="*/ 19 h 20"/>
                  <a:gd name="T6" fmla="*/ 1 w 4"/>
                  <a:gd name="T7" fmla="*/ 14 h 20"/>
                  <a:gd name="T8" fmla="*/ 3 w 4"/>
                  <a:gd name="T9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0">
                    <a:moveTo>
                      <a:pt x="3" y="0"/>
                    </a:moveTo>
                    <a:lnTo>
                      <a:pt x="1" y="11"/>
                    </a:lnTo>
                    <a:lnTo>
                      <a:pt x="0" y="19"/>
                    </a:lnTo>
                    <a:lnTo>
                      <a:pt x="1" y="14"/>
                    </a:lnTo>
                    <a:lnTo>
                      <a:pt x="3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29" name="Freeform 395">
                <a:extLst>
                  <a:ext uri="{FF2B5EF4-FFF2-40B4-BE49-F238E27FC236}">
                    <a16:creationId xmlns:a16="http://schemas.microsoft.com/office/drawing/2014/main" id="{D83F71E9-87E1-8090-ACEA-38882C4FDF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5" y="2351"/>
                <a:ext cx="29" cy="16"/>
              </a:xfrm>
              <a:custGeom>
                <a:avLst/>
                <a:gdLst>
                  <a:gd name="T0" fmla="*/ 0 w 29"/>
                  <a:gd name="T1" fmla="*/ 0 h 16"/>
                  <a:gd name="T2" fmla="*/ 4 w 29"/>
                  <a:gd name="T3" fmla="*/ 2 h 16"/>
                  <a:gd name="T4" fmla="*/ 6 w 29"/>
                  <a:gd name="T5" fmla="*/ 9 h 16"/>
                  <a:gd name="T6" fmla="*/ 5 w 29"/>
                  <a:gd name="T7" fmla="*/ 11 h 16"/>
                  <a:gd name="T8" fmla="*/ 5 w 29"/>
                  <a:gd name="T9" fmla="*/ 12 h 16"/>
                  <a:gd name="T10" fmla="*/ 3 w 29"/>
                  <a:gd name="T11" fmla="*/ 15 h 16"/>
                  <a:gd name="T12" fmla="*/ 7 w 29"/>
                  <a:gd name="T13" fmla="*/ 10 h 16"/>
                  <a:gd name="T14" fmla="*/ 12 w 29"/>
                  <a:gd name="T15" fmla="*/ 10 h 16"/>
                  <a:gd name="T16" fmla="*/ 18 w 29"/>
                  <a:gd name="T17" fmla="*/ 9 h 16"/>
                  <a:gd name="T18" fmla="*/ 28 w 29"/>
                  <a:gd name="T19" fmla="*/ 8 h 16"/>
                  <a:gd name="T20" fmla="*/ 18 w 29"/>
                  <a:gd name="T21" fmla="*/ 3 h 16"/>
                  <a:gd name="T22" fmla="*/ 0 w 29"/>
                  <a:gd name="T23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" h="16">
                    <a:moveTo>
                      <a:pt x="0" y="0"/>
                    </a:moveTo>
                    <a:lnTo>
                      <a:pt x="4" y="2"/>
                    </a:lnTo>
                    <a:lnTo>
                      <a:pt x="6" y="9"/>
                    </a:lnTo>
                    <a:lnTo>
                      <a:pt x="5" y="11"/>
                    </a:lnTo>
                    <a:lnTo>
                      <a:pt x="5" y="12"/>
                    </a:lnTo>
                    <a:lnTo>
                      <a:pt x="3" y="15"/>
                    </a:lnTo>
                    <a:lnTo>
                      <a:pt x="7" y="10"/>
                    </a:lnTo>
                    <a:lnTo>
                      <a:pt x="12" y="10"/>
                    </a:lnTo>
                    <a:lnTo>
                      <a:pt x="18" y="9"/>
                    </a:lnTo>
                    <a:lnTo>
                      <a:pt x="28" y="8"/>
                    </a:lnTo>
                    <a:lnTo>
                      <a:pt x="18" y="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0" name="Freeform 396">
                <a:extLst>
                  <a:ext uri="{FF2B5EF4-FFF2-40B4-BE49-F238E27FC236}">
                    <a16:creationId xmlns:a16="http://schemas.microsoft.com/office/drawing/2014/main" id="{4E6B402A-038F-87E1-CAB0-97C8B604ED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7" y="2320"/>
                <a:ext cx="51" cy="16"/>
              </a:xfrm>
              <a:custGeom>
                <a:avLst/>
                <a:gdLst>
                  <a:gd name="T0" fmla="*/ 0 w 51"/>
                  <a:gd name="T1" fmla="*/ 8 h 16"/>
                  <a:gd name="T2" fmla="*/ 3 w 51"/>
                  <a:gd name="T3" fmla="*/ 13 h 16"/>
                  <a:gd name="T4" fmla="*/ 7 w 51"/>
                  <a:gd name="T5" fmla="*/ 15 h 16"/>
                  <a:gd name="T6" fmla="*/ 15 w 51"/>
                  <a:gd name="T7" fmla="*/ 10 h 16"/>
                  <a:gd name="T8" fmla="*/ 26 w 51"/>
                  <a:gd name="T9" fmla="*/ 8 h 16"/>
                  <a:gd name="T10" fmla="*/ 42 w 51"/>
                  <a:gd name="T11" fmla="*/ 7 h 16"/>
                  <a:gd name="T12" fmla="*/ 50 w 51"/>
                  <a:gd name="T13" fmla="*/ 8 h 16"/>
                  <a:gd name="T14" fmla="*/ 38 w 51"/>
                  <a:gd name="T15" fmla="*/ 4 h 16"/>
                  <a:gd name="T16" fmla="*/ 29 w 51"/>
                  <a:gd name="T17" fmla="*/ 2 h 16"/>
                  <a:gd name="T18" fmla="*/ 29 w 51"/>
                  <a:gd name="T19" fmla="*/ 0 h 16"/>
                  <a:gd name="T20" fmla="*/ 21 w 51"/>
                  <a:gd name="T21" fmla="*/ 3 h 16"/>
                  <a:gd name="T22" fmla="*/ 22 w 51"/>
                  <a:gd name="T23" fmla="*/ 1 h 16"/>
                  <a:gd name="T24" fmla="*/ 15 w 51"/>
                  <a:gd name="T25" fmla="*/ 4 h 16"/>
                  <a:gd name="T26" fmla="*/ 8 w 51"/>
                  <a:gd name="T27" fmla="*/ 4 h 16"/>
                  <a:gd name="T28" fmla="*/ 0 w 51"/>
                  <a:gd name="T2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1" h="16">
                    <a:moveTo>
                      <a:pt x="0" y="8"/>
                    </a:moveTo>
                    <a:lnTo>
                      <a:pt x="3" y="13"/>
                    </a:lnTo>
                    <a:lnTo>
                      <a:pt x="7" y="15"/>
                    </a:lnTo>
                    <a:lnTo>
                      <a:pt x="15" y="10"/>
                    </a:lnTo>
                    <a:lnTo>
                      <a:pt x="26" y="8"/>
                    </a:lnTo>
                    <a:lnTo>
                      <a:pt x="42" y="7"/>
                    </a:lnTo>
                    <a:lnTo>
                      <a:pt x="50" y="8"/>
                    </a:lnTo>
                    <a:lnTo>
                      <a:pt x="38" y="4"/>
                    </a:lnTo>
                    <a:lnTo>
                      <a:pt x="29" y="2"/>
                    </a:lnTo>
                    <a:lnTo>
                      <a:pt x="29" y="0"/>
                    </a:lnTo>
                    <a:lnTo>
                      <a:pt x="21" y="3"/>
                    </a:lnTo>
                    <a:lnTo>
                      <a:pt x="22" y="1"/>
                    </a:lnTo>
                    <a:lnTo>
                      <a:pt x="15" y="4"/>
                    </a:lnTo>
                    <a:lnTo>
                      <a:pt x="8" y="4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1" name="Freeform 397">
                <a:extLst>
                  <a:ext uri="{FF2B5EF4-FFF2-40B4-BE49-F238E27FC236}">
                    <a16:creationId xmlns:a16="http://schemas.microsoft.com/office/drawing/2014/main" id="{15697617-19A9-55A4-E8FF-973253638C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1" y="2347"/>
                <a:ext cx="27" cy="61"/>
              </a:xfrm>
              <a:custGeom>
                <a:avLst/>
                <a:gdLst>
                  <a:gd name="T0" fmla="*/ 0 w 27"/>
                  <a:gd name="T1" fmla="*/ 11 h 61"/>
                  <a:gd name="T2" fmla="*/ 8 w 27"/>
                  <a:gd name="T3" fmla="*/ 5 h 61"/>
                  <a:gd name="T4" fmla="*/ 18 w 27"/>
                  <a:gd name="T5" fmla="*/ 6 h 61"/>
                  <a:gd name="T6" fmla="*/ 23 w 27"/>
                  <a:gd name="T7" fmla="*/ 16 h 61"/>
                  <a:gd name="T8" fmla="*/ 24 w 27"/>
                  <a:gd name="T9" fmla="*/ 29 h 61"/>
                  <a:gd name="T10" fmla="*/ 23 w 27"/>
                  <a:gd name="T11" fmla="*/ 40 h 61"/>
                  <a:gd name="T12" fmla="*/ 20 w 27"/>
                  <a:gd name="T13" fmla="*/ 48 h 61"/>
                  <a:gd name="T14" fmla="*/ 15 w 27"/>
                  <a:gd name="T15" fmla="*/ 35 h 61"/>
                  <a:gd name="T16" fmla="*/ 11 w 27"/>
                  <a:gd name="T17" fmla="*/ 28 h 61"/>
                  <a:gd name="T18" fmla="*/ 2 w 27"/>
                  <a:gd name="T19" fmla="*/ 23 h 61"/>
                  <a:gd name="T20" fmla="*/ 8 w 27"/>
                  <a:gd name="T21" fmla="*/ 34 h 61"/>
                  <a:gd name="T22" fmla="*/ 15 w 27"/>
                  <a:gd name="T23" fmla="*/ 42 h 61"/>
                  <a:gd name="T24" fmla="*/ 16 w 27"/>
                  <a:gd name="T25" fmla="*/ 51 h 61"/>
                  <a:gd name="T26" fmla="*/ 13 w 27"/>
                  <a:gd name="T27" fmla="*/ 58 h 61"/>
                  <a:gd name="T28" fmla="*/ 9 w 27"/>
                  <a:gd name="T29" fmla="*/ 60 h 61"/>
                  <a:gd name="T30" fmla="*/ 20 w 27"/>
                  <a:gd name="T31" fmla="*/ 57 h 61"/>
                  <a:gd name="T32" fmla="*/ 26 w 27"/>
                  <a:gd name="T33" fmla="*/ 45 h 61"/>
                  <a:gd name="T34" fmla="*/ 26 w 27"/>
                  <a:gd name="T35" fmla="*/ 28 h 61"/>
                  <a:gd name="T36" fmla="*/ 26 w 27"/>
                  <a:gd name="T37" fmla="*/ 13 h 61"/>
                  <a:gd name="T38" fmla="*/ 20 w 27"/>
                  <a:gd name="T39" fmla="*/ 3 h 61"/>
                  <a:gd name="T40" fmla="*/ 11 w 27"/>
                  <a:gd name="T41" fmla="*/ 0 h 61"/>
                  <a:gd name="T42" fmla="*/ 3 w 27"/>
                  <a:gd name="T43" fmla="*/ 2 h 61"/>
                  <a:gd name="T44" fmla="*/ 0 w 27"/>
                  <a:gd name="T45" fmla="*/ 11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7" h="61">
                    <a:moveTo>
                      <a:pt x="0" y="11"/>
                    </a:moveTo>
                    <a:lnTo>
                      <a:pt x="8" y="5"/>
                    </a:lnTo>
                    <a:lnTo>
                      <a:pt x="18" y="6"/>
                    </a:lnTo>
                    <a:lnTo>
                      <a:pt x="23" y="16"/>
                    </a:lnTo>
                    <a:lnTo>
                      <a:pt x="24" y="29"/>
                    </a:lnTo>
                    <a:lnTo>
                      <a:pt x="23" y="40"/>
                    </a:lnTo>
                    <a:lnTo>
                      <a:pt x="20" y="48"/>
                    </a:lnTo>
                    <a:lnTo>
                      <a:pt x="15" y="35"/>
                    </a:lnTo>
                    <a:lnTo>
                      <a:pt x="11" y="28"/>
                    </a:lnTo>
                    <a:lnTo>
                      <a:pt x="2" y="23"/>
                    </a:lnTo>
                    <a:lnTo>
                      <a:pt x="8" y="34"/>
                    </a:lnTo>
                    <a:lnTo>
                      <a:pt x="15" y="42"/>
                    </a:lnTo>
                    <a:lnTo>
                      <a:pt x="16" y="51"/>
                    </a:lnTo>
                    <a:lnTo>
                      <a:pt x="13" y="58"/>
                    </a:lnTo>
                    <a:lnTo>
                      <a:pt x="9" y="60"/>
                    </a:lnTo>
                    <a:lnTo>
                      <a:pt x="20" y="57"/>
                    </a:lnTo>
                    <a:lnTo>
                      <a:pt x="26" y="45"/>
                    </a:lnTo>
                    <a:lnTo>
                      <a:pt x="26" y="28"/>
                    </a:lnTo>
                    <a:lnTo>
                      <a:pt x="26" y="13"/>
                    </a:lnTo>
                    <a:lnTo>
                      <a:pt x="20" y="3"/>
                    </a:lnTo>
                    <a:lnTo>
                      <a:pt x="11" y="0"/>
                    </a:lnTo>
                    <a:lnTo>
                      <a:pt x="3" y="2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2" name="Freeform 398">
                <a:extLst>
                  <a:ext uri="{FF2B5EF4-FFF2-40B4-BE49-F238E27FC236}">
                    <a16:creationId xmlns:a16="http://schemas.microsoft.com/office/drawing/2014/main" id="{0231447D-2C87-C506-55B0-9CF961351E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1" y="2337"/>
                <a:ext cx="49" cy="84"/>
              </a:xfrm>
              <a:custGeom>
                <a:avLst/>
                <a:gdLst>
                  <a:gd name="T0" fmla="*/ 0 w 49"/>
                  <a:gd name="T1" fmla="*/ 20 h 84"/>
                  <a:gd name="T2" fmla="*/ 7 w 49"/>
                  <a:gd name="T3" fmla="*/ 7 h 84"/>
                  <a:gd name="T4" fmla="*/ 20 w 49"/>
                  <a:gd name="T5" fmla="*/ 4 h 84"/>
                  <a:gd name="T6" fmla="*/ 35 w 49"/>
                  <a:gd name="T7" fmla="*/ 6 h 84"/>
                  <a:gd name="T8" fmla="*/ 41 w 49"/>
                  <a:gd name="T9" fmla="*/ 13 h 84"/>
                  <a:gd name="T10" fmla="*/ 44 w 49"/>
                  <a:gd name="T11" fmla="*/ 26 h 84"/>
                  <a:gd name="T12" fmla="*/ 44 w 49"/>
                  <a:gd name="T13" fmla="*/ 35 h 84"/>
                  <a:gd name="T14" fmla="*/ 42 w 49"/>
                  <a:gd name="T15" fmla="*/ 43 h 84"/>
                  <a:gd name="T16" fmla="*/ 42 w 49"/>
                  <a:gd name="T17" fmla="*/ 52 h 84"/>
                  <a:gd name="T18" fmla="*/ 40 w 49"/>
                  <a:gd name="T19" fmla="*/ 64 h 84"/>
                  <a:gd name="T20" fmla="*/ 29 w 49"/>
                  <a:gd name="T21" fmla="*/ 76 h 84"/>
                  <a:gd name="T22" fmla="*/ 17 w 49"/>
                  <a:gd name="T23" fmla="*/ 76 h 84"/>
                  <a:gd name="T24" fmla="*/ 7 w 49"/>
                  <a:gd name="T25" fmla="*/ 71 h 84"/>
                  <a:gd name="T26" fmla="*/ 7 w 49"/>
                  <a:gd name="T27" fmla="*/ 78 h 84"/>
                  <a:gd name="T28" fmla="*/ 17 w 49"/>
                  <a:gd name="T29" fmla="*/ 83 h 84"/>
                  <a:gd name="T30" fmla="*/ 28 w 49"/>
                  <a:gd name="T31" fmla="*/ 81 h 84"/>
                  <a:gd name="T32" fmla="*/ 37 w 49"/>
                  <a:gd name="T33" fmla="*/ 77 h 84"/>
                  <a:gd name="T34" fmla="*/ 44 w 49"/>
                  <a:gd name="T35" fmla="*/ 65 h 84"/>
                  <a:gd name="T36" fmla="*/ 45 w 49"/>
                  <a:gd name="T37" fmla="*/ 47 h 84"/>
                  <a:gd name="T38" fmla="*/ 48 w 49"/>
                  <a:gd name="T39" fmla="*/ 33 h 84"/>
                  <a:gd name="T40" fmla="*/ 48 w 49"/>
                  <a:gd name="T41" fmla="*/ 22 h 84"/>
                  <a:gd name="T42" fmla="*/ 44 w 49"/>
                  <a:gd name="T43" fmla="*/ 12 h 84"/>
                  <a:gd name="T44" fmla="*/ 38 w 49"/>
                  <a:gd name="T45" fmla="*/ 4 h 84"/>
                  <a:gd name="T46" fmla="*/ 26 w 49"/>
                  <a:gd name="T47" fmla="*/ 0 h 84"/>
                  <a:gd name="T48" fmla="*/ 7 w 49"/>
                  <a:gd name="T49" fmla="*/ 2 h 84"/>
                  <a:gd name="T50" fmla="*/ 2 w 49"/>
                  <a:gd name="T51" fmla="*/ 7 h 84"/>
                  <a:gd name="T52" fmla="*/ 0 w 49"/>
                  <a:gd name="T53" fmla="*/ 2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9" h="84">
                    <a:moveTo>
                      <a:pt x="0" y="20"/>
                    </a:moveTo>
                    <a:lnTo>
                      <a:pt x="7" y="7"/>
                    </a:lnTo>
                    <a:lnTo>
                      <a:pt x="20" y="4"/>
                    </a:lnTo>
                    <a:lnTo>
                      <a:pt x="35" y="6"/>
                    </a:lnTo>
                    <a:lnTo>
                      <a:pt x="41" y="13"/>
                    </a:lnTo>
                    <a:lnTo>
                      <a:pt x="44" y="26"/>
                    </a:lnTo>
                    <a:lnTo>
                      <a:pt x="44" y="35"/>
                    </a:lnTo>
                    <a:lnTo>
                      <a:pt x="42" y="43"/>
                    </a:lnTo>
                    <a:lnTo>
                      <a:pt x="42" y="52"/>
                    </a:lnTo>
                    <a:lnTo>
                      <a:pt x="40" y="64"/>
                    </a:lnTo>
                    <a:lnTo>
                      <a:pt x="29" y="76"/>
                    </a:lnTo>
                    <a:lnTo>
                      <a:pt x="17" y="76"/>
                    </a:lnTo>
                    <a:lnTo>
                      <a:pt x="7" y="71"/>
                    </a:lnTo>
                    <a:lnTo>
                      <a:pt x="7" y="78"/>
                    </a:lnTo>
                    <a:lnTo>
                      <a:pt x="17" y="83"/>
                    </a:lnTo>
                    <a:lnTo>
                      <a:pt x="28" y="81"/>
                    </a:lnTo>
                    <a:lnTo>
                      <a:pt x="37" y="77"/>
                    </a:lnTo>
                    <a:lnTo>
                      <a:pt x="44" y="65"/>
                    </a:lnTo>
                    <a:lnTo>
                      <a:pt x="45" y="47"/>
                    </a:lnTo>
                    <a:lnTo>
                      <a:pt x="48" y="33"/>
                    </a:lnTo>
                    <a:lnTo>
                      <a:pt x="48" y="22"/>
                    </a:lnTo>
                    <a:lnTo>
                      <a:pt x="44" y="12"/>
                    </a:lnTo>
                    <a:lnTo>
                      <a:pt x="38" y="4"/>
                    </a:lnTo>
                    <a:lnTo>
                      <a:pt x="26" y="0"/>
                    </a:lnTo>
                    <a:lnTo>
                      <a:pt x="7" y="2"/>
                    </a:lnTo>
                    <a:lnTo>
                      <a:pt x="2" y="7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3" name="Freeform 399">
                <a:extLst>
                  <a:ext uri="{FF2B5EF4-FFF2-40B4-BE49-F238E27FC236}">
                    <a16:creationId xmlns:a16="http://schemas.microsoft.com/office/drawing/2014/main" id="{AE6239D4-DF29-45DA-5E4C-CDC114BEC0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5" y="2431"/>
                <a:ext cx="44" cy="69"/>
              </a:xfrm>
              <a:custGeom>
                <a:avLst/>
                <a:gdLst>
                  <a:gd name="T0" fmla="*/ 43 w 44"/>
                  <a:gd name="T1" fmla="*/ 0 h 69"/>
                  <a:gd name="T2" fmla="*/ 37 w 44"/>
                  <a:gd name="T3" fmla="*/ 15 h 69"/>
                  <a:gd name="T4" fmla="*/ 28 w 44"/>
                  <a:gd name="T5" fmla="*/ 30 h 69"/>
                  <a:gd name="T6" fmla="*/ 18 w 44"/>
                  <a:gd name="T7" fmla="*/ 44 h 69"/>
                  <a:gd name="T8" fmla="*/ 6 w 44"/>
                  <a:gd name="T9" fmla="*/ 62 h 69"/>
                  <a:gd name="T10" fmla="*/ 0 w 44"/>
                  <a:gd name="T11" fmla="*/ 68 h 69"/>
                  <a:gd name="T12" fmla="*/ 14 w 44"/>
                  <a:gd name="T13" fmla="*/ 61 h 69"/>
                  <a:gd name="T14" fmla="*/ 25 w 44"/>
                  <a:gd name="T15" fmla="*/ 44 h 69"/>
                  <a:gd name="T16" fmla="*/ 36 w 44"/>
                  <a:gd name="T17" fmla="*/ 26 h 69"/>
                  <a:gd name="T18" fmla="*/ 43 w 44"/>
                  <a:gd name="T19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4" h="69">
                    <a:moveTo>
                      <a:pt x="43" y="0"/>
                    </a:moveTo>
                    <a:lnTo>
                      <a:pt x="37" y="15"/>
                    </a:lnTo>
                    <a:lnTo>
                      <a:pt x="28" y="30"/>
                    </a:lnTo>
                    <a:lnTo>
                      <a:pt x="18" y="44"/>
                    </a:lnTo>
                    <a:lnTo>
                      <a:pt x="6" y="62"/>
                    </a:lnTo>
                    <a:lnTo>
                      <a:pt x="0" y="68"/>
                    </a:lnTo>
                    <a:lnTo>
                      <a:pt x="14" y="61"/>
                    </a:lnTo>
                    <a:lnTo>
                      <a:pt x="25" y="44"/>
                    </a:lnTo>
                    <a:lnTo>
                      <a:pt x="36" y="26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4" name="Freeform 400">
                <a:extLst>
                  <a:ext uri="{FF2B5EF4-FFF2-40B4-BE49-F238E27FC236}">
                    <a16:creationId xmlns:a16="http://schemas.microsoft.com/office/drawing/2014/main" id="{91AF1EB1-0B4A-5BB2-9012-D95099BD24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2203"/>
                <a:ext cx="246" cy="249"/>
              </a:xfrm>
              <a:custGeom>
                <a:avLst/>
                <a:gdLst>
                  <a:gd name="T0" fmla="*/ 32 w 246"/>
                  <a:gd name="T1" fmla="*/ 49 h 249"/>
                  <a:gd name="T2" fmla="*/ 46 w 246"/>
                  <a:gd name="T3" fmla="*/ 54 h 249"/>
                  <a:gd name="T4" fmla="*/ 69 w 246"/>
                  <a:gd name="T5" fmla="*/ 56 h 249"/>
                  <a:gd name="T6" fmla="*/ 86 w 246"/>
                  <a:gd name="T7" fmla="*/ 74 h 249"/>
                  <a:gd name="T8" fmla="*/ 76 w 246"/>
                  <a:gd name="T9" fmla="*/ 97 h 249"/>
                  <a:gd name="T10" fmla="*/ 63 w 246"/>
                  <a:gd name="T11" fmla="*/ 105 h 249"/>
                  <a:gd name="T12" fmla="*/ 60 w 246"/>
                  <a:gd name="T13" fmla="*/ 127 h 249"/>
                  <a:gd name="T14" fmla="*/ 67 w 246"/>
                  <a:gd name="T15" fmla="*/ 141 h 249"/>
                  <a:gd name="T16" fmla="*/ 61 w 246"/>
                  <a:gd name="T17" fmla="*/ 162 h 249"/>
                  <a:gd name="T18" fmla="*/ 77 w 246"/>
                  <a:gd name="T19" fmla="*/ 162 h 249"/>
                  <a:gd name="T20" fmla="*/ 82 w 246"/>
                  <a:gd name="T21" fmla="*/ 138 h 249"/>
                  <a:gd name="T22" fmla="*/ 92 w 246"/>
                  <a:gd name="T23" fmla="*/ 127 h 249"/>
                  <a:gd name="T24" fmla="*/ 111 w 246"/>
                  <a:gd name="T25" fmla="*/ 127 h 249"/>
                  <a:gd name="T26" fmla="*/ 131 w 246"/>
                  <a:gd name="T27" fmla="*/ 132 h 249"/>
                  <a:gd name="T28" fmla="*/ 137 w 246"/>
                  <a:gd name="T29" fmla="*/ 148 h 249"/>
                  <a:gd name="T30" fmla="*/ 140 w 246"/>
                  <a:gd name="T31" fmla="*/ 171 h 249"/>
                  <a:gd name="T32" fmla="*/ 137 w 246"/>
                  <a:gd name="T33" fmla="*/ 187 h 249"/>
                  <a:gd name="T34" fmla="*/ 137 w 246"/>
                  <a:gd name="T35" fmla="*/ 199 h 249"/>
                  <a:gd name="T36" fmla="*/ 139 w 246"/>
                  <a:gd name="T37" fmla="*/ 213 h 249"/>
                  <a:gd name="T38" fmla="*/ 151 w 246"/>
                  <a:gd name="T39" fmla="*/ 226 h 249"/>
                  <a:gd name="T40" fmla="*/ 160 w 246"/>
                  <a:gd name="T41" fmla="*/ 233 h 249"/>
                  <a:gd name="T42" fmla="*/ 184 w 246"/>
                  <a:gd name="T43" fmla="*/ 248 h 249"/>
                  <a:gd name="T44" fmla="*/ 227 w 246"/>
                  <a:gd name="T45" fmla="*/ 203 h 249"/>
                  <a:gd name="T46" fmla="*/ 240 w 246"/>
                  <a:gd name="T47" fmla="*/ 167 h 249"/>
                  <a:gd name="T48" fmla="*/ 245 w 246"/>
                  <a:gd name="T49" fmla="*/ 108 h 249"/>
                  <a:gd name="T50" fmla="*/ 242 w 246"/>
                  <a:gd name="T51" fmla="*/ 70 h 249"/>
                  <a:gd name="T52" fmla="*/ 226 w 246"/>
                  <a:gd name="T53" fmla="*/ 33 h 249"/>
                  <a:gd name="T54" fmla="*/ 215 w 246"/>
                  <a:gd name="T55" fmla="*/ 21 h 249"/>
                  <a:gd name="T56" fmla="*/ 195 w 246"/>
                  <a:gd name="T57" fmla="*/ 11 h 249"/>
                  <a:gd name="T58" fmla="*/ 170 w 246"/>
                  <a:gd name="T59" fmla="*/ 6 h 249"/>
                  <a:gd name="T60" fmla="*/ 143 w 246"/>
                  <a:gd name="T61" fmla="*/ 0 h 249"/>
                  <a:gd name="T62" fmla="*/ 103 w 246"/>
                  <a:gd name="T63" fmla="*/ 1 h 249"/>
                  <a:gd name="T64" fmla="*/ 69 w 246"/>
                  <a:gd name="T65" fmla="*/ 6 h 249"/>
                  <a:gd name="T66" fmla="*/ 32 w 246"/>
                  <a:gd name="T67" fmla="*/ 19 h 249"/>
                  <a:gd name="T68" fmla="*/ 8 w 246"/>
                  <a:gd name="T69" fmla="*/ 39 h 249"/>
                  <a:gd name="T70" fmla="*/ 0 w 246"/>
                  <a:gd name="T71" fmla="*/ 53 h 249"/>
                  <a:gd name="T72" fmla="*/ 32 w 246"/>
                  <a:gd name="T73" fmla="*/ 49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46" h="249">
                    <a:moveTo>
                      <a:pt x="32" y="49"/>
                    </a:moveTo>
                    <a:lnTo>
                      <a:pt x="46" y="54"/>
                    </a:lnTo>
                    <a:lnTo>
                      <a:pt x="69" y="56"/>
                    </a:lnTo>
                    <a:lnTo>
                      <a:pt x="86" y="74"/>
                    </a:lnTo>
                    <a:lnTo>
                      <a:pt x="76" y="97"/>
                    </a:lnTo>
                    <a:lnTo>
                      <a:pt x="63" y="105"/>
                    </a:lnTo>
                    <a:lnTo>
                      <a:pt x="60" y="127"/>
                    </a:lnTo>
                    <a:lnTo>
                      <a:pt x="67" y="141"/>
                    </a:lnTo>
                    <a:lnTo>
                      <a:pt x="61" y="162"/>
                    </a:lnTo>
                    <a:lnTo>
                      <a:pt x="77" y="162"/>
                    </a:lnTo>
                    <a:lnTo>
                      <a:pt x="82" y="138"/>
                    </a:lnTo>
                    <a:lnTo>
                      <a:pt x="92" y="127"/>
                    </a:lnTo>
                    <a:lnTo>
                      <a:pt x="111" y="127"/>
                    </a:lnTo>
                    <a:lnTo>
                      <a:pt x="131" y="132"/>
                    </a:lnTo>
                    <a:lnTo>
                      <a:pt x="137" y="148"/>
                    </a:lnTo>
                    <a:lnTo>
                      <a:pt x="140" y="171"/>
                    </a:lnTo>
                    <a:lnTo>
                      <a:pt x="137" y="187"/>
                    </a:lnTo>
                    <a:lnTo>
                      <a:pt x="137" y="199"/>
                    </a:lnTo>
                    <a:lnTo>
                      <a:pt x="139" y="213"/>
                    </a:lnTo>
                    <a:lnTo>
                      <a:pt x="151" y="226"/>
                    </a:lnTo>
                    <a:lnTo>
                      <a:pt x="160" y="233"/>
                    </a:lnTo>
                    <a:lnTo>
                      <a:pt x="184" y="248"/>
                    </a:lnTo>
                    <a:lnTo>
                      <a:pt x="227" y="203"/>
                    </a:lnTo>
                    <a:lnTo>
                      <a:pt x="240" y="167"/>
                    </a:lnTo>
                    <a:lnTo>
                      <a:pt x="245" y="108"/>
                    </a:lnTo>
                    <a:lnTo>
                      <a:pt x="242" y="70"/>
                    </a:lnTo>
                    <a:lnTo>
                      <a:pt x="226" y="33"/>
                    </a:lnTo>
                    <a:lnTo>
                      <a:pt x="215" y="21"/>
                    </a:lnTo>
                    <a:lnTo>
                      <a:pt x="195" y="11"/>
                    </a:lnTo>
                    <a:lnTo>
                      <a:pt x="170" y="6"/>
                    </a:lnTo>
                    <a:lnTo>
                      <a:pt x="143" y="0"/>
                    </a:lnTo>
                    <a:lnTo>
                      <a:pt x="103" y="1"/>
                    </a:lnTo>
                    <a:lnTo>
                      <a:pt x="69" y="6"/>
                    </a:lnTo>
                    <a:lnTo>
                      <a:pt x="32" y="19"/>
                    </a:lnTo>
                    <a:lnTo>
                      <a:pt x="8" y="39"/>
                    </a:lnTo>
                    <a:lnTo>
                      <a:pt x="0" y="53"/>
                    </a:lnTo>
                    <a:lnTo>
                      <a:pt x="32" y="49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5" name="Freeform 401">
                <a:extLst>
                  <a:ext uri="{FF2B5EF4-FFF2-40B4-BE49-F238E27FC236}">
                    <a16:creationId xmlns:a16="http://schemas.microsoft.com/office/drawing/2014/main" id="{F8ACCD89-4B18-2CF0-E66F-6799CA572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2" y="2210"/>
                <a:ext cx="223" cy="235"/>
              </a:xfrm>
              <a:custGeom>
                <a:avLst/>
                <a:gdLst>
                  <a:gd name="T0" fmla="*/ 0 w 223"/>
                  <a:gd name="T1" fmla="*/ 37 h 235"/>
                  <a:gd name="T2" fmla="*/ 50 w 223"/>
                  <a:gd name="T3" fmla="*/ 33 h 235"/>
                  <a:gd name="T4" fmla="*/ 88 w 223"/>
                  <a:gd name="T5" fmla="*/ 27 h 235"/>
                  <a:gd name="T6" fmla="*/ 79 w 223"/>
                  <a:gd name="T7" fmla="*/ 32 h 235"/>
                  <a:gd name="T8" fmla="*/ 53 w 223"/>
                  <a:gd name="T9" fmla="*/ 40 h 235"/>
                  <a:gd name="T10" fmla="*/ 57 w 223"/>
                  <a:gd name="T11" fmla="*/ 45 h 235"/>
                  <a:gd name="T12" fmla="*/ 74 w 223"/>
                  <a:gd name="T13" fmla="*/ 45 h 235"/>
                  <a:gd name="T14" fmla="*/ 101 w 223"/>
                  <a:gd name="T15" fmla="*/ 38 h 235"/>
                  <a:gd name="T16" fmla="*/ 89 w 223"/>
                  <a:gd name="T17" fmla="*/ 46 h 235"/>
                  <a:gd name="T18" fmla="*/ 67 w 223"/>
                  <a:gd name="T19" fmla="*/ 58 h 235"/>
                  <a:gd name="T20" fmla="*/ 89 w 223"/>
                  <a:gd name="T21" fmla="*/ 59 h 235"/>
                  <a:gd name="T22" fmla="*/ 79 w 223"/>
                  <a:gd name="T23" fmla="*/ 67 h 235"/>
                  <a:gd name="T24" fmla="*/ 69 w 223"/>
                  <a:gd name="T25" fmla="*/ 83 h 235"/>
                  <a:gd name="T26" fmla="*/ 79 w 223"/>
                  <a:gd name="T27" fmla="*/ 82 h 235"/>
                  <a:gd name="T28" fmla="*/ 111 w 223"/>
                  <a:gd name="T29" fmla="*/ 79 h 235"/>
                  <a:gd name="T30" fmla="*/ 62 w 223"/>
                  <a:gd name="T31" fmla="*/ 95 h 235"/>
                  <a:gd name="T32" fmla="*/ 49 w 223"/>
                  <a:gd name="T33" fmla="*/ 111 h 235"/>
                  <a:gd name="T34" fmla="*/ 84 w 223"/>
                  <a:gd name="T35" fmla="*/ 98 h 235"/>
                  <a:gd name="T36" fmla="*/ 71 w 223"/>
                  <a:gd name="T37" fmla="*/ 105 h 235"/>
                  <a:gd name="T38" fmla="*/ 48 w 223"/>
                  <a:gd name="T39" fmla="*/ 119 h 235"/>
                  <a:gd name="T40" fmla="*/ 63 w 223"/>
                  <a:gd name="T41" fmla="*/ 120 h 235"/>
                  <a:gd name="T42" fmla="*/ 102 w 223"/>
                  <a:gd name="T43" fmla="*/ 113 h 235"/>
                  <a:gd name="T44" fmla="*/ 137 w 223"/>
                  <a:gd name="T45" fmla="*/ 116 h 235"/>
                  <a:gd name="T46" fmla="*/ 149 w 223"/>
                  <a:gd name="T47" fmla="*/ 119 h 235"/>
                  <a:gd name="T48" fmla="*/ 125 w 223"/>
                  <a:gd name="T49" fmla="*/ 134 h 235"/>
                  <a:gd name="T50" fmla="*/ 167 w 223"/>
                  <a:gd name="T51" fmla="*/ 121 h 235"/>
                  <a:gd name="T52" fmla="*/ 155 w 223"/>
                  <a:gd name="T53" fmla="*/ 134 h 235"/>
                  <a:gd name="T54" fmla="*/ 125 w 223"/>
                  <a:gd name="T55" fmla="*/ 143 h 235"/>
                  <a:gd name="T56" fmla="*/ 146 w 223"/>
                  <a:gd name="T57" fmla="*/ 150 h 235"/>
                  <a:gd name="T58" fmla="*/ 153 w 223"/>
                  <a:gd name="T59" fmla="*/ 153 h 235"/>
                  <a:gd name="T60" fmla="*/ 126 w 223"/>
                  <a:gd name="T61" fmla="*/ 158 h 235"/>
                  <a:gd name="T62" fmla="*/ 145 w 223"/>
                  <a:gd name="T63" fmla="*/ 174 h 235"/>
                  <a:gd name="T64" fmla="*/ 144 w 223"/>
                  <a:gd name="T65" fmla="*/ 180 h 235"/>
                  <a:gd name="T66" fmla="*/ 125 w 223"/>
                  <a:gd name="T67" fmla="*/ 199 h 235"/>
                  <a:gd name="T68" fmla="*/ 146 w 223"/>
                  <a:gd name="T69" fmla="*/ 198 h 235"/>
                  <a:gd name="T70" fmla="*/ 170 w 223"/>
                  <a:gd name="T71" fmla="*/ 165 h 235"/>
                  <a:gd name="T72" fmla="*/ 153 w 223"/>
                  <a:gd name="T73" fmla="*/ 199 h 235"/>
                  <a:gd name="T74" fmla="*/ 149 w 223"/>
                  <a:gd name="T75" fmla="*/ 228 h 235"/>
                  <a:gd name="T76" fmla="*/ 176 w 223"/>
                  <a:gd name="T77" fmla="*/ 198 h 235"/>
                  <a:gd name="T78" fmla="*/ 178 w 223"/>
                  <a:gd name="T79" fmla="*/ 206 h 235"/>
                  <a:gd name="T80" fmla="*/ 158 w 223"/>
                  <a:gd name="T81" fmla="*/ 229 h 235"/>
                  <a:gd name="T82" fmla="*/ 188 w 223"/>
                  <a:gd name="T83" fmla="*/ 216 h 235"/>
                  <a:gd name="T84" fmla="*/ 214 w 223"/>
                  <a:gd name="T85" fmla="*/ 168 h 235"/>
                  <a:gd name="T86" fmla="*/ 222 w 223"/>
                  <a:gd name="T87" fmla="*/ 103 h 235"/>
                  <a:gd name="T88" fmla="*/ 204 w 223"/>
                  <a:gd name="T89" fmla="*/ 79 h 235"/>
                  <a:gd name="T90" fmla="*/ 144 w 223"/>
                  <a:gd name="T91" fmla="*/ 96 h 235"/>
                  <a:gd name="T92" fmla="*/ 189 w 223"/>
                  <a:gd name="T93" fmla="*/ 76 h 235"/>
                  <a:gd name="T94" fmla="*/ 213 w 223"/>
                  <a:gd name="T95" fmla="*/ 49 h 235"/>
                  <a:gd name="T96" fmla="*/ 173 w 223"/>
                  <a:gd name="T97" fmla="*/ 38 h 235"/>
                  <a:gd name="T98" fmla="*/ 171 w 223"/>
                  <a:gd name="T99" fmla="*/ 33 h 235"/>
                  <a:gd name="T100" fmla="*/ 177 w 223"/>
                  <a:gd name="T101" fmla="*/ 13 h 235"/>
                  <a:gd name="T102" fmla="*/ 147 w 223"/>
                  <a:gd name="T103" fmla="*/ 4 h 235"/>
                  <a:gd name="T104" fmla="*/ 53 w 223"/>
                  <a:gd name="T105" fmla="*/ 11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23" h="235">
                    <a:moveTo>
                      <a:pt x="20" y="20"/>
                    </a:moveTo>
                    <a:lnTo>
                      <a:pt x="0" y="37"/>
                    </a:lnTo>
                    <a:lnTo>
                      <a:pt x="36" y="40"/>
                    </a:lnTo>
                    <a:lnTo>
                      <a:pt x="50" y="33"/>
                    </a:lnTo>
                    <a:lnTo>
                      <a:pt x="70" y="28"/>
                    </a:lnTo>
                    <a:lnTo>
                      <a:pt x="88" y="27"/>
                    </a:lnTo>
                    <a:lnTo>
                      <a:pt x="108" y="28"/>
                    </a:lnTo>
                    <a:lnTo>
                      <a:pt x="79" y="32"/>
                    </a:lnTo>
                    <a:lnTo>
                      <a:pt x="63" y="36"/>
                    </a:lnTo>
                    <a:lnTo>
                      <a:pt x="53" y="40"/>
                    </a:lnTo>
                    <a:lnTo>
                      <a:pt x="50" y="41"/>
                    </a:lnTo>
                    <a:lnTo>
                      <a:pt x="57" y="45"/>
                    </a:lnTo>
                    <a:lnTo>
                      <a:pt x="63" y="51"/>
                    </a:lnTo>
                    <a:lnTo>
                      <a:pt x="74" y="45"/>
                    </a:lnTo>
                    <a:lnTo>
                      <a:pt x="83" y="42"/>
                    </a:lnTo>
                    <a:lnTo>
                      <a:pt x="101" y="38"/>
                    </a:lnTo>
                    <a:lnTo>
                      <a:pt x="107" y="38"/>
                    </a:lnTo>
                    <a:lnTo>
                      <a:pt x="89" y="46"/>
                    </a:lnTo>
                    <a:lnTo>
                      <a:pt x="75" y="52"/>
                    </a:lnTo>
                    <a:lnTo>
                      <a:pt x="67" y="58"/>
                    </a:lnTo>
                    <a:lnTo>
                      <a:pt x="74" y="63"/>
                    </a:lnTo>
                    <a:lnTo>
                      <a:pt x="89" y="59"/>
                    </a:lnTo>
                    <a:lnTo>
                      <a:pt x="101" y="56"/>
                    </a:lnTo>
                    <a:lnTo>
                      <a:pt x="79" y="67"/>
                    </a:lnTo>
                    <a:lnTo>
                      <a:pt x="71" y="72"/>
                    </a:lnTo>
                    <a:lnTo>
                      <a:pt x="69" y="83"/>
                    </a:lnTo>
                    <a:lnTo>
                      <a:pt x="65" y="89"/>
                    </a:lnTo>
                    <a:lnTo>
                      <a:pt x="79" y="82"/>
                    </a:lnTo>
                    <a:lnTo>
                      <a:pt x="91" y="80"/>
                    </a:lnTo>
                    <a:lnTo>
                      <a:pt x="111" y="79"/>
                    </a:lnTo>
                    <a:lnTo>
                      <a:pt x="81" y="88"/>
                    </a:lnTo>
                    <a:lnTo>
                      <a:pt x="62" y="95"/>
                    </a:lnTo>
                    <a:lnTo>
                      <a:pt x="50" y="101"/>
                    </a:lnTo>
                    <a:lnTo>
                      <a:pt x="49" y="111"/>
                    </a:lnTo>
                    <a:lnTo>
                      <a:pt x="63" y="103"/>
                    </a:lnTo>
                    <a:lnTo>
                      <a:pt x="84" y="98"/>
                    </a:lnTo>
                    <a:lnTo>
                      <a:pt x="93" y="98"/>
                    </a:lnTo>
                    <a:lnTo>
                      <a:pt x="71" y="105"/>
                    </a:lnTo>
                    <a:lnTo>
                      <a:pt x="54" y="112"/>
                    </a:lnTo>
                    <a:lnTo>
                      <a:pt x="48" y="119"/>
                    </a:lnTo>
                    <a:lnTo>
                      <a:pt x="50" y="125"/>
                    </a:lnTo>
                    <a:lnTo>
                      <a:pt x="63" y="120"/>
                    </a:lnTo>
                    <a:lnTo>
                      <a:pt x="76" y="115"/>
                    </a:lnTo>
                    <a:lnTo>
                      <a:pt x="102" y="113"/>
                    </a:lnTo>
                    <a:lnTo>
                      <a:pt x="113" y="115"/>
                    </a:lnTo>
                    <a:lnTo>
                      <a:pt x="137" y="116"/>
                    </a:lnTo>
                    <a:lnTo>
                      <a:pt x="167" y="112"/>
                    </a:lnTo>
                    <a:lnTo>
                      <a:pt x="149" y="119"/>
                    </a:lnTo>
                    <a:lnTo>
                      <a:pt x="119" y="124"/>
                    </a:lnTo>
                    <a:lnTo>
                      <a:pt x="125" y="134"/>
                    </a:lnTo>
                    <a:lnTo>
                      <a:pt x="146" y="129"/>
                    </a:lnTo>
                    <a:lnTo>
                      <a:pt x="167" y="121"/>
                    </a:lnTo>
                    <a:lnTo>
                      <a:pt x="181" y="115"/>
                    </a:lnTo>
                    <a:lnTo>
                      <a:pt x="155" y="134"/>
                    </a:lnTo>
                    <a:lnTo>
                      <a:pt x="138" y="138"/>
                    </a:lnTo>
                    <a:lnTo>
                      <a:pt x="125" y="143"/>
                    </a:lnTo>
                    <a:lnTo>
                      <a:pt x="126" y="153"/>
                    </a:lnTo>
                    <a:lnTo>
                      <a:pt x="146" y="150"/>
                    </a:lnTo>
                    <a:lnTo>
                      <a:pt x="163" y="145"/>
                    </a:lnTo>
                    <a:lnTo>
                      <a:pt x="153" y="153"/>
                    </a:lnTo>
                    <a:lnTo>
                      <a:pt x="135" y="157"/>
                    </a:lnTo>
                    <a:lnTo>
                      <a:pt x="126" y="158"/>
                    </a:lnTo>
                    <a:lnTo>
                      <a:pt x="126" y="181"/>
                    </a:lnTo>
                    <a:lnTo>
                      <a:pt x="145" y="174"/>
                    </a:lnTo>
                    <a:lnTo>
                      <a:pt x="161" y="168"/>
                    </a:lnTo>
                    <a:lnTo>
                      <a:pt x="144" y="180"/>
                    </a:lnTo>
                    <a:lnTo>
                      <a:pt x="124" y="189"/>
                    </a:lnTo>
                    <a:lnTo>
                      <a:pt x="125" y="199"/>
                    </a:lnTo>
                    <a:lnTo>
                      <a:pt x="136" y="211"/>
                    </a:lnTo>
                    <a:lnTo>
                      <a:pt x="146" y="198"/>
                    </a:lnTo>
                    <a:lnTo>
                      <a:pt x="161" y="181"/>
                    </a:lnTo>
                    <a:lnTo>
                      <a:pt x="170" y="165"/>
                    </a:lnTo>
                    <a:lnTo>
                      <a:pt x="161" y="190"/>
                    </a:lnTo>
                    <a:lnTo>
                      <a:pt x="153" y="199"/>
                    </a:lnTo>
                    <a:lnTo>
                      <a:pt x="138" y="216"/>
                    </a:lnTo>
                    <a:lnTo>
                      <a:pt x="149" y="228"/>
                    </a:lnTo>
                    <a:lnTo>
                      <a:pt x="166" y="215"/>
                    </a:lnTo>
                    <a:lnTo>
                      <a:pt x="176" y="198"/>
                    </a:lnTo>
                    <a:lnTo>
                      <a:pt x="188" y="180"/>
                    </a:lnTo>
                    <a:lnTo>
                      <a:pt x="178" y="206"/>
                    </a:lnTo>
                    <a:lnTo>
                      <a:pt x="167" y="217"/>
                    </a:lnTo>
                    <a:lnTo>
                      <a:pt x="158" y="229"/>
                    </a:lnTo>
                    <a:lnTo>
                      <a:pt x="167" y="234"/>
                    </a:lnTo>
                    <a:lnTo>
                      <a:pt x="188" y="216"/>
                    </a:lnTo>
                    <a:lnTo>
                      <a:pt x="206" y="189"/>
                    </a:lnTo>
                    <a:lnTo>
                      <a:pt x="214" y="168"/>
                    </a:lnTo>
                    <a:lnTo>
                      <a:pt x="219" y="131"/>
                    </a:lnTo>
                    <a:lnTo>
                      <a:pt x="222" y="103"/>
                    </a:lnTo>
                    <a:lnTo>
                      <a:pt x="221" y="78"/>
                    </a:lnTo>
                    <a:lnTo>
                      <a:pt x="204" y="79"/>
                    </a:lnTo>
                    <a:lnTo>
                      <a:pt x="180" y="88"/>
                    </a:lnTo>
                    <a:lnTo>
                      <a:pt x="144" y="96"/>
                    </a:lnTo>
                    <a:lnTo>
                      <a:pt x="176" y="83"/>
                    </a:lnTo>
                    <a:lnTo>
                      <a:pt x="189" y="76"/>
                    </a:lnTo>
                    <a:lnTo>
                      <a:pt x="218" y="65"/>
                    </a:lnTo>
                    <a:lnTo>
                      <a:pt x="213" y="49"/>
                    </a:lnTo>
                    <a:lnTo>
                      <a:pt x="204" y="30"/>
                    </a:lnTo>
                    <a:lnTo>
                      <a:pt x="173" y="38"/>
                    </a:lnTo>
                    <a:lnTo>
                      <a:pt x="150" y="50"/>
                    </a:lnTo>
                    <a:lnTo>
                      <a:pt x="171" y="33"/>
                    </a:lnTo>
                    <a:lnTo>
                      <a:pt x="200" y="23"/>
                    </a:lnTo>
                    <a:lnTo>
                      <a:pt x="177" y="13"/>
                    </a:lnTo>
                    <a:lnTo>
                      <a:pt x="164" y="8"/>
                    </a:lnTo>
                    <a:lnTo>
                      <a:pt x="147" y="4"/>
                    </a:lnTo>
                    <a:lnTo>
                      <a:pt x="95" y="0"/>
                    </a:lnTo>
                    <a:lnTo>
                      <a:pt x="53" y="11"/>
                    </a:lnTo>
                    <a:lnTo>
                      <a:pt x="20" y="20"/>
                    </a:lnTo>
                  </a:path>
                </a:pathLst>
              </a:custGeom>
              <a:solidFill>
                <a:srgbClr val="A0A0A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6" name="Freeform 402">
                <a:extLst>
                  <a:ext uri="{FF2B5EF4-FFF2-40B4-BE49-F238E27FC236}">
                    <a16:creationId xmlns:a16="http://schemas.microsoft.com/office/drawing/2014/main" id="{0DE12CBF-C4DD-80AA-ACF7-A1A227EB77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5" y="2468"/>
                <a:ext cx="18" cy="8"/>
              </a:xfrm>
              <a:custGeom>
                <a:avLst/>
                <a:gdLst>
                  <a:gd name="T0" fmla="*/ 0 w 18"/>
                  <a:gd name="T1" fmla="*/ 0 h 8"/>
                  <a:gd name="T2" fmla="*/ 4 w 18"/>
                  <a:gd name="T3" fmla="*/ 3 h 8"/>
                  <a:gd name="T4" fmla="*/ 9 w 18"/>
                  <a:gd name="T5" fmla="*/ 4 h 8"/>
                  <a:gd name="T6" fmla="*/ 13 w 18"/>
                  <a:gd name="T7" fmla="*/ 5 h 8"/>
                  <a:gd name="T8" fmla="*/ 17 w 18"/>
                  <a:gd name="T9" fmla="*/ 7 h 8"/>
                  <a:gd name="T10" fmla="*/ 12 w 18"/>
                  <a:gd name="T11" fmla="*/ 6 h 8"/>
                  <a:gd name="T12" fmla="*/ 4 w 18"/>
                  <a:gd name="T13" fmla="*/ 6 h 8"/>
                  <a:gd name="T14" fmla="*/ 0 w 18"/>
                  <a:gd name="T15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" h="8">
                    <a:moveTo>
                      <a:pt x="0" y="0"/>
                    </a:moveTo>
                    <a:lnTo>
                      <a:pt x="4" y="3"/>
                    </a:lnTo>
                    <a:lnTo>
                      <a:pt x="9" y="4"/>
                    </a:lnTo>
                    <a:lnTo>
                      <a:pt x="13" y="5"/>
                    </a:lnTo>
                    <a:lnTo>
                      <a:pt x="17" y="7"/>
                    </a:lnTo>
                    <a:lnTo>
                      <a:pt x="12" y="6"/>
                    </a:lnTo>
                    <a:lnTo>
                      <a:pt x="4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7" name="Freeform 403">
                <a:extLst>
                  <a:ext uri="{FF2B5EF4-FFF2-40B4-BE49-F238E27FC236}">
                    <a16:creationId xmlns:a16="http://schemas.microsoft.com/office/drawing/2014/main" id="{1EEC0746-EAA2-D3FD-4AB2-053D428BB1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0" y="2492"/>
                <a:ext cx="1" cy="5"/>
              </a:xfrm>
              <a:custGeom>
                <a:avLst/>
                <a:gdLst>
                  <a:gd name="T0" fmla="*/ 0 w 1"/>
                  <a:gd name="T1" fmla="*/ 0 h 5"/>
                  <a:gd name="T2" fmla="*/ 0 w 1"/>
                  <a:gd name="T3" fmla="*/ 0 h 5"/>
                  <a:gd name="T4" fmla="*/ 0 w 1"/>
                  <a:gd name="T5" fmla="*/ 4 h 5"/>
                  <a:gd name="T6" fmla="*/ 0 w 1"/>
                  <a:gd name="T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5">
                    <a:moveTo>
                      <a:pt x="0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8" name="Freeform 404">
                <a:extLst>
                  <a:ext uri="{FF2B5EF4-FFF2-40B4-BE49-F238E27FC236}">
                    <a16:creationId xmlns:a16="http://schemas.microsoft.com/office/drawing/2014/main" id="{CE75893E-7D69-EB5F-6A94-AE73A5E72D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3" y="2370"/>
                <a:ext cx="18" cy="5"/>
              </a:xfrm>
              <a:custGeom>
                <a:avLst/>
                <a:gdLst>
                  <a:gd name="T0" fmla="*/ 0 w 18"/>
                  <a:gd name="T1" fmla="*/ 0 h 5"/>
                  <a:gd name="T2" fmla="*/ 4 w 18"/>
                  <a:gd name="T3" fmla="*/ 2 h 5"/>
                  <a:gd name="T4" fmla="*/ 13 w 18"/>
                  <a:gd name="T5" fmla="*/ 3 h 5"/>
                  <a:gd name="T6" fmla="*/ 17 w 18"/>
                  <a:gd name="T7" fmla="*/ 4 h 5"/>
                  <a:gd name="T8" fmla="*/ 10 w 18"/>
                  <a:gd name="T9" fmla="*/ 4 h 5"/>
                  <a:gd name="T10" fmla="*/ 3 w 18"/>
                  <a:gd name="T11" fmla="*/ 2 h 5"/>
                  <a:gd name="T12" fmla="*/ 0 w 18"/>
                  <a:gd name="T13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5">
                    <a:moveTo>
                      <a:pt x="0" y="0"/>
                    </a:moveTo>
                    <a:lnTo>
                      <a:pt x="4" y="2"/>
                    </a:lnTo>
                    <a:lnTo>
                      <a:pt x="13" y="3"/>
                    </a:lnTo>
                    <a:lnTo>
                      <a:pt x="17" y="4"/>
                    </a:lnTo>
                    <a:lnTo>
                      <a:pt x="10" y="4"/>
                    </a:lnTo>
                    <a:lnTo>
                      <a:pt x="3" y="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39" name="Freeform 405">
                <a:extLst>
                  <a:ext uri="{FF2B5EF4-FFF2-40B4-BE49-F238E27FC236}">
                    <a16:creationId xmlns:a16="http://schemas.microsoft.com/office/drawing/2014/main" id="{40767277-9ACB-0D23-FE6B-0D570DDC80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5" y="2348"/>
                <a:ext cx="22" cy="1"/>
              </a:xfrm>
              <a:custGeom>
                <a:avLst/>
                <a:gdLst>
                  <a:gd name="T0" fmla="*/ 0 w 22"/>
                  <a:gd name="T1" fmla="*/ 0 h 1"/>
                  <a:gd name="T2" fmla="*/ 11 w 22"/>
                  <a:gd name="T3" fmla="*/ 0 h 1"/>
                  <a:gd name="T4" fmla="*/ 21 w 22"/>
                  <a:gd name="T5" fmla="*/ 0 h 1"/>
                  <a:gd name="T6" fmla="*/ 9 w 22"/>
                  <a:gd name="T7" fmla="*/ 0 h 1"/>
                  <a:gd name="T8" fmla="*/ 0 w 2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">
                    <a:moveTo>
                      <a:pt x="0" y="0"/>
                    </a:moveTo>
                    <a:lnTo>
                      <a:pt x="11" y="0"/>
                    </a:lnTo>
                    <a:lnTo>
                      <a:pt x="21" y="0"/>
                    </a:lnTo>
                    <a:lnTo>
                      <a:pt x="9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0" name="Freeform 406">
                <a:extLst>
                  <a:ext uri="{FF2B5EF4-FFF2-40B4-BE49-F238E27FC236}">
                    <a16:creationId xmlns:a16="http://schemas.microsoft.com/office/drawing/2014/main" id="{CEBD6F08-F550-F49E-75D0-1FA1F98D3F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2361"/>
                <a:ext cx="12" cy="4"/>
              </a:xfrm>
              <a:custGeom>
                <a:avLst/>
                <a:gdLst>
                  <a:gd name="T0" fmla="*/ 0 w 12"/>
                  <a:gd name="T1" fmla="*/ 1 h 4"/>
                  <a:gd name="T2" fmla="*/ 4 w 12"/>
                  <a:gd name="T3" fmla="*/ 2 h 4"/>
                  <a:gd name="T4" fmla="*/ 8 w 12"/>
                  <a:gd name="T5" fmla="*/ 3 h 4"/>
                  <a:gd name="T6" fmla="*/ 3 w 12"/>
                  <a:gd name="T7" fmla="*/ 2 h 4"/>
                  <a:gd name="T8" fmla="*/ 6 w 12"/>
                  <a:gd name="T9" fmla="*/ 1 h 4"/>
                  <a:gd name="T10" fmla="*/ 10 w 12"/>
                  <a:gd name="T11" fmla="*/ 1 h 4"/>
                  <a:gd name="T12" fmla="*/ 3 w 12"/>
                  <a:gd name="T13" fmla="*/ 1 h 4"/>
                  <a:gd name="T14" fmla="*/ 6 w 12"/>
                  <a:gd name="T15" fmla="*/ 0 h 4"/>
                  <a:gd name="T16" fmla="*/ 11 w 12"/>
                  <a:gd name="T17" fmla="*/ 0 h 4"/>
                  <a:gd name="T18" fmla="*/ 0 w 12"/>
                  <a:gd name="T1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4">
                    <a:moveTo>
                      <a:pt x="0" y="1"/>
                    </a:moveTo>
                    <a:lnTo>
                      <a:pt x="4" y="2"/>
                    </a:lnTo>
                    <a:lnTo>
                      <a:pt x="8" y="3"/>
                    </a:lnTo>
                    <a:lnTo>
                      <a:pt x="3" y="2"/>
                    </a:lnTo>
                    <a:lnTo>
                      <a:pt x="6" y="1"/>
                    </a:lnTo>
                    <a:lnTo>
                      <a:pt x="10" y="1"/>
                    </a:lnTo>
                    <a:lnTo>
                      <a:pt x="3" y="1"/>
                    </a:lnTo>
                    <a:lnTo>
                      <a:pt x="6" y="0"/>
                    </a:lnTo>
                    <a:lnTo>
                      <a:pt x="11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1" name="Freeform 407">
                <a:extLst>
                  <a:ext uri="{FF2B5EF4-FFF2-40B4-BE49-F238E27FC236}">
                    <a16:creationId xmlns:a16="http://schemas.microsoft.com/office/drawing/2014/main" id="{AE8DB7E9-903B-2932-6AC4-37D0E86CC1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1" y="2426"/>
                <a:ext cx="8" cy="29"/>
              </a:xfrm>
              <a:custGeom>
                <a:avLst/>
                <a:gdLst>
                  <a:gd name="T0" fmla="*/ 0 w 8"/>
                  <a:gd name="T1" fmla="*/ 0 h 29"/>
                  <a:gd name="T2" fmla="*/ 5 w 8"/>
                  <a:gd name="T3" fmla="*/ 12 h 29"/>
                  <a:gd name="T4" fmla="*/ 7 w 8"/>
                  <a:gd name="T5" fmla="*/ 28 h 29"/>
                  <a:gd name="T6" fmla="*/ 7 w 8"/>
                  <a:gd name="T7" fmla="*/ 17 h 29"/>
                  <a:gd name="T8" fmla="*/ 6 w 8"/>
                  <a:gd name="T9" fmla="*/ 10 h 29"/>
                  <a:gd name="T10" fmla="*/ 5 w 8"/>
                  <a:gd name="T11" fmla="*/ 7 h 29"/>
                  <a:gd name="T12" fmla="*/ 0 w 8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29">
                    <a:moveTo>
                      <a:pt x="0" y="0"/>
                    </a:moveTo>
                    <a:lnTo>
                      <a:pt x="5" y="12"/>
                    </a:lnTo>
                    <a:lnTo>
                      <a:pt x="7" y="28"/>
                    </a:lnTo>
                    <a:lnTo>
                      <a:pt x="7" y="17"/>
                    </a:lnTo>
                    <a:lnTo>
                      <a:pt x="6" y="10"/>
                    </a:lnTo>
                    <a:lnTo>
                      <a:pt x="5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2" name="Freeform 408">
                <a:extLst>
                  <a:ext uri="{FF2B5EF4-FFF2-40B4-BE49-F238E27FC236}">
                    <a16:creationId xmlns:a16="http://schemas.microsoft.com/office/drawing/2014/main" id="{8FEA17CA-7B99-09E5-8FB1-22F224836B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6" y="2402"/>
                <a:ext cx="37" cy="36"/>
              </a:xfrm>
              <a:custGeom>
                <a:avLst/>
                <a:gdLst>
                  <a:gd name="T0" fmla="*/ 36 w 37"/>
                  <a:gd name="T1" fmla="*/ 0 h 36"/>
                  <a:gd name="T2" fmla="*/ 20 w 37"/>
                  <a:gd name="T3" fmla="*/ 11 h 36"/>
                  <a:gd name="T4" fmla="*/ 9 w 37"/>
                  <a:gd name="T5" fmla="*/ 14 h 36"/>
                  <a:gd name="T6" fmla="*/ 8 w 37"/>
                  <a:gd name="T7" fmla="*/ 22 h 36"/>
                  <a:gd name="T8" fmla="*/ 0 w 37"/>
                  <a:gd name="T9" fmla="*/ 35 h 36"/>
                  <a:gd name="T10" fmla="*/ 9 w 37"/>
                  <a:gd name="T11" fmla="*/ 26 h 36"/>
                  <a:gd name="T12" fmla="*/ 11 w 37"/>
                  <a:gd name="T13" fmla="*/ 15 h 36"/>
                  <a:gd name="T14" fmla="*/ 24 w 37"/>
                  <a:gd name="T15" fmla="*/ 14 h 36"/>
                  <a:gd name="T16" fmla="*/ 36 w 37"/>
                  <a:gd name="T17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" h="36">
                    <a:moveTo>
                      <a:pt x="36" y="0"/>
                    </a:moveTo>
                    <a:lnTo>
                      <a:pt x="20" y="11"/>
                    </a:lnTo>
                    <a:lnTo>
                      <a:pt x="9" y="14"/>
                    </a:lnTo>
                    <a:lnTo>
                      <a:pt x="8" y="22"/>
                    </a:lnTo>
                    <a:lnTo>
                      <a:pt x="0" y="35"/>
                    </a:lnTo>
                    <a:lnTo>
                      <a:pt x="9" y="26"/>
                    </a:lnTo>
                    <a:lnTo>
                      <a:pt x="11" y="15"/>
                    </a:lnTo>
                    <a:lnTo>
                      <a:pt x="24" y="14"/>
                    </a:lnTo>
                    <a:lnTo>
                      <a:pt x="36" y="0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43" name="Freeform 409">
                <a:extLst>
                  <a:ext uri="{FF2B5EF4-FFF2-40B4-BE49-F238E27FC236}">
                    <a16:creationId xmlns:a16="http://schemas.microsoft.com/office/drawing/2014/main" id="{CE787B1E-66BD-5157-EC75-639F0B74BA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9" y="2345"/>
                <a:ext cx="19" cy="2"/>
              </a:xfrm>
              <a:custGeom>
                <a:avLst/>
                <a:gdLst>
                  <a:gd name="T0" fmla="*/ 0 w 19"/>
                  <a:gd name="T1" fmla="*/ 1 h 2"/>
                  <a:gd name="T2" fmla="*/ 8 w 19"/>
                  <a:gd name="T3" fmla="*/ 1 h 2"/>
                  <a:gd name="T4" fmla="*/ 18 w 19"/>
                  <a:gd name="T5" fmla="*/ 0 h 2"/>
                  <a:gd name="T6" fmla="*/ 11 w 19"/>
                  <a:gd name="T7" fmla="*/ 1 h 2"/>
                  <a:gd name="T8" fmla="*/ 7 w 19"/>
                  <a:gd name="T9" fmla="*/ 1 h 2"/>
                  <a:gd name="T10" fmla="*/ 0 w 19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" h="2">
                    <a:moveTo>
                      <a:pt x="0" y="1"/>
                    </a:moveTo>
                    <a:lnTo>
                      <a:pt x="8" y="1"/>
                    </a:lnTo>
                    <a:lnTo>
                      <a:pt x="18" y="0"/>
                    </a:lnTo>
                    <a:lnTo>
                      <a:pt x="11" y="1"/>
                    </a:lnTo>
                    <a:lnTo>
                      <a:pt x="7" y="1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402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104" name="Freeform 411">
              <a:extLst>
                <a:ext uri="{FF2B5EF4-FFF2-40B4-BE49-F238E27FC236}">
                  <a16:creationId xmlns:a16="http://schemas.microsoft.com/office/drawing/2014/main" id="{3D43DF35-F671-1C5A-BF4E-EDAD4B8F57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" y="2567"/>
              <a:ext cx="74" cy="150"/>
            </a:xfrm>
            <a:custGeom>
              <a:avLst/>
              <a:gdLst>
                <a:gd name="T0" fmla="*/ 57 w 74"/>
                <a:gd name="T1" fmla="*/ 0 h 150"/>
                <a:gd name="T2" fmla="*/ 40 w 74"/>
                <a:gd name="T3" fmla="*/ 18 h 150"/>
                <a:gd name="T4" fmla="*/ 35 w 74"/>
                <a:gd name="T5" fmla="*/ 44 h 150"/>
                <a:gd name="T6" fmla="*/ 13 w 74"/>
                <a:gd name="T7" fmla="*/ 71 h 150"/>
                <a:gd name="T8" fmla="*/ 3 w 74"/>
                <a:gd name="T9" fmla="*/ 99 h 150"/>
                <a:gd name="T10" fmla="*/ 0 w 74"/>
                <a:gd name="T11" fmla="*/ 127 h 150"/>
                <a:gd name="T12" fmla="*/ 4 w 74"/>
                <a:gd name="T13" fmla="*/ 149 h 150"/>
                <a:gd name="T14" fmla="*/ 73 w 74"/>
                <a:gd name="T15" fmla="*/ 59 h 150"/>
                <a:gd name="T16" fmla="*/ 57 w 74"/>
                <a:gd name="T1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4" h="150">
                  <a:moveTo>
                    <a:pt x="57" y="0"/>
                  </a:moveTo>
                  <a:lnTo>
                    <a:pt x="40" y="18"/>
                  </a:lnTo>
                  <a:lnTo>
                    <a:pt x="35" y="44"/>
                  </a:lnTo>
                  <a:lnTo>
                    <a:pt x="13" y="71"/>
                  </a:lnTo>
                  <a:lnTo>
                    <a:pt x="3" y="99"/>
                  </a:lnTo>
                  <a:lnTo>
                    <a:pt x="0" y="127"/>
                  </a:lnTo>
                  <a:lnTo>
                    <a:pt x="4" y="149"/>
                  </a:lnTo>
                  <a:lnTo>
                    <a:pt x="73" y="59"/>
                  </a:lnTo>
                  <a:lnTo>
                    <a:pt x="57" y="0"/>
                  </a:lnTo>
                </a:path>
              </a:pathLst>
            </a:custGeom>
            <a:solidFill>
              <a:srgbClr val="4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5" name="Freeform 412">
              <a:extLst>
                <a:ext uri="{FF2B5EF4-FFF2-40B4-BE49-F238E27FC236}">
                  <a16:creationId xmlns:a16="http://schemas.microsoft.com/office/drawing/2014/main" id="{16AAD2EC-C99E-5F62-9F34-3F1E0E8866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2" y="2484"/>
              <a:ext cx="175" cy="110"/>
            </a:xfrm>
            <a:custGeom>
              <a:avLst/>
              <a:gdLst>
                <a:gd name="T0" fmla="*/ 165 w 175"/>
                <a:gd name="T1" fmla="*/ 0 h 110"/>
                <a:gd name="T2" fmla="*/ 139 w 175"/>
                <a:gd name="T3" fmla="*/ 4 h 110"/>
                <a:gd name="T4" fmla="*/ 103 w 175"/>
                <a:gd name="T5" fmla="*/ 17 h 110"/>
                <a:gd name="T6" fmla="*/ 61 w 175"/>
                <a:gd name="T7" fmla="*/ 36 h 110"/>
                <a:gd name="T8" fmla="*/ 30 w 175"/>
                <a:gd name="T9" fmla="*/ 55 h 110"/>
                <a:gd name="T10" fmla="*/ 6 w 175"/>
                <a:gd name="T11" fmla="*/ 69 h 110"/>
                <a:gd name="T12" fmla="*/ 1 w 175"/>
                <a:gd name="T13" fmla="*/ 83 h 110"/>
                <a:gd name="T14" fmla="*/ 0 w 175"/>
                <a:gd name="T15" fmla="*/ 109 h 110"/>
                <a:gd name="T16" fmla="*/ 174 w 175"/>
                <a:gd name="T17" fmla="*/ 25 h 110"/>
                <a:gd name="T18" fmla="*/ 165 w 175"/>
                <a:gd name="T1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5" h="110">
                  <a:moveTo>
                    <a:pt x="165" y="0"/>
                  </a:moveTo>
                  <a:lnTo>
                    <a:pt x="139" y="4"/>
                  </a:lnTo>
                  <a:lnTo>
                    <a:pt x="103" y="17"/>
                  </a:lnTo>
                  <a:lnTo>
                    <a:pt x="61" y="36"/>
                  </a:lnTo>
                  <a:lnTo>
                    <a:pt x="30" y="55"/>
                  </a:lnTo>
                  <a:lnTo>
                    <a:pt x="6" y="69"/>
                  </a:lnTo>
                  <a:lnTo>
                    <a:pt x="1" y="83"/>
                  </a:lnTo>
                  <a:lnTo>
                    <a:pt x="0" y="109"/>
                  </a:lnTo>
                  <a:lnTo>
                    <a:pt x="174" y="25"/>
                  </a:lnTo>
                  <a:lnTo>
                    <a:pt x="165" y="0"/>
                  </a:lnTo>
                </a:path>
              </a:pathLst>
            </a:custGeom>
            <a:solidFill>
              <a:srgbClr val="C0C0C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6" name="Freeform 413">
              <a:extLst>
                <a:ext uri="{FF2B5EF4-FFF2-40B4-BE49-F238E27FC236}">
                  <a16:creationId xmlns:a16="http://schemas.microsoft.com/office/drawing/2014/main" id="{1A0F52E6-9529-422E-AD16-01D0FB10EE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" y="2488"/>
              <a:ext cx="166" cy="105"/>
            </a:xfrm>
            <a:custGeom>
              <a:avLst/>
              <a:gdLst>
                <a:gd name="T0" fmla="*/ 0 w 166"/>
                <a:gd name="T1" fmla="*/ 104 h 105"/>
                <a:gd name="T2" fmla="*/ 0 w 166"/>
                <a:gd name="T3" fmla="*/ 77 h 105"/>
                <a:gd name="T4" fmla="*/ 5 w 166"/>
                <a:gd name="T5" fmla="*/ 65 h 105"/>
                <a:gd name="T6" fmla="*/ 40 w 166"/>
                <a:gd name="T7" fmla="*/ 45 h 105"/>
                <a:gd name="T8" fmla="*/ 80 w 166"/>
                <a:gd name="T9" fmla="*/ 24 h 105"/>
                <a:gd name="T10" fmla="*/ 123 w 166"/>
                <a:gd name="T11" fmla="*/ 7 h 105"/>
                <a:gd name="T12" fmla="*/ 152 w 166"/>
                <a:gd name="T13" fmla="*/ 0 h 105"/>
                <a:gd name="T14" fmla="*/ 165 w 166"/>
                <a:gd name="T15" fmla="*/ 32 h 105"/>
                <a:gd name="T16" fmla="*/ 39 w 166"/>
                <a:gd name="T17" fmla="*/ 87 h 105"/>
                <a:gd name="T18" fmla="*/ 0 w 166"/>
                <a:gd name="T19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105">
                  <a:moveTo>
                    <a:pt x="0" y="104"/>
                  </a:moveTo>
                  <a:lnTo>
                    <a:pt x="0" y="77"/>
                  </a:lnTo>
                  <a:lnTo>
                    <a:pt x="5" y="65"/>
                  </a:lnTo>
                  <a:lnTo>
                    <a:pt x="40" y="45"/>
                  </a:lnTo>
                  <a:lnTo>
                    <a:pt x="80" y="24"/>
                  </a:lnTo>
                  <a:lnTo>
                    <a:pt x="123" y="7"/>
                  </a:lnTo>
                  <a:lnTo>
                    <a:pt x="152" y="0"/>
                  </a:lnTo>
                  <a:lnTo>
                    <a:pt x="165" y="32"/>
                  </a:lnTo>
                  <a:lnTo>
                    <a:pt x="39" y="87"/>
                  </a:lnTo>
                  <a:lnTo>
                    <a:pt x="0" y="104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107" name="Group 419">
              <a:extLst>
                <a:ext uri="{FF2B5EF4-FFF2-40B4-BE49-F238E27FC236}">
                  <a16:creationId xmlns:a16="http://schemas.microsoft.com/office/drawing/2014/main" id="{ADFC6447-D7D1-2120-9755-2155E6987E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96" y="2821"/>
              <a:ext cx="108" cy="144"/>
              <a:chOff x="2996" y="2821"/>
              <a:chExt cx="108" cy="144"/>
            </a:xfrm>
          </p:grpSpPr>
          <p:grpSp>
            <p:nvGrpSpPr>
              <p:cNvPr id="320" name="Group 417">
                <a:extLst>
                  <a:ext uri="{FF2B5EF4-FFF2-40B4-BE49-F238E27FC236}">
                    <a16:creationId xmlns:a16="http://schemas.microsoft.com/office/drawing/2014/main" id="{5B57D803-9879-09E4-EC05-99F0928C68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96" y="2821"/>
                <a:ext cx="108" cy="144"/>
                <a:chOff x="2996" y="2821"/>
                <a:chExt cx="108" cy="144"/>
              </a:xfrm>
            </p:grpSpPr>
            <p:sp>
              <p:nvSpPr>
                <p:cNvPr id="322" name="Freeform 414">
                  <a:extLst>
                    <a:ext uri="{FF2B5EF4-FFF2-40B4-BE49-F238E27FC236}">
                      <a16:creationId xmlns:a16="http://schemas.microsoft.com/office/drawing/2014/main" id="{1CDD4B38-8FF0-52C8-0A6A-1715C82070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6" y="2826"/>
                  <a:ext cx="90" cy="109"/>
                </a:xfrm>
                <a:custGeom>
                  <a:avLst/>
                  <a:gdLst>
                    <a:gd name="T0" fmla="*/ 31 w 90"/>
                    <a:gd name="T1" fmla="*/ 7 h 109"/>
                    <a:gd name="T2" fmla="*/ 17 w 90"/>
                    <a:gd name="T3" fmla="*/ 23 h 109"/>
                    <a:gd name="T4" fmla="*/ 11 w 90"/>
                    <a:gd name="T5" fmla="*/ 36 h 109"/>
                    <a:gd name="T6" fmla="*/ 4 w 90"/>
                    <a:gd name="T7" fmla="*/ 56 h 109"/>
                    <a:gd name="T8" fmla="*/ 4 w 90"/>
                    <a:gd name="T9" fmla="*/ 68 h 109"/>
                    <a:gd name="T10" fmla="*/ 0 w 90"/>
                    <a:gd name="T11" fmla="*/ 86 h 109"/>
                    <a:gd name="T12" fmla="*/ 72 w 90"/>
                    <a:gd name="T13" fmla="*/ 108 h 109"/>
                    <a:gd name="T14" fmla="*/ 89 w 90"/>
                    <a:gd name="T15" fmla="*/ 0 h 109"/>
                    <a:gd name="T16" fmla="*/ 59 w 90"/>
                    <a:gd name="T17" fmla="*/ 7 h 109"/>
                    <a:gd name="T18" fmla="*/ 31 w 90"/>
                    <a:gd name="T19" fmla="*/ 7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0" h="109">
                      <a:moveTo>
                        <a:pt x="31" y="7"/>
                      </a:moveTo>
                      <a:lnTo>
                        <a:pt x="17" y="23"/>
                      </a:lnTo>
                      <a:lnTo>
                        <a:pt x="11" y="36"/>
                      </a:lnTo>
                      <a:lnTo>
                        <a:pt x="4" y="56"/>
                      </a:lnTo>
                      <a:lnTo>
                        <a:pt x="4" y="68"/>
                      </a:lnTo>
                      <a:lnTo>
                        <a:pt x="0" y="86"/>
                      </a:lnTo>
                      <a:lnTo>
                        <a:pt x="72" y="108"/>
                      </a:lnTo>
                      <a:lnTo>
                        <a:pt x="89" y="0"/>
                      </a:lnTo>
                      <a:lnTo>
                        <a:pt x="59" y="7"/>
                      </a:lnTo>
                      <a:lnTo>
                        <a:pt x="31" y="7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23" name="Freeform 415">
                  <a:extLst>
                    <a:ext uri="{FF2B5EF4-FFF2-40B4-BE49-F238E27FC236}">
                      <a16:creationId xmlns:a16="http://schemas.microsoft.com/office/drawing/2014/main" id="{E63C0B9A-B165-3F25-168A-2999F1B1CE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5" y="2836"/>
                  <a:ext cx="67" cy="85"/>
                </a:xfrm>
                <a:custGeom>
                  <a:avLst/>
                  <a:gdLst>
                    <a:gd name="T0" fmla="*/ 27 w 67"/>
                    <a:gd name="T1" fmla="*/ 2 h 85"/>
                    <a:gd name="T2" fmla="*/ 15 w 67"/>
                    <a:gd name="T3" fmla="*/ 15 h 85"/>
                    <a:gd name="T4" fmla="*/ 5 w 67"/>
                    <a:gd name="T5" fmla="*/ 35 h 85"/>
                    <a:gd name="T6" fmla="*/ 3 w 67"/>
                    <a:gd name="T7" fmla="*/ 49 h 85"/>
                    <a:gd name="T8" fmla="*/ 0 w 67"/>
                    <a:gd name="T9" fmla="*/ 65 h 85"/>
                    <a:gd name="T10" fmla="*/ 53 w 67"/>
                    <a:gd name="T11" fmla="*/ 84 h 85"/>
                    <a:gd name="T12" fmla="*/ 66 w 67"/>
                    <a:gd name="T13" fmla="*/ 0 h 85"/>
                    <a:gd name="T14" fmla="*/ 46 w 67"/>
                    <a:gd name="T15" fmla="*/ 3 h 85"/>
                    <a:gd name="T16" fmla="*/ 27 w 67"/>
                    <a:gd name="T17" fmla="*/ 2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" h="85">
                      <a:moveTo>
                        <a:pt x="27" y="2"/>
                      </a:moveTo>
                      <a:lnTo>
                        <a:pt x="15" y="15"/>
                      </a:lnTo>
                      <a:lnTo>
                        <a:pt x="5" y="35"/>
                      </a:lnTo>
                      <a:lnTo>
                        <a:pt x="3" y="49"/>
                      </a:lnTo>
                      <a:lnTo>
                        <a:pt x="0" y="65"/>
                      </a:lnTo>
                      <a:lnTo>
                        <a:pt x="53" y="84"/>
                      </a:lnTo>
                      <a:lnTo>
                        <a:pt x="66" y="0"/>
                      </a:lnTo>
                      <a:lnTo>
                        <a:pt x="46" y="3"/>
                      </a:lnTo>
                      <a:lnTo>
                        <a:pt x="27" y="2"/>
                      </a:lnTo>
                    </a:path>
                  </a:pathLst>
                </a:custGeom>
                <a:solidFill>
                  <a:srgbClr val="E0E0E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24" name="Freeform 416">
                  <a:extLst>
                    <a:ext uri="{FF2B5EF4-FFF2-40B4-BE49-F238E27FC236}">
                      <a16:creationId xmlns:a16="http://schemas.microsoft.com/office/drawing/2014/main" id="{4B603159-6597-14F8-4FE8-507B70846A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1" y="2821"/>
                  <a:ext cx="83" cy="144"/>
                </a:xfrm>
                <a:custGeom>
                  <a:avLst/>
                  <a:gdLst>
                    <a:gd name="T0" fmla="*/ 56 w 83"/>
                    <a:gd name="T1" fmla="*/ 0 h 144"/>
                    <a:gd name="T2" fmla="*/ 22 w 83"/>
                    <a:gd name="T3" fmla="*/ 8 h 144"/>
                    <a:gd name="T4" fmla="*/ 8 w 83"/>
                    <a:gd name="T5" fmla="*/ 42 h 144"/>
                    <a:gd name="T6" fmla="*/ 1 w 83"/>
                    <a:gd name="T7" fmla="*/ 84 h 144"/>
                    <a:gd name="T8" fmla="*/ 0 w 83"/>
                    <a:gd name="T9" fmla="*/ 122 h 144"/>
                    <a:gd name="T10" fmla="*/ 78 w 83"/>
                    <a:gd name="T11" fmla="*/ 143 h 144"/>
                    <a:gd name="T12" fmla="*/ 82 w 83"/>
                    <a:gd name="T13" fmla="*/ 3 h 144"/>
                    <a:gd name="T14" fmla="*/ 56 w 83"/>
                    <a:gd name="T15" fmla="*/ 0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83" h="144">
                      <a:moveTo>
                        <a:pt x="56" y="0"/>
                      </a:moveTo>
                      <a:lnTo>
                        <a:pt x="22" y="8"/>
                      </a:lnTo>
                      <a:lnTo>
                        <a:pt x="8" y="42"/>
                      </a:lnTo>
                      <a:lnTo>
                        <a:pt x="1" y="84"/>
                      </a:lnTo>
                      <a:lnTo>
                        <a:pt x="0" y="122"/>
                      </a:lnTo>
                      <a:lnTo>
                        <a:pt x="78" y="143"/>
                      </a:lnTo>
                      <a:lnTo>
                        <a:pt x="82" y="3"/>
                      </a:lnTo>
                      <a:lnTo>
                        <a:pt x="56" y="0"/>
                      </a:lnTo>
                    </a:path>
                  </a:pathLst>
                </a:custGeom>
                <a:solidFill>
                  <a:srgbClr val="60606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  <p:sp>
            <p:nvSpPr>
              <p:cNvPr id="321" name="Freeform 418">
                <a:extLst>
                  <a:ext uri="{FF2B5EF4-FFF2-40B4-BE49-F238E27FC236}">
                    <a16:creationId xmlns:a16="http://schemas.microsoft.com/office/drawing/2014/main" id="{2640C932-6A88-4519-4750-DCC8938F47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8" y="2828"/>
                <a:ext cx="65" cy="123"/>
              </a:xfrm>
              <a:custGeom>
                <a:avLst/>
                <a:gdLst>
                  <a:gd name="T0" fmla="*/ 60 w 65"/>
                  <a:gd name="T1" fmla="*/ 0 h 123"/>
                  <a:gd name="T2" fmla="*/ 19 w 65"/>
                  <a:gd name="T3" fmla="*/ 5 h 123"/>
                  <a:gd name="T4" fmla="*/ 9 w 65"/>
                  <a:gd name="T5" fmla="*/ 41 h 123"/>
                  <a:gd name="T6" fmla="*/ 0 w 65"/>
                  <a:gd name="T7" fmla="*/ 102 h 123"/>
                  <a:gd name="T8" fmla="*/ 64 w 65"/>
                  <a:gd name="T9" fmla="*/ 122 h 123"/>
                  <a:gd name="T10" fmla="*/ 60 w 65"/>
                  <a:gd name="T11" fmla="*/ 0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5" h="123">
                    <a:moveTo>
                      <a:pt x="60" y="0"/>
                    </a:moveTo>
                    <a:lnTo>
                      <a:pt x="19" y="5"/>
                    </a:lnTo>
                    <a:lnTo>
                      <a:pt x="9" y="41"/>
                    </a:lnTo>
                    <a:lnTo>
                      <a:pt x="0" y="102"/>
                    </a:lnTo>
                    <a:lnTo>
                      <a:pt x="64" y="122"/>
                    </a:lnTo>
                    <a:lnTo>
                      <a:pt x="60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08" name="Group 422">
              <a:extLst>
                <a:ext uri="{FF2B5EF4-FFF2-40B4-BE49-F238E27FC236}">
                  <a16:creationId xmlns:a16="http://schemas.microsoft.com/office/drawing/2014/main" id="{7CB50968-5852-BC84-4EEE-A68005FE04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1" y="2940"/>
              <a:ext cx="92" cy="115"/>
              <a:chOff x="2821" y="2940"/>
              <a:chExt cx="92" cy="115"/>
            </a:xfrm>
          </p:grpSpPr>
          <p:sp>
            <p:nvSpPr>
              <p:cNvPr id="318" name="Freeform 420">
                <a:extLst>
                  <a:ext uri="{FF2B5EF4-FFF2-40B4-BE49-F238E27FC236}">
                    <a16:creationId xmlns:a16="http://schemas.microsoft.com/office/drawing/2014/main" id="{BAD923A9-3AE5-54C7-C6EB-0DB130BB28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940"/>
                <a:ext cx="92" cy="115"/>
              </a:xfrm>
              <a:custGeom>
                <a:avLst/>
                <a:gdLst>
                  <a:gd name="T0" fmla="*/ 86 w 92"/>
                  <a:gd name="T1" fmla="*/ 6 h 115"/>
                  <a:gd name="T2" fmla="*/ 48 w 92"/>
                  <a:gd name="T3" fmla="*/ 5 h 115"/>
                  <a:gd name="T4" fmla="*/ 18 w 92"/>
                  <a:gd name="T5" fmla="*/ 0 h 115"/>
                  <a:gd name="T6" fmla="*/ 4 w 92"/>
                  <a:gd name="T7" fmla="*/ 20 h 115"/>
                  <a:gd name="T8" fmla="*/ 0 w 92"/>
                  <a:gd name="T9" fmla="*/ 48 h 115"/>
                  <a:gd name="T10" fmla="*/ 0 w 92"/>
                  <a:gd name="T11" fmla="*/ 71 h 115"/>
                  <a:gd name="T12" fmla="*/ 7 w 92"/>
                  <a:gd name="T13" fmla="*/ 95 h 115"/>
                  <a:gd name="T14" fmla="*/ 91 w 92"/>
                  <a:gd name="T15" fmla="*/ 114 h 115"/>
                  <a:gd name="T16" fmla="*/ 86 w 92"/>
                  <a:gd name="T17" fmla="*/ 6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2" h="115">
                    <a:moveTo>
                      <a:pt x="86" y="6"/>
                    </a:moveTo>
                    <a:lnTo>
                      <a:pt x="48" y="5"/>
                    </a:lnTo>
                    <a:lnTo>
                      <a:pt x="18" y="0"/>
                    </a:lnTo>
                    <a:lnTo>
                      <a:pt x="4" y="20"/>
                    </a:lnTo>
                    <a:lnTo>
                      <a:pt x="0" y="48"/>
                    </a:lnTo>
                    <a:lnTo>
                      <a:pt x="0" y="71"/>
                    </a:lnTo>
                    <a:lnTo>
                      <a:pt x="7" y="95"/>
                    </a:lnTo>
                    <a:lnTo>
                      <a:pt x="91" y="114"/>
                    </a:lnTo>
                    <a:lnTo>
                      <a:pt x="86" y="6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9" name="Freeform 421">
                <a:extLst>
                  <a:ext uri="{FF2B5EF4-FFF2-40B4-BE49-F238E27FC236}">
                    <a16:creationId xmlns:a16="http://schemas.microsoft.com/office/drawing/2014/main" id="{9702E6E5-EFFD-B7AB-D544-F9C525576F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8" y="2946"/>
                <a:ext cx="75" cy="96"/>
              </a:xfrm>
              <a:custGeom>
                <a:avLst/>
                <a:gdLst>
                  <a:gd name="T0" fmla="*/ 71 w 75"/>
                  <a:gd name="T1" fmla="*/ 3 h 96"/>
                  <a:gd name="T2" fmla="*/ 43 w 75"/>
                  <a:gd name="T3" fmla="*/ 5 h 96"/>
                  <a:gd name="T4" fmla="*/ 12 w 75"/>
                  <a:gd name="T5" fmla="*/ 0 h 96"/>
                  <a:gd name="T6" fmla="*/ 5 w 75"/>
                  <a:gd name="T7" fmla="*/ 14 h 96"/>
                  <a:gd name="T8" fmla="*/ 0 w 75"/>
                  <a:gd name="T9" fmla="*/ 41 h 96"/>
                  <a:gd name="T10" fmla="*/ 3 w 75"/>
                  <a:gd name="T11" fmla="*/ 71 h 96"/>
                  <a:gd name="T12" fmla="*/ 3 w 75"/>
                  <a:gd name="T13" fmla="*/ 76 h 96"/>
                  <a:gd name="T14" fmla="*/ 74 w 75"/>
                  <a:gd name="T15" fmla="*/ 95 h 96"/>
                  <a:gd name="T16" fmla="*/ 71 w 75"/>
                  <a:gd name="T17" fmla="*/ 3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5" h="96">
                    <a:moveTo>
                      <a:pt x="71" y="3"/>
                    </a:moveTo>
                    <a:lnTo>
                      <a:pt x="43" y="5"/>
                    </a:lnTo>
                    <a:lnTo>
                      <a:pt x="12" y="0"/>
                    </a:lnTo>
                    <a:lnTo>
                      <a:pt x="5" y="14"/>
                    </a:lnTo>
                    <a:lnTo>
                      <a:pt x="0" y="41"/>
                    </a:lnTo>
                    <a:lnTo>
                      <a:pt x="3" y="71"/>
                    </a:lnTo>
                    <a:lnTo>
                      <a:pt x="3" y="76"/>
                    </a:lnTo>
                    <a:lnTo>
                      <a:pt x="74" y="95"/>
                    </a:lnTo>
                    <a:lnTo>
                      <a:pt x="71" y="3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109" name="Freeform 423">
              <a:extLst>
                <a:ext uri="{FF2B5EF4-FFF2-40B4-BE49-F238E27FC236}">
                  <a16:creationId xmlns:a16="http://schemas.microsoft.com/office/drawing/2014/main" id="{AA5788E7-26AF-0126-5BE8-4A1BD25ABD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8" y="2528"/>
              <a:ext cx="164" cy="74"/>
            </a:xfrm>
            <a:custGeom>
              <a:avLst/>
              <a:gdLst>
                <a:gd name="T0" fmla="*/ 163 w 164"/>
                <a:gd name="T1" fmla="*/ 0 h 74"/>
                <a:gd name="T2" fmla="*/ 110 w 164"/>
                <a:gd name="T3" fmla="*/ 22 h 74"/>
                <a:gd name="T4" fmla="*/ 58 w 164"/>
                <a:gd name="T5" fmla="*/ 50 h 74"/>
                <a:gd name="T6" fmla="*/ 21 w 164"/>
                <a:gd name="T7" fmla="*/ 67 h 74"/>
                <a:gd name="T8" fmla="*/ 0 w 164"/>
                <a:gd name="T9" fmla="*/ 73 h 74"/>
                <a:gd name="T10" fmla="*/ 40 w 164"/>
                <a:gd name="T11" fmla="*/ 64 h 74"/>
                <a:gd name="T12" fmla="*/ 82 w 164"/>
                <a:gd name="T13" fmla="*/ 44 h 74"/>
                <a:gd name="T14" fmla="*/ 122 w 164"/>
                <a:gd name="T15" fmla="*/ 23 h 74"/>
                <a:gd name="T16" fmla="*/ 163 w 164"/>
                <a:gd name="T17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4" h="74">
                  <a:moveTo>
                    <a:pt x="163" y="0"/>
                  </a:moveTo>
                  <a:lnTo>
                    <a:pt x="110" y="22"/>
                  </a:lnTo>
                  <a:lnTo>
                    <a:pt x="58" y="50"/>
                  </a:lnTo>
                  <a:lnTo>
                    <a:pt x="21" y="67"/>
                  </a:lnTo>
                  <a:lnTo>
                    <a:pt x="0" y="73"/>
                  </a:lnTo>
                  <a:lnTo>
                    <a:pt x="40" y="64"/>
                  </a:lnTo>
                  <a:lnTo>
                    <a:pt x="82" y="44"/>
                  </a:lnTo>
                  <a:lnTo>
                    <a:pt x="122" y="23"/>
                  </a:lnTo>
                  <a:lnTo>
                    <a:pt x="163" y="0"/>
                  </a:lnTo>
                </a:path>
              </a:pathLst>
            </a:custGeom>
            <a:solidFill>
              <a:srgbClr val="606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110" name="Group 432">
              <a:extLst>
                <a:ext uri="{FF2B5EF4-FFF2-40B4-BE49-F238E27FC236}">
                  <a16:creationId xmlns:a16="http://schemas.microsoft.com/office/drawing/2014/main" id="{C842BBEF-4861-AC7E-76AF-39A90ED452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5" y="2493"/>
              <a:ext cx="596" cy="988"/>
              <a:chOff x="2885" y="2493"/>
              <a:chExt cx="596" cy="988"/>
            </a:xfrm>
          </p:grpSpPr>
          <p:sp>
            <p:nvSpPr>
              <p:cNvPr id="310" name="Freeform 424">
                <a:extLst>
                  <a:ext uri="{FF2B5EF4-FFF2-40B4-BE49-F238E27FC236}">
                    <a16:creationId xmlns:a16="http://schemas.microsoft.com/office/drawing/2014/main" id="{3F3EEF28-CD72-983B-11C0-49F146F166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5" y="2493"/>
                <a:ext cx="596" cy="988"/>
              </a:xfrm>
              <a:custGeom>
                <a:avLst/>
                <a:gdLst>
                  <a:gd name="T0" fmla="*/ 473 w 596"/>
                  <a:gd name="T1" fmla="*/ 27 h 988"/>
                  <a:gd name="T2" fmla="*/ 456 w 596"/>
                  <a:gd name="T3" fmla="*/ 0 h 988"/>
                  <a:gd name="T4" fmla="*/ 423 w 596"/>
                  <a:gd name="T5" fmla="*/ 17 h 988"/>
                  <a:gd name="T6" fmla="*/ 388 w 596"/>
                  <a:gd name="T7" fmla="*/ 32 h 988"/>
                  <a:gd name="T8" fmla="*/ 356 w 596"/>
                  <a:gd name="T9" fmla="*/ 50 h 988"/>
                  <a:gd name="T10" fmla="*/ 320 w 596"/>
                  <a:gd name="T11" fmla="*/ 69 h 988"/>
                  <a:gd name="T12" fmla="*/ 293 w 596"/>
                  <a:gd name="T13" fmla="*/ 86 h 988"/>
                  <a:gd name="T14" fmla="*/ 280 w 596"/>
                  <a:gd name="T15" fmla="*/ 106 h 988"/>
                  <a:gd name="T16" fmla="*/ 273 w 596"/>
                  <a:gd name="T17" fmla="*/ 125 h 988"/>
                  <a:gd name="T18" fmla="*/ 255 w 596"/>
                  <a:gd name="T19" fmla="*/ 145 h 988"/>
                  <a:gd name="T20" fmla="*/ 245 w 596"/>
                  <a:gd name="T21" fmla="*/ 182 h 988"/>
                  <a:gd name="T22" fmla="*/ 209 w 596"/>
                  <a:gd name="T23" fmla="*/ 266 h 988"/>
                  <a:gd name="T24" fmla="*/ 180 w 596"/>
                  <a:gd name="T25" fmla="*/ 367 h 988"/>
                  <a:gd name="T26" fmla="*/ 167 w 596"/>
                  <a:gd name="T27" fmla="*/ 434 h 988"/>
                  <a:gd name="T28" fmla="*/ 39 w 596"/>
                  <a:gd name="T29" fmla="*/ 436 h 988"/>
                  <a:gd name="T30" fmla="*/ 18 w 596"/>
                  <a:gd name="T31" fmla="*/ 449 h 988"/>
                  <a:gd name="T32" fmla="*/ 4 w 596"/>
                  <a:gd name="T33" fmla="*/ 491 h 988"/>
                  <a:gd name="T34" fmla="*/ 0 w 596"/>
                  <a:gd name="T35" fmla="*/ 544 h 988"/>
                  <a:gd name="T36" fmla="*/ 26 w 596"/>
                  <a:gd name="T37" fmla="*/ 583 h 988"/>
                  <a:gd name="T38" fmla="*/ 77 w 596"/>
                  <a:gd name="T39" fmla="*/ 596 h 988"/>
                  <a:gd name="T40" fmla="*/ 115 w 596"/>
                  <a:gd name="T41" fmla="*/ 596 h 988"/>
                  <a:gd name="T42" fmla="*/ 159 w 596"/>
                  <a:gd name="T43" fmla="*/ 603 h 988"/>
                  <a:gd name="T44" fmla="*/ 162 w 596"/>
                  <a:gd name="T45" fmla="*/ 622 h 988"/>
                  <a:gd name="T46" fmla="*/ 159 w 596"/>
                  <a:gd name="T47" fmla="*/ 677 h 988"/>
                  <a:gd name="T48" fmla="*/ 154 w 596"/>
                  <a:gd name="T49" fmla="*/ 725 h 988"/>
                  <a:gd name="T50" fmla="*/ 141 w 596"/>
                  <a:gd name="T51" fmla="*/ 780 h 988"/>
                  <a:gd name="T52" fmla="*/ 101 w 596"/>
                  <a:gd name="T53" fmla="*/ 866 h 988"/>
                  <a:gd name="T54" fmla="*/ 134 w 596"/>
                  <a:gd name="T55" fmla="*/ 909 h 988"/>
                  <a:gd name="T56" fmla="*/ 212 w 596"/>
                  <a:gd name="T57" fmla="*/ 956 h 988"/>
                  <a:gd name="T58" fmla="*/ 337 w 596"/>
                  <a:gd name="T59" fmla="*/ 987 h 988"/>
                  <a:gd name="T60" fmla="*/ 421 w 596"/>
                  <a:gd name="T61" fmla="*/ 977 h 988"/>
                  <a:gd name="T62" fmla="*/ 484 w 596"/>
                  <a:gd name="T63" fmla="*/ 947 h 988"/>
                  <a:gd name="T64" fmla="*/ 494 w 596"/>
                  <a:gd name="T65" fmla="*/ 801 h 988"/>
                  <a:gd name="T66" fmla="*/ 509 w 596"/>
                  <a:gd name="T67" fmla="*/ 927 h 988"/>
                  <a:gd name="T68" fmla="*/ 567 w 596"/>
                  <a:gd name="T69" fmla="*/ 889 h 988"/>
                  <a:gd name="T70" fmla="*/ 577 w 596"/>
                  <a:gd name="T71" fmla="*/ 818 h 988"/>
                  <a:gd name="T72" fmla="*/ 540 w 596"/>
                  <a:gd name="T73" fmla="*/ 673 h 988"/>
                  <a:gd name="T74" fmla="*/ 537 w 596"/>
                  <a:gd name="T75" fmla="*/ 631 h 988"/>
                  <a:gd name="T76" fmla="*/ 550 w 596"/>
                  <a:gd name="T77" fmla="*/ 580 h 988"/>
                  <a:gd name="T78" fmla="*/ 558 w 596"/>
                  <a:gd name="T79" fmla="*/ 513 h 988"/>
                  <a:gd name="T80" fmla="*/ 574 w 596"/>
                  <a:gd name="T81" fmla="*/ 451 h 988"/>
                  <a:gd name="T82" fmla="*/ 595 w 596"/>
                  <a:gd name="T83" fmla="*/ 359 h 988"/>
                  <a:gd name="T84" fmla="*/ 591 w 596"/>
                  <a:gd name="T85" fmla="*/ 266 h 988"/>
                  <a:gd name="T86" fmla="*/ 591 w 596"/>
                  <a:gd name="T87" fmla="*/ 184 h 988"/>
                  <a:gd name="T88" fmla="*/ 587 w 596"/>
                  <a:gd name="T89" fmla="*/ 127 h 988"/>
                  <a:gd name="T90" fmla="*/ 574 w 596"/>
                  <a:gd name="T91" fmla="*/ 102 h 988"/>
                  <a:gd name="T92" fmla="*/ 545 w 596"/>
                  <a:gd name="T93" fmla="*/ 82 h 988"/>
                  <a:gd name="T94" fmla="*/ 511 w 596"/>
                  <a:gd name="T95" fmla="*/ 48 h 988"/>
                  <a:gd name="T96" fmla="*/ 473 w 596"/>
                  <a:gd name="T97" fmla="*/ 27 h 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96" h="988">
                    <a:moveTo>
                      <a:pt x="473" y="27"/>
                    </a:moveTo>
                    <a:lnTo>
                      <a:pt x="456" y="0"/>
                    </a:lnTo>
                    <a:lnTo>
                      <a:pt x="423" y="17"/>
                    </a:lnTo>
                    <a:lnTo>
                      <a:pt x="388" y="32"/>
                    </a:lnTo>
                    <a:lnTo>
                      <a:pt x="356" y="50"/>
                    </a:lnTo>
                    <a:lnTo>
                      <a:pt x="320" y="69"/>
                    </a:lnTo>
                    <a:lnTo>
                      <a:pt x="293" y="86"/>
                    </a:lnTo>
                    <a:lnTo>
                      <a:pt x="280" y="106"/>
                    </a:lnTo>
                    <a:lnTo>
                      <a:pt x="273" y="125"/>
                    </a:lnTo>
                    <a:lnTo>
                      <a:pt x="255" y="145"/>
                    </a:lnTo>
                    <a:lnTo>
                      <a:pt x="245" y="182"/>
                    </a:lnTo>
                    <a:lnTo>
                      <a:pt x="209" y="266"/>
                    </a:lnTo>
                    <a:lnTo>
                      <a:pt x="180" y="367"/>
                    </a:lnTo>
                    <a:lnTo>
                      <a:pt x="167" y="434"/>
                    </a:lnTo>
                    <a:lnTo>
                      <a:pt x="39" y="436"/>
                    </a:lnTo>
                    <a:lnTo>
                      <a:pt x="18" y="449"/>
                    </a:lnTo>
                    <a:lnTo>
                      <a:pt x="4" y="491"/>
                    </a:lnTo>
                    <a:lnTo>
                      <a:pt x="0" y="544"/>
                    </a:lnTo>
                    <a:lnTo>
                      <a:pt x="26" y="583"/>
                    </a:lnTo>
                    <a:lnTo>
                      <a:pt x="77" y="596"/>
                    </a:lnTo>
                    <a:lnTo>
                      <a:pt x="115" y="596"/>
                    </a:lnTo>
                    <a:lnTo>
                      <a:pt x="159" y="603"/>
                    </a:lnTo>
                    <a:lnTo>
                      <a:pt x="162" y="622"/>
                    </a:lnTo>
                    <a:lnTo>
                      <a:pt x="159" y="677"/>
                    </a:lnTo>
                    <a:lnTo>
                      <a:pt x="154" y="725"/>
                    </a:lnTo>
                    <a:lnTo>
                      <a:pt x="141" y="780"/>
                    </a:lnTo>
                    <a:lnTo>
                      <a:pt x="101" y="866"/>
                    </a:lnTo>
                    <a:lnTo>
                      <a:pt x="134" y="909"/>
                    </a:lnTo>
                    <a:lnTo>
                      <a:pt x="212" y="956"/>
                    </a:lnTo>
                    <a:lnTo>
                      <a:pt x="337" y="987"/>
                    </a:lnTo>
                    <a:lnTo>
                      <a:pt x="421" y="977"/>
                    </a:lnTo>
                    <a:lnTo>
                      <a:pt x="484" y="947"/>
                    </a:lnTo>
                    <a:lnTo>
                      <a:pt x="494" y="801"/>
                    </a:lnTo>
                    <a:lnTo>
                      <a:pt x="509" y="927"/>
                    </a:lnTo>
                    <a:lnTo>
                      <a:pt x="567" y="889"/>
                    </a:lnTo>
                    <a:lnTo>
                      <a:pt x="577" y="818"/>
                    </a:lnTo>
                    <a:lnTo>
                      <a:pt x="540" y="673"/>
                    </a:lnTo>
                    <a:lnTo>
                      <a:pt x="537" y="631"/>
                    </a:lnTo>
                    <a:lnTo>
                      <a:pt x="550" y="580"/>
                    </a:lnTo>
                    <a:lnTo>
                      <a:pt x="558" y="513"/>
                    </a:lnTo>
                    <a:lnTo>
                      <a:pt x="574" y="451"/>
                    </a:lnTo>
                    <a:lnTo>
                      <a:pt x="595" y="359"/>
                    </a:lnTo>
                    <a:lnTo>
                      <a:pt x="591" y="266"/>
                    </a:lnTo>
                    <a:lnTo>
                      <a:pt x="591" y="184"/>
                    </a:lnTo>
                    <a:lnTo>
                      <a:pt x="587" y="127"/>
                    </a:lnTo>
                    <a:lnTo>
                      <a:pt x="574" y="102"/>
                    </a:lnTo>
                    <a:lnTo>
                      <a:pt x="545" y="82"/>
                    </a:lnTo>
                    <a:lnTo>
                      <a:pt x="511" y="48"/>
                    </a:lnTo>
                    <a:lnTo>
                      <a:pt x="473" y="27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1" name="Freeform 425">
                <a:extLst>
                  <a:ext uri="{FF2B5EF4-FFF2-40B4-BE49-F238E27FC236}">
                    <a16:creationId xmlns:a16="http://schemas.microsoft.com/office/drawing/2014/main" id="{68971B33-BD4D-A41F-D653-57029483F0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4" y="2502"/>
                <a:ext cx="470" cy="955"/>
              </a:xfrm>
              <a:custGeom>
                <a:avLst/>
                <a:gdLst>
                  <a:gd name="T0" fmla="*/ 60 w 470"/>
                  <a:gd name="T1" fmla="*/ 593 h 955"/>
                  <a:gd name="T2" fmla="*/ 113 w 470"/>
                  <a:gd name="T3" fmla="*/ 585 h 955"/>
                  <a:gd name="T4" fmla="*/ 159 w 470"/>
                  <a:gd name="T5" fmla="*/ 583 h 955"/>
                  <a:gd name="T6" fmla="*/ 209 w 470"/>
                  <a:gd name="T7" fmla="*/ 577 h 955"/>
                  <a:gd name="T8" fmla="*/ 266 w 470"/>
                  <a:gd name="T9" fmla="*/ 570 h 955"/>
                  <a:gd name="T10" fmla="*/ 291 w 470"/>
                  <a:gd name="T11" fmla="*/ 553 h 955"/>
                  <a:gd name="T12" fmla="*/ 301 w 470"/>
                  <a:gd name="T13" fmla="*/ 511 h 955"/>
                  <a:gd name="T14" fmla="*/ 314 w 470"/>
                  <a:gd name="T15" fmla="*/ 450 h 955"/>
                  <a:gd name="T16" fmla="*/ 340 w 470"/>
                  <a:gd name="T17" fmla="*/ 426 h 955"/>
                  <a:gd name="T18" fmla="*/ 377 w 470"/>
                  <a:gd name="T19" fmla="*/ 364 h 955"/>
                  <a:gd name="T20" fmla="*/ 339 w 470"/>
                  <a:gd name="T21" fmla="*/ 415 h 955"/>
                  <a:gd name="T22" fmla="*/ 317 w 470"/>
                  <a:gd name="T23" fmla="*/ 429 h 955"/>
                  <a:gd name="T24" fmla="*/ 324 w 470"/>
                  <a:gd name="T25" fmla="*/ 358 h 955"/>
                  <a:gd name="T26" fmla="*/ 324 w 470"/>
                  <a:gd name="T27" fmla="*/ 309 h 955"/>
                  <a:gd name="T28" fmla="*/ 321 w 470"/>
                  <a:gd name="T29" fmla="*/ 215 h 955"/>
                  <a:gd name="T30" fmla="*/ 314 w 470"/>
                  <a:gd name="T31" fmla="*/ 177 h 955"/>
                  <a:gd name="T32" fmla="*/ 298 w 470"/>
                  <a:gd name="T33" fmla="*/ 159 h 955"/>
                  <a:gd name="T34" fmla="*/ 275 w 470"/>
                  <a:gd name="T35" fmla="*/ 130 h 955"/>
                  <a:gd name="T36" fmla="*/ 240 w 470"/>
                  <a:gd name="T37" fmla="*/ 117 h 955"/>
                  <a:gd name="T38" fmla="*/ 222 w 470"/>
                  <a:gd name="T39" fmla="*/ 110 h 955"/>
                  <a:gd name="T40" fmla="*/ 189 w 470"/>
                  <a:gd name="T41" fmla="*/ 115 h 955"/>
                  <a:gd name="T42" fmla="*/ 158 w 470"/>
                  <a:gd name="T43" fmla="*/ 131 h 955"/>
                  <a:gd name="T44" fmla="*/ 175 w 470"/>
                  <a:gd name="T45" fmla="*/ 103 h 955"/>
                  <a:gd name="T46" fmla="*/ 188 w 470"/>
                  <a:gd name="T47" fmla="*/ 78 h 955"/>
                  <a:gd name="T48" fmla="*/ 218 w 470"/>
                  <a:gd name="T49" fmla="*/ 59 h 955"/>
                  <a:gd name="T50" fmla="*/ 252 w 470"/>
                  <a:gd name="T51" fmla="*/ 41 h 955"/>
                  <a:gd name="T52" fmla="*/ 294 w 470"/>
                  <a:gd name="T53" fmla="*/ 20 h 955"/>
                  <a:gd name="T54" fmla="*/ 324 w 470"/>
                  <a:gd name="T55" fmla="*/ 6 h 955"/>
                  <a:gd name="T56" fmla="*/ 344 w 470"/>
                  <a:gd name="T57" fmla="*/ 0 h 955"/>
                  <a:gd name="T58" fmla="*/ 353 w 470"/>
                  <a:gd name="T59" fmla="*/ 20 h 955"/>
                  <a:gd name="T60" fmla="*/ 393 w 470"/>
                  <a:gd name="T61" fmla="*/ 44 h 955"/>
                  <a:gd name="T62" fmla="*/ 410 w 470"/>
                  <a:gd name="T63" fmla="*/ 62 h 955"/>
                  <a:gd name="T64" fmla="*/ 429 w 470"/>
                  <a:gd name="T65" fmla="*/ 84 h 955"/>
                  <a:gd name="T66" fmla="*/ 454 w 470"/>
                  <a:gd name="T67" fmla="*/ 97 h 955"/>
                  <a:gd name="T68" fmla="*/ 459 w 470"/>
                  <a:gd name="T69" fmla="*/ 121 h 955"/>
                  <a:gd name="T70" fmla="*/ 469 w 470"/>
                  <a:gd name="T71" fmla="*/ 159 h 955"/>
                  <a:gd name="T72" fmla="*/ 469 w 470"/>
                  <a:gd name="T73" fmla="*/ 218 h 955"/>
                  <a:gd name="T74" fmla="*/ 467 w 470"/>
                  <a:gd name="T75" fmla="*/ 278 h 955"/>
                  <a:gd name="T76" fmla="*/ 464 w 470"/>
                  <a:gd name="T77" fmla="*/ 348 h 955"/>
                  <a:gd name="T78" fmla="*/ 451 w 470"/>
                  <a:gd name="T79" fmla="*/ 419 h 955"/>
                  <a:gd name="T80" fmla="*/ 435 w 470"/>
                  <a:gd name="T81" fmla="*/ 494 h 955"/>
                  <a:gd name="T82" fmla="*/ 429 w 470"/>
                  <a:gd name="T83" fmla="*/ 557 h 955"/>
                  <a:gd name="T84" fmla="*/ 416 w 470"/>
                  <a:gd name="T85" fmla="*/ 603 h 955"/>
                  <a:gd name="T86" fmla="*/ 418 w 470"/>
                  <a:gd name="T87" fmla="*/ 644 h 955"/>
                  <a:gd name="T88" fmla="*/ 418 w 470"/>
                  <a:gd name="T89" fmla="*/ 689 h 955"/>
                  <a:gd name="T90" fmla="*/ 449 w 470"/>
                  <a:gd name="T91" fmla="*/ 794 h 955"/>
                  <a:gd name="T92" fmla="*/ 444 w 470"/>
                  <a:gd name="T93" fmla="*/ 859 h 955"/>
                  <a:gd name="T94" fmla="*/ 410 w 470"/>
                  <a:gd name="T95" fmla="*/ 881 h 955"/>
                  <a:gd name="T96" fmla="*/ 382 w 470"/>
                  <a:gd name="T97" fmla="*/ 761 h 955"/>
                  <a:gd name="T98" fmla="*/ 355 w 470"/>
                  <a:gd name="T99" fmla="*/ 922 h 955"/>
                  <a:gd name="T100" fmla="*/ 303 w 470"/>
                  <a:gd name="T101" fmla="*/ 944 h 955"/>
                  <a:gd name="T102" fmla="*/ 223 w 470"/>
                  <a:gd name="T103" fmla="*/ 954 h 955"/>
                  <a:gd name="T104" fmla="*/ 104 w 470"/>
                  <a:gd name="T105" fmla="*/ 929 h 955"/>
                  <a:gd name="T106" fmla="*/ 32 w 470"/>
                  <a:gd name="T107" fmla="*/ 886 h 955"/>
                  <a:gd name="T108" fmla="*/ 0 w 470"/>
                  <a:gd name="T109" fmla="*/ 849 h 955"/>
                  <a:gd name="T110" fmla="*/ 25 w 470"/>
                  <a:gd name="T111" fmla="*/ 809 h 955"/>
                  <a:gd name="T112" fmla="*/ 51 w 470"/>
                  <a:gd name="T113" fmla="*/ 736 h 955"/>
                  <a:gd name="T114" fmla="*/ 60 w 470"/>
                  <a:gd name="T115" fmla="*/ 644 h 955"/>
                  <a:gd name="T116" fmla="*/ 60 w 470"/>
                  <a:gd name="T117" fmla="*/ 593 h 9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70" h="955">
                    <a:moveTo>
                      <a:pt x="60" y="593"/>
                    </a:moveTo>
                    <a:lnTo>
                      <a:pt x="113" y="585"/>
                    </a:lnTo>
                    <a:lnTo>
                      <a:pt x="159" y="583"/>
                    </a:lnTo>
                    <a:lnTo>
                      <a:pt x="209" y="577"/>
                    </a:lnTo>
                    <a:lnTo>
                      <a:pt x="266" y="570"/>
                    </a:lnTo>
                    <a:lnTo>
                      <a:pt x="291" y="553"/>
                    </a:lnTo>
                    <a:lnTo>
                      <a:pt x="301" y="511"/>
                    </a:lnTo>
                    <a:lnTo>
                      <a:pt x="314" y="450"/>
                    </a:lnTo>
                    <a:lnTo>
                      <a:pt x="340" y="426"/>
                    </a:lnTo>
                    <a:lnTo>
                      <a:pt x="377" y="364"/>
                    </a:lnTo>
                    <a:lnTo>
                      <a:pt x="339" y="415"/>
                    </a:lnTo>
                    <a:lnTo>
                      <a:pt x="317" y="429"/>
                    </a:lnTo>
                    <a:lnTo>
                      <a:pt x="324" y="358"/>
                    </a:lnTo>
                    <a:lnTo>
                      <a:pt x="324" y="309"/>
                    </a:lnTo>
                    <a:lnTo>
                      <a:pt x="321" y="215"/>
                    </a:lnTo>
                    <a:lnTo>
                      <a:pt x="314" y="177"/>
                    </a:lnTo>
                    <a:lnTo>
                      <a:pt x="298" y="159"/>
                    </a:lnTo>
                    <a:lnTo>
                      <a:pt x="275" y="130"/>
                    </a:lnTo>
                    <a:lnTo>
                      <a:pt x="240" y="117"/>
                    </a:lnTo>
                    <a:lnTo>
                      <a:pt x="222" y="110"/>
                    </a:lnTo>
                    <a:lnTo>
                      <a:pt x="189" y="115"/>
                    </a:lnTo>
                    <a:lnTo>
                      <a:pt x="158" y="131"/>
                    </a:lnTo>
                    <a:lnTo>
                      <a:pt x="175" y="103"/>
                    </a:lnTo>
                    <a:lnTo>
                      <a:pt x="188" y="78"/>
                    </a:lnTo>
                    <a:lnTo>
                      <a:pt x="218" y="59"/>
                    </a:lnTo>
                    <a:lnTo>
                      <a:pt x="252" y="41"/>
                    </a:lnTo>
                    <a:lnTo>
                      <a:pt x="294" y="20"/>
                    </a:lnTo>
                    <a:lnTo>
                      <a:pt x="324" y="6"/>
                    </a:lnTo>
                    <a:lnTo>
                      <a:pt x="344" y="0"/>
                    </a:lnTo>
                    <a:lnTo>
                      <a:pt x="353" y="20"/>
                    </a:lnTo>
                    <a:lnTo>
                      <a:pt x="393" y="44"/>
                    </a:lnTo>
                    <a:lnTo>
                      <a:pt x="410" y="62"/>
                    </a:lnTo>
                    <a:lnTo>
                      <a:pt x="429" y="84"/>
                    </a:lnTo>
                    <a:lnTo>
                      <a:pt x="454" y="97"/>
                    </a:lnTo>
                    <a:lnTo>
                      <a:pt x="459" y="121"/>
                    </a:lnTo>
                    <a:lnTo>
                      <a:pt x="469" y="159"/>
                    </a:lnTo>
                    <a:lnTo>
                      <a:pt x="469" y="218"/>
                    </a:lnTo>
                    <a:lnTo>
                      <a:pt x="467" y="278"/>
                    </a:lnTo>
                    <a:lnTo>
                      <a:pt x="464" y="348"/>
                    </a:lnTo>
                    <a:lnTo>
                      <a:pt x="451" y="419"/>
                    </a:lnTo>
                    <a:lnTo>
                      <a:pt x="435" y="494"/>
                    </a:lnTo>
                    <a:lnTo>
                      <a:pt x="429" y="557"/>
                    </a:lnTo>
                    <a:lnTo>
                      <a:pt x="416" y="603"/>
                    </a:lnTo>
                    <a:lnTo>
                      <a:pt x="418" y="644"/>
                    </a:lnTo>
                    <a:lnTo>
                      <a:pt x="418" y="689"/>
                    </a:lnTo>
                    <a:lnTo>
                      <a:pt x="449" y="794"/>
                    </a:lnTo>
                    <a:lnTo>
                      <a:pt x="444" y="859"/>
                    </a:lnTo>
                    <a:lnTo>
                      <a:pt x="410" y="881"/>
                    </a:lnTo>
                    <a:lnTo>
                      <a:pt x="382" y="761"/>
                    </a:lnTo>
                    <a:lnTo>
                      <a:pt x="355" y="922"/>
                    </a:lnTo>
                    <a:lnTo>
                      <a:pt x="303" y="944"/>
                    </a:lnTo>
                    <a:lnTo>
                      <a:pt x="223" y="954"/>
                    </a:lnTo>
                    <a:lnTo>
                      <a:pt x="104" y="929"/>
                    </a:lnTo>
                    <a:lnTo>
                      <a:pt x="32" y="886"/>
                    </a:lnTo>
                    <a:lnTo>
                      <a:pt x="0" y="849"/>
                    </a:lnTo>
                    <a:lnTo>
                      <a:pt x="25" y="809"/>
                    </a:lnTo>
                    <a:lnTo>
                      <a:pt x="51" y="736"/>
                    </a:lnTo>
                    <a:lnTo>
                      <a:pt x="60" y="644"/>
                    </a:lnTo>
                    <a:lnTo>
                      <a:pt x="60" y="593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2" name="Freeform 426">
                <a:extLst>
                  <a:ext uri="{FF2B5EF4-FFF2-40B4-BE49-F238E27FC236}">
                    <a16:creationId xmlns:a16="http://schemas.microsoft.com/office/drawing/2014/main" id="{08AAF531-2B63-0EDB-9BA6-790178EFCA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7" y="2864"/>
                <a:ext cx="116" cy="312"/>
              </a:xfrm>
              <a:custGeom>
                <a:avLst/>
                <a:gdLst>
                  <a:gd name="T0" fmla="*/ 0 w 116"/>
                  <a:gd name="T1" fmla="*/ 311 h 312"/>
                  <a:gd name="T2" fmla="*/ 20 w 116"/>
                  <a:gd name="T3" fmla="*/ 301 h 312"/>
                  <a:gd name="T4" fmla="*/ 42 w 116"/>
                  <a:gd name="T5" fmla="*/ 277 h 312"/>
                  <a:gd name="T6" fmla="*/ 61 w 116"/>
                  <a:gd name="T7" fmla="*/ 231 h 312"/>
                  <a:gd name="T8" fmla="*/ 71 w 116"/>
                  <a:gd name="T9" fmla="*/ 192 h 312"/>
                  <a:gd name="T10" fmla="*/ 86 w 116"/>
                  <a:gd name="T11" fmla="*/ 149 h 312"/>
                  <a:gd name="T12" fmla="*/ 93 w 116"/>
                  <a:gd name="T13" fmla="*/ 109 h 312"/>
                  <a:gd name="T14" fmla="*/ 105 w 116"/>
                  <a:gd name="T15" fmla="*/ 46 h 312"/>
                  <a:gd name="T16" fmla="*/ 115 w 116"/>
                  <a:gd name="T17" fmla="*/ 0 h 312"/>
                  <a:gd name="T18" fmla="*/ 90 w 116"/>
                  <a:gd name="T19" fmla="*/ 91 h 312"/>
                  <a:gd name="T20" fmla="*/ 71 w 116"/>
                  <a:gd name="T21" fmla="*/ 162 h 312"/>
                  <a:gd name="T22" fmla="*/ 49 w 116"/>
                  <a:gd name="T23" fmla="*/ 210 h 312"/>
                  <a:gd name="T24" fmla="*/ 14 w 116"/>
                  <a:gd name="T25" fmla="*/ 261 h 312"/>
                  <a:gd name="T26" fmla="*/ 0 w 116"/>
                  <a:gd name="T27" fmla="*/ 311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6" h="312">
                    <a:moveTo>
                      <a:pt x="0" y="311"/>
                    </a:moveTo>
                    <a:lnTo>
                      <a:pt x="20" y="301"/>
                    </a:lnTo>
                    <a:lnTo>
                      <a:pt x="42" y="277"/>
                    </a:lnTo>
                    <a:lnTo>
                      <a:pt x="61" y="231"/>
                    </a:lnTo>
                    <a:lnTo>
                      <a:pt x="71" y="192"/>
                    </a:lnTo>
                    <a:lnTo>
                      <a:pt x="86" y="149"/>
                    </a:lnTo>
                    <a:lnTo>
                      <a:pt x="93" y="109"/>
                    </a:lnTo>
                    <a:lnTo>
                      <a:pt x="105" y="46"/>
                    </a:lnTo>
                    <a:lnTo>
                      <a:pt x="115" y="0"/>
                    </a:lnTo>
                    <a:lnTo>
                      <a:pt x="90" y="91"/>
                    </a:lnTo>
                    <a:lnTo>
                      <a:pt x="71" y="162"/>
                    </a:lnTo>
                    <a:lnTo>
                      <a:pt x="49" y="210"/>
                    </a:lnTo>
                    <a:lnTo>
                      <a:pt x="14" y="261"/>
                    </a:lnTo>
                    <a:lnTo>
                      <a:pt x="0" y="311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3" name="Freeform 427">
                <a:extLst>
                  <a:ext uri="{FF2B5EF4-FFF2-40B4-BE49-F238E27FC236}">
                    <a16:creationId xmlns:a16="http://schemas.microsoft.com/office/drawing/2014/main" id="{006F4997-1C03-4F84-FED7-5E699374A8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" y="2611"/>
                <a:ext cx="416" cy="470"/>
              </a:xfrm>
              <a:custGeom>
                <a:avLst/>
                <a:gdLst>
                  <a:gd name="T0" fmla="*/ 273 w 416"/>
                  <a:gd name="T1" fmla="*/ 17 h 470"/>
                  <a:gd name="T2" fmla="*/ 233 w 416"/>
                  <a:gd name="T3" fmla="*/ 86 h 470"/>
                  <a:gd name="T4" fmla="*/ 241 w 416"/>
                  <a:gd name="T5" fmla="*/ 154 h 470"/>
                  <a:gd name="T6" fmla="*/ 236 w 416"/>
                  <a:gd name="T7" fmla="*/ 230 h 470"/>
                  <a:gd name="T8" fmla="*/ 236 w 416"/>
                  <a:gd name="T9" fmla="*/ 250 h 470"/>
                  <a:gd name="T10" fmla="*/ 241 w 416"/>
                  <a:gd name="T11" fmla="*/ 275 h 470"/>
                  <a:gd name="T12" fmla="*/ 220 w 416"/>
                  <a:gd name="T13" fmla="*/ 293 h 470"/>
                  <a:gd name="T14" fmla="*/ 203 w 416"/>
                  <a:gd name="T15" fmla="*/ 314 h 470"/>
                  <a:gd name="T16" fmla="*/ 173 w 416"/>
                  <a:gd name="T17" fmla="*/ 314 h 470"/>
                  <a:gd name="T18" fmla="*/ 66 w 416"/>
                  <a:gd name="T19" fmla="*/ 319 h 470"/>
                  <a:gd name="T20" fmla="*/ 12 w 416"/>
                  <a:gd name="T21" fmla="*/ 335 h 470"/>
                  <a:gd name="T22" fmla="*/ 0 w 416"/>
                  <a:gd name="T23" fmla="*/ 390 h 470"/>
                  <a:gd name="T24" fmla="*/ 12 w 416"/>
                  <a:gd name="T25" fmla="*/ 431 h 470"/>
                  <a:gd name="T26" fmla="*/ 73 w 416"/>
                  <a:gd name="T27" fmla="*/ 461 h 470"/>
                  <a:gd name="T28" fmla="*/ 144 w 416"/>
                  <a:gd name="T29" fmla="*/ 469 h 470"/>
                  <a:gd name="T30" fmla="*/ 77 w 416"/>
                  <a:gd name="T31" fmla="*/ 421 h 470"/>
                  <a:gd name="T32" fmla="*/ 60 w 416"/>
                  <a:gd name="T33" fmla="*/ 378 h 470"/>
                  <a:gd name="T34" fmla="*/ 96 w 416"/>
                  <a:gd name="T35" fmla="*/ 421 h 470"/>
                  <a:gd name="T36" fmla="*/ 135 w 416"/>
                  <a:gd name="T37" fmla="*/ 452 h 470"/>
                  <a:gd name="T38" fmla="*/ 187 w 416"/>
                  <a:gd name="T39" fmla="*/ 466 h 470"/>
                  <a:gd name="T40" fmla="*/ 258 w 416"/>
                  <a:gd name="T41" fmla="*/ 461 h 470"/>
                  <a:gd name="T42" fmla="*/ 314 w 416"/>
                  <a:gd name="T43" fmla="*/ 459 h 470"/>
                  <a:gd name="T44" fmla="*/ 278 w 416"/>
                  <a:gd name="T45" fmla="*/ 431 h 470"/>
                  <a:gd name="T46" fmla="*/ 236 w 416"/>
                  <a:gd name="T47" fmla="*/ 395 h 470"/>
                  <a:gd name="T48" fmla="*/ 244 w 416"/>
                  <a:gd name="T49" fmla="*/ 386 h 470"/>
                  <a:gd name="T50" fmla="*/ 268 w 416"/>
                  <a:gd name="T51" fmla="*/ 412 h 470"/>
                  <a:gd name="T52" fmla="*/ 311 w 416"/>
                  <a:gd name="T53" fmla="*/ 439 h 470"/>
                  <a:gd name="T54" fmla="*/ 365 w 416"/>
                  <a:gd name="T55" fmla="*/ 443 h 470"/>
                  <a:gd name="T56" fmla="*/ 392 w 416"/>
                  <a:gd name="T57" fmla="*/ 400 h 470"/>
                  <a:gd name="T58" fmla="*/ 297 w 416"/>
                  <a:gd name="T59" fmla="*/ 386 h 470"/>
                  <a:gd name="T60" fmla="*/ 238 w 416"/>
                  <a:gd name="T61" fmla="*/ 350 h 470"/>
                  <a:gd name="T62" fmla="*/ 228 w 416"/>
                  <a:gd name="T63" fmla="*/ 319 h 470"/>
                  <a:gd name="T64" fmla="*/ 250 w 416"/>
                  <a:gd name="T65" fmla="*/ 335 h 470"/>
                  <a:gd name="T66" fmla="*/ 316 w 416"/>
                  <a:gd name="T67" fmla="*/ 378 h 470"/>
                  <a:gd name="T68" fmla="*/ 392 w 416"/>
                  <a:gd name="T69" fmla="*/ 400 h 470"/>
                  <a:gd name="T70" fmla="*/ 408 w 416"/>
                  <a:gd name="T71" fmla="*/ 309 h 470"/>
                  <a:gd name="T72" fmla="*/ 365 w 416"/>
                  <a:gd name="T73" fmla="*/ 299 h 470"/>
                  <a:gd name="T74" fmla="*/ 273 w 416"/>
                  <a:gd name="T75" fmla="*/ 306 h 470"/>
                  <a:gd name="T76" fmla="*/ 258 w 416"/>
                  <a:gd name="T77" fmla="*/ 288 h 470"/>
                  <a:gd name="T78" fmla="*/ 307 w 416"/>
                  <a:gd name="T79" fmla="*/ 296 h 470"/>
                  <a:gd name="T80" fmla="*/ 408 w 416"/>
                  <a:gd name="T81" fmla="*/ 275 h 470"/>
                  <a:gd name="T82" fmla="*/ 413 w 416"/>
                  <a:gd name="T83" fmla="*/ 195 h 470"/>
                  <a:gd name="T84" fmla="*/ 410 w 416"/>
                  <a:gd name="T85" fmla="*/ 106 h 470"/>
                  <a:gd name="T86" fmla="*/ 360 w 416"/>
                  <a:gd name="T87" fmla="*/ 60 h 470"/>
                  <a:gd name="T88" fmla="*/ 410 w 416"/>
                  <a:gd name="T89" fmla="*/ 81 h 470"/>
                  <a:gd name="T90" fmla="*/ 382 w 416"/>
                  <a:gd name="T91" fmla="*/ 27 h 470"/>
                  <a:gd name="T92" fmla="*/ 329 w 416"/>
                  <a:gd name="T93" fmla="*/ 0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16" h="470">
                    <a:moveTo>
                      <a:pt x="329" y="0"/>
                    </a:moveTo>
                    <a:lnTo>
                      <a:pt x="273" y="17"/>
                    </a:lnTo>
                    <a:lnTo>
                      <a:pt x="247" y="39"/>
                    </a:lnTo>
                    <a:lnTo>
                      <a:pt x="233" y="86"/>
                    </a:lnTo>
                    <a:lnTo>
                      <a:pt x="233" y="129"/>
                    </a:lnTo>
                    <a:lnTo>
                      <a:pt x="241" y="154"/>
                    </a:lnTo>
                    <a:lnTo>
                      <a:pt x="236" y="197"/>
                    </a:lnTo>
                    <a:lnTo>
                      <a:pt x="236" y="230"/>
                    </a:lnTo>
                    <a:lnTo>
                      <a:pt x="242" y="238"/>
                    </a:lnTo>
                    <a:lnTo>
                      <a:pt x="236" y="250"/>
                    </a:lnTo>
                    <a:lnTo>
                      <a:pt x="230" y="263"/>
                    </a:lnTo>
                    <a:lnTo>
                      <a:pt x="241" y="275"/>
                    </a:lnTo>
                    <a:lnTo>
                      <a:pt x="241" y="288"/>
                    </a:lnTo>
                    <a:lnTo>
                      <a:pt x="220" y="293"/>
                    </a:lnTo>
                    <a:lnTo>
                      <a:pt x="223" y="306"/>
                    </a:lnTo>
                    <a:lnTo>
                      <a:pt x="203" y="314"/>
                    </a:lnTo>
                    <a:lnTo>
                      <a:pt x="184" y="309"/>
                    </a:lnTo>
                    <a:lnTo>
                      <a:pt x="173" y="314"/>
                    </a:lnTo>
                    <a:lnTo>
                      <a:pt x="116" y="322"/>
                    </a:lnTo>
                    <a:lnTo>
                      <a:pt x="66" y="319"/>
                    </a:lnTo>
                    <a:lnTo>
                      <a:pt x="33" y="322"/>
                    </a:lnTo>
                    <a:lnTo>
                      <a:pt x="12" y="335"/>
                    </a:lnTo>
                    <a:lnTo>
                      <a:pt x="3" y="356"/>
                    </a:lnTo>
                    <a:lnTo>
                      <a:pt x="0" y="390"/>
                    </a:lnTo>
                    <a:lnTo>
                      <a:pt x="2" y="416"/>
                    </a:lnTo>
                    <a:lnTo>
                      <a:pt x="12" y="431"/>
                    </a:lnTo>
                    <a:lnTo>
                      <a:pt x="30" y="451"/>
                    </a:lnTo>
                    <a:lnTo>
                      <a:pt x="73" y="461"/>
                    </a:lnTo>
                    <a:lnTo>
                      <a:pt x="105" y="466"/>
                    </a:lnTo>
                    <a:lnTo>
                      <a:pt x="144" y="469"/>
                    </a:lnTo>
                    <a:lnTo>
                      <a:pt x="97" y="441"/>
                    </a:lnTo>
                    <a:lnTo>
                      <a:pt x="77" y="421"/>
                    </a:lnTo>
                    <a:lnTo>
                      <a:pt x="63" y="400"/>
                    </a:lnTo>
                    <a:lnTo>
                      <a:pt x="60" y="378"/>
                    </a:lnTo>
                    <a:lnTo>
                      <a:pt x="77" y="407"/>
                    </a:lnTo>
                    <a:lnTo>
                      <a:pt x="96" y="421"/>
                    </a:lnTo>
                    <a:lnTo>
                      <a:pt x="117" y="437"/>
                    </a:lnTo>
                    <a:lnTo>
                      <a:pt x="135" y="452"/>
                    </a:lnTo>
                    <a:lnTo>
                      <a:pt x="160" y="464"/>
                    </a:lnTo>
                    <a:lnTo>
                      <a:pt x="187" y="466"/>
                    </a:lnTo>
                    <a:lnTo>
                      <a:pt x="230" y="464"/>
                    </a:lnTo>
                    <a:lnTo>
                      <a:pt x="258" y="461"/>
                    </a:lnTo>
                    <a:lnTo>
                      <a:pt x="284" y="459"/>
                    </a:lnTo>
                    <a:lnTo>
                      <a:pt x="314" y="459"/>
                    </a:lnTo>
                    <a:lnTo>
                      <a:pt x="344" y="453"/>
                    </a:lnTo>
                    <a:lnTo>
                      <a:pt x="278" y="431"/>
                    </a:lnTo>
                    <a:lnTo>
                      <a:pt x="253" y="419"/>
                    </a:lnTo>
                    <a:lnTo>
                      <a:pt x="236" y="395"/>
                    </a:lnTo>
                    <a:lnTo>
                      <a:pt x="233" y="375"/>
                    </a:lnTo>
                    <a:lnTo>
                      <a:pt x="244" y="386"/>
                    </a:lnTo>
                    <a:lnTo>
                      <a:pt x="255" y="402"/>
                    </a:lnTo>
                    <a:lnTo>
                      <a:pt x="268" y="412"/>
                    </a:lnTo>
                    <a:lnTo>
                      <a:pt x="289" y="424"/>
                    </a:lnTo>
                    <a:lnTo>
                      <a:pt x="311" y="439"/>
                    </a:lnTo>
                    <a:lnTo>
                      <a:pt x="341" y="452"/>
                    </a:lnTo>
                    <a:lnTo>
                      <a:pt x="365" y="443"/>
                    </a:lnTo>
                    <a:lnTo>
                      <a:pt x="375" y="431"/>
                    </a:lnTo>
                    <a:lnTo>
                      <a:pt x="392" y="400"/>
                    </a:lnTo>
                    <a:lnTo>
                      <a:pt x="360" y="392"/>
                    </a:lnTo>
                    <a:lnTo>
                      <a:pt x="297" y="386"/>
                    </a:lnTo>
                    <a:lnTo>
                      <a:pt x="258" y="368"/>
                    </a:lnTo>
                    <a:lnTo>
                      <a:pt x="238" y="350"/>
                    </a:lnTo>
                    <a:lnTo>
                      <a:pt x="230" y="329"/>
                    </a:lnTo>
                    <a:lnTo>
                      <a:pt x="228" y="319"/>
                    </a:lnTo>
                    <a:lnTo>
                      <a:pt x="238" y="319"/>
                    </a:lnTo>
                    <a:lnTo>
                      <a:pt x="250" y="335"/>
                    </a:lnTo>
                    <a:lnTo>
                      <a:pt x="271" y="362"/>
                    </a:lnTo>
                    <a:lnTo>
                      <a:pt x="316" y="378"/>
                    </a:lnTo>
                    <a:lnTo>
                      <a:pt x="360" y="391"/>
                    </a:lnTo>
                    <a:lnTo>
                      <a:pt x="392" y="400"/>
                    </a:lnTo>
                    <a:lnTo>
                      <a:pt x="405" y="347"/>
                    </a:lnTo>
                    <a:lnTo>
                      <a:pt x="408" y="309"/>
                    </a:lnTo>
                    <a:lnTo>
                      <a:pt x="408" y="275"/>
                    </a:lnTo>
                    <a:lnTo>
                      <a:pt x="365" y="299"/>
                    </a:lnTo>
                    <a:lnTo>
                      <a:pt x="314" y="309"/>
                    </a:lnTo>
                    <a:lnTo>
                      <a:pt x="273" y="306"/>
                    </a:lnTo>
                    <a:lnTo>
                      <a:pt x="263" y="301"/>
                    </a:lnTo>
                    <a:lnTo>
                      <a:pt x="258" y="288"/>
                    </a:lnTo>
                    <a:lnTo>
                      <a:pt x="281" y="288"/>
                    </a:lnTo>
                    <a:lnTo>
                      <a:pt x="307" y="296"/>
                    </a:lnTo>
                    <a:lnTo>
                      <a:pt x="366" y="299"/>
                    </a:lnTo>
                    <a:lnTo>
                      <a:pt x="408" y="275"/>
                    </a:lnTo>
                    <a:lnTo>
                      <a:pt x="410" y="228"/>
                    </a:lnTo>
                    <a:lnTo>
                      <a:pt x="413" y="195"/>
                    </a:lnTo>
                    <a:lnTo>
                      <a:pt x="415" y="162"/>
                    </a:lnTo>
                    <a:lnTo>
                      <a:pt x="410" y="106"/>
                    </a:lnTo>
                    <a:lnTo>
                      <a:pt x="397" y="86"/>
                    </a:lnTo>
                    <a:lnTo>
                      <a:pt x="360" y="60"/>
                    </a:lnTo>
                    <a:lnTo>
                      <a:pt x="372" y="63"/>
                    </a:lnTo>
                    <a:lnTo>
                      <a:pt x="410" y="81"/>
                    </a:lnTo>
                    <a:lnTo>
                      <a:pt x="395" y="45"/>
                    </a:lnTo>
                    <a:lnTo>
                      <a:pt x="382" y="27"/>
                    </a:lnTo>
                    <a:lnTo>
                      <a:pt x="372" y="15"/>
                    </a:lnTo>
                    <a:lnTo>
                      <a:pt x="329" y="0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4" name="Freeform 428">
                <a:extLst>
                  <a:ext uri="{FF2B5EF4-FFF2-40B4-BE49-F238E27FC236}">
                    <a16:creationId xmlns:a16="http://schemas.microsoft.com/office/drawing/2014/main" id="{4300FADF-B10F-8545-9D48-35E39FEBC4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2788"/>
                <a:ext cx="116" cy="102"/>
              </a:xfrm>
              <a:custGeom>
                <a:avLst/>
                <a:gdLst>
                  <a:gd name="T0" fmla="*/ 0 w 116"/>
                  <a:gd name="T1" fmla="*/ 0 h 102"/>
                  <a:gd name="T2" fmla="*/ 0 w 116"/>
                  <a:gd name="T3" fmla="*/ 8 h 102"/>
                  <a:gd name="T4" fmla="*/ 15 w 116"/>
                  <a:gd name="T5" fmla="*/ 27 h 102"/>
                  <a:gd name="T6" fmla="*/ 29 w 116"/>
                  <a:gd name="T7" fmla="*/ 38 h 102"/>
                  <a:gd name="T8" fmla="*/ 60 w 116"/>
                  <a:gd name="T9" fmla="*/ 60 h 102"/>
                  <a:gd name="T10" fmla="*/ 72 w 116"/>
                  <a:gd name="T11" fmla="*/ 70 h 102"/>
                  <a:gd name="T12" fmla="*/ 102 w 116"/>
                  <a:gd name="T13" fmla="*/ 93 h 102"/>
                  <a:gd name="T14" fmla="*/ 69 w 116"/>
                  <a:gd name="T15" fmla="*/ 82 h 102"/>
                  <a:gd name="T16" fmla="*/ 38 w 116"/>
                  <a:gd name="T17" fmla="*/ 72 h 102"/>
                  <a:gd name="T18" fmla="*/ 7 w 116"/>
                  <a:gd name="T19" fmla="*/ 70 h 102"/>
                  <a:gd name="T20" fmla="*/ 9 w 116"/>
                  <a:gd name="T21" fmla="*/ 80 h 102"/>
                  <a:gd name="T22" fmla="*/ 60 w 116"/>
                  <a:gd name="T23" fmla="*/ 89 h 102"/>
                  <a:gd name="T24" fmla="*/ 86 w 116"/>
                  <a:gd name="T25" fmla="*/ 99 h 102"/>
                  <a:gd name="T26" fmla="*/ 102 w 116"/>
                  <a:gd name="T27" fmla="*/ 101 h 102"/>
                  <a:gd name="T28" fmla="*/ 114 w 116"/>
                  <a:gd name="T29" fmla="*/ 97 h 102"/>
                  <a:gd name="T30" fmla="*/ 115 w 116"/>
                  <a:gd name="T31" fmla="*/ 86 h 102"/>
                  <a:gd name="T32" fmla="*/ 105 w 116"/>
                  <a:gd name="T33" fmla="*/ 76 h 102"/>
                  <a:gd name="T34" fmla="*/ 91 w 116"/>
                  <a:gd name="T35" fmla="*/ 62 h 102"/>
                  <a:gd name="T36" fmla="*/ 73 w 116"/>
                  <a:gd name="T37" fmla="*/ 43 h 102"/>
                  <a:gd name="T38" fmla="*/ 57 w 116"/>
                  <a:gd name="T39" fmla="*/ 21 h 102"/>
                  <a:gd name="T40" fmla="*/ 36 w 116"/>
                  <a:gd name="T41" fmla="*/ 7 h 102"/>
                  <a:gd name="T42" fmla="*/ 13 w 116"/>
                  <a:gd name="T43" fmla="*/ 1 h 102"/>
                  <a:gd name="T44" fmla="*/ 0 w 116"/>
                  <a:gd name="T45" fmla="*/ 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16" h="102">
                    <a:moveTo>
                      <a:pt x="0" y="0"/>
                    </a:moveTo>
                    <a:lnTo>
                      <a:pt x="0" y="8"/>
                    </a:lnTo>
                    <a:lnTo>
                      <a:pt x="15" y="27"/>
                    </a:lnTo>
                    <a:lnTo>
                      <a:pt x="29" y="38"/>
                    </a:lnTo>
                    <a:lnTo>
                      <a:pt x="60" y="60"/>
                    </a:lnTo>
                    <a:lnTo>
                      <a:pt x="72" y="70"/>
                    </a:lnTo>
                    <a:lnTo>
                      <a:pt x="102" y="93"/>
                    </a:lnTo>
                    <a:lnTo>
                      <a:pt x="69" y="82"/>
                    </a:lnTo>
                    <a:lnTo>
                      <a:pt x="38" y="72"/>
                    </a:lnTo>
                    <a:lnTo>
                      <a:pt x="7" y="70"/>
                    </a:lnTo>
                    <a:lnTo>
                      <a:pt x="9" y="80"/>
                    </a:lnTo>
                    <a:lnTo>
                      <a:pt x="60" y="89"/>
                    </a:lnTo>
                    <a:lnTo>
                      <a:pt x="86" y="99"/>
                    </a:lnTo>
                    <a:lnTo>
                      <a:pt x="102" y="101"/>
                    </a:lnTo>
                    <a:lnTo>
                      <a:pt x="114" y="97"/>
                    </a:lnTo>
                    <a:lnTo>
                      <a:pt x="115" y="86"/>
                    </a:lnTo>
                    <a:lnTo>
                      <a:pt x="105" y="76"/>
                    </a:lnTo>
                    <a:lnTo>
                      <a:pt x="91" y="62"/>
                    </a:lnTo>
                    <a:lnTo>
                      <a:pt x="73" y="43"/>
                    </a:lnTo>
                    <a:lnTo>
                      <a:pt x="57" y="21"/>
                    </a:lnTo>
                    <a:lnTo>
                      <a:pt x="36" y="7"/>
                    </a:lnTo>
                    <a:lnTo>
                      <a:pt x="13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5" name="Freeform 429">
                <a:extLst>
                  <a:ext uri="{FF2B5EF4-FFF2-40B4-BE49-F238E27FC236}">
                    <a16:creationId xmlns:a16="http://schemas.microsoft.com/office/drawing/2014/main" id="{A7D16647-3CD8-951B-AFB8-533BC27B01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0" y="2708"/>
                <a:ext cx="61" cy="206"/>
              </a:xfrm>
              <a:custGeom>
                <a:avLst/>
                <a:gdLst>
                  <a:gd name="T0" fmla="*/ 0 w 61"/>
                  <a:gd name="T1" fmla="*/ 205 h 206"/>
                  <a:gd name="T2" fmla="*/ 30 w 61"/>
                  <a:gd name="T3" fmla="*/ 205 h 206"/>
                  <a:gd name="T4" fmla="*/ 39 w 61"/>
                  <a:gd name="T5" fmla="*/ 202 h 206"/>
                  <a:gd name="T6" fmla="*/ 39 w 61"/>
                  <a:gd name="T7" fmla="*/ 194 h 206"/>
                  <a:gd name="T8" fmla="*/ 46 w 61"/>
                  <a:gd name="T9" fmla="*/ 188 h 206"/>
                  <a:gd name="T10" fmla="*/ 55 w 61"/>
                  <a:gd name="T11" fmla="*/ 180 h 206"/>
                  <a:gd name="T12" fmla="*/ 51 w 61"/>
                  <a:gd name="T13" fmla="*/ 173 h 206"/>
                  <a:gd name="T14" fmla="*/ 51 w 61"/>
                  <a:gd name="T15" fmla="*/ 162 h 206"/>
                  <a:gd name="T16" fmla="*/ 58 w 61"/>
                  <a:gd name="T17" fmla="*/ 150 h 206"/>
                  <a:gd name="T18" fmla="*/ 58 w 61"/>
                  <a:gd name="T19" fmla="*/ 137 h 206"/>
                  <a:gd name="T20" fmla="*/ 54 w 61"/>
                  <a:gd name="T21" fmla="*/ 122 h 206"/>
                  <a:gd name="T22" fmla="*/ 54 w 61"/>
                  <a:gd name="T23" fmla="*/ 89 h 206"/>
                  <a:gd name="T24" fmla="*/ 60 w 61"/>
                  <a:gd name="T25" fmla="*/ 60 h 206"/>
                  <a:gd name="T26" fmla="*/ 58 w 61"/>
                  <a:gd name="T27" fmla="*/ 37 h 206"/>
                  <a:gd name="T28" fmla="*/ 58 w 61"/>
                  <a:gd name="T29" fmla="*/ 0 h 206"/>
                  <a:gd name="T30" fmla="*/ 39 w 61"/>
                  <a:gd name="T31" fmla="*/ 57 h 206"/>
                  <a:gd name="T32" fmla="*/ 24 w 61"/>
                  <a:gd name="T33" fmla="*/ 110 h 206"/>
                  <a:gd name="T34" fmla="*/ 12 w 61"/>
                  <a:gd name="T35" fmla="*/ 167 h 206"/>
                  <a:gd name="T36" fmla="*/ 0 w 61"/>
                  <a:gd name="T37" fmla="*/ 205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1" h="206">
                    <a:moveTo>
                      <a:pt x="0" y="205"/>
                    </a:moveTo>
                    <a:lnTo>
                      <a:pt x="30" y="205"/>
                    </a:lnTo>
                    <a:lnTo>
                      <a:pt x="39" y="202"/>
                    </a:lnTo>
                    <a:lnTo>
                      <a:pt x="39" y="194"/>
                    </a:lnTo>
                    <a:lnTo>
                      <a:pt x="46" y="188"/>
                    </a:lnTo>
                    <a:lnTo>
                      <a:pt x="55" y="180"/>
                    </a:lnTo>
                    <a:lnTo>
                      <a:pt x="51" y="173"/>
                    </a:lnTo>
                    <a:lnTo>
                      <a:pt x="51" y="162"/>
                    </a:lnTo>
                    <a:lnTo>
                      <a:pt x="58" y="150"/>
                    </a:lnTo>
                    <a:lnTo>
                      <a:pt x="58" y="137"/>
                    </a:lnTo>
                    <a:lnTo>
                      <a:pt x="54" y="122"/>
                    </a:lnTo>
                    <a:lnTo>
                      <a:pt x="54" y="89"/>
                    </a:lnTo>
                    <a:lnTo>
                      <a:pt x="60" y="60"/>
                    </a:lnTo>
                    <a:lnTo>
                      <a:pt x="58" y="37"/>
                    </a:lnTo>
                    <a:lnTo>
                      <a:pt x="58" y="0"/>
                    </a:lnTo>
                    <a:lnTo>
                      <a:pt x="39" y="57"/>
                    </a:lnTo>
                    <a:lnTo>
                      <a:pt x="24" y="110"/>
                    </a:lnTo>
                    <a:lnTo>
                      <a:pt x="12" y="167"/>
                    </a:lnTo>
                    <a:lnTo>
                      <a:pt x="0" y="205"/>
                    </a:lnTo>
                  </a:path>
                </a:pathLst>
              </a:cu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6" name="Freeform 430">
                <a:extLst>
                  <a:ext uri="{FF2B5EF4-FFF2-40B4-BE49-F238E27FC236}">
                    <a16:creationId xmlns:a16="http://schemas.microsoft.com/office/drawing/2014/main" id="{206FE6FD-1030-E886-4956-10EC684C81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7" y="2934"/>
                <a:ext cx="114" cy="36"/>
              </a:xfrm>
              <a:custGeom>
                <a:avLst/>
                <a:gdLst>
                  <a:gd name="T0" fmla="*/ 90 w 114"/>
                  <a:gd name="T1" fmla="*/ 17 h 36"/>
                  <a:gd name="T2" fmla="*/ 66 w 114"/>
                  <a:gd name="T3" fmla="*/ 8 h 36"/>
                  <a:gd name="T4" fmla="*/ 44 w 114"/>
                  <a:gd name="T5" fmla="*/ 2 h 36"/>
                  <a:gd name="T6" fmla="*/ 12 w 114"/>
                  <a:gd name="T7" fmla="*/ 0 h 36"/>
                  <a:gd name="T8" fmla="*/ 0 w 114"/>
                  <a:gd name="T9" fmla="*/ 3 h 36"/>
                  <a:gd name="T10" fmla="*/ 6 w 114"/>
                  <a:gd name="T11" fmla="*/ 14 h 36"/>
                  <a:gd name="T12" fmla="*/ 17 w 114"/>
                  <a:gd name="T13" fmla="*/ 22 h 36"/>
                  <a:gd name="T14" fmla="*/ 45 w 114"/>
                  <a:gd name="T15" fmla="*/ 29 h 36"/>
                  <a:gd name="T16" fmla="*/ 85 w 114"/>
                  <a:gd name="T17" fmla="*/ 35 h 36"/>
                  <a:gd name="T18" fmla="*/ 113 w 114"/>
                  <a:gd name="T19" fmla="*/ 33 h 36"/>
                  <a:gd name="T20" fmla="*/ 90 w 114"/>
                  <a:gd name="T21" fmla="*/ 17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4" h="36">
                    <a:moveTo>
                      <a:pt x="90" y="17"/>
                    </a:moveTo>
                    <a:lnTo>
                      <a:pt x="66" y="8"/>
                    </a:lnTo>
                    <a:lnTo>
                      <a:pt x="44" y="2"/>
                    </a:lnTo>
                    <a:lnTo>
                      <a:pt x="12" y="0"/>
                    </a:lnTo>
                    <a:lnTo>
                      <a:pt x="0" y="3"/>
                    </a:lnTo>
                    <a:lnTo>
                      <a:pt x="6" y="14"/>
                    </a:lnTo>
                    <a:lnTo>
                      <a:pt x="17" y="22"/>
                    </a:lnTo>
                    <a:lnTo>
                      <a:pt x="45" y="29"/>
                    </a:lnTo>
                    <a:lnTo>
                      <a:pt x="85" y="35"/>
                    </a:lnTo>
                    <a:lnTo>
                      <a:pt x="113" y="33"/>
                    </a:lnTo>
                    <a:lnTo>
                      <a:pt x="90" y="17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7" name="Freeform 431">
                <a:extLst>
                  <a:ext uri="{FF2B5EF4-FFF2-40B4-BE49-F238E27FC236}">
                    <a16:creationId xmlns:a16="http://schemas.microsoft.com/office/drawing/2014/main" id="{3B8FFD1E-278D-39B7-E2EF-D6E0CD45B0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7" y="3198"/>
                <a:ext cx="173" cy="68"/>
              </a:xfrm>
              <a:custGeom>
                <a:avLst/>
                <a:gdLst>
                  <a:gd name="T0" fmla="*/ 29 w 173"/>
                  <a:gd name="T1" fmla="*/ 0 h 68"/>
                  <a:gd name="T2" fmla="*/ 14 w 173"/>
                  <a:gd name="T3" fmla="*/ 37 h 68"/>
                  <a:gd name="T4" fmla="*/ 82 w 173"/>
                  <a:gd name="T5" fmla="*/ 53 h 68"/>
                  <a:gd name="T6" fmla="*/ 156 w 173"/>
                  <a:gd name="T7" fmla="*/ 60 h 68"/>
                  <a:gd name="T8" fmla="*/ 172 w 173"/>
                  <a:gd name="T9" fmla="*/ 25 h 68"/>
                  <a:gd name="T10" fmla="*/ 162 w 173"/>
                  <a:gd name="T11" fmla="*/ 64 h 68"/>
                  <a:gd name="T12" fmla="*/ 92 w 173"/>
                  <a:gd name="T13" fmla="*/ 67 h 68"/>
                  <a:gd name="T14" fmla="*/ 0 w 173"/>
                  <a:gd name="T15" fmla="*/ 44 h 68"/>
                  <a:gd name="T16" fmla="*/ 29 w 173"/>
                  <a:gd name="T17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3" h="68">
                    <a:moveTo>
                      <a:pt x="29" y="0"/>
                    </a:moveTo>
                    <a:lnTo>
                      <a:pt x="14" y="37"/>
                    </a:lnTo>
                    <a:lnTo>
                      <a:pt x="82" y="53"/>
                    </a:lnTo>
                    <a:lnTo>
                      <a:pt x="156" y="60"/>
                    </a:lnTo>
                    <a:lnTo>
                      <a:pt x="172" y="25"/>
                    </a:lnTo>
                    <a:lnTo>
                      <a:pt x="162" y="64"/>
                    </a:lnTo>
                    <a:lnTo>
                      <a:pt x="92" y="67"/>
                    </a:lnTo>
                    <a:lnTo>
                      <a:pt x="0" y="44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111" name="Group 435">
              <a:extLst>
                <a:ext uri="{FF2B5EF4-FFF2-40B4-BE49-F238E27FC236}">
                  <a16:creationId xmlns:a16="http://schemas.microsoft.com/office/drawing/2014/main" id="{7A5220D5-7B8F-8F7A-BDEB-55C7B50561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85" y="2931"/>
              <a:ext cx="522" cy="603"/>
              <a:chOff x="3085" y="2931"/>
              <a:chExt cx="522" cy="603"/>
            </a:xfrm>
          </p:grpSpPr>
          <p:sp>
            <p:nvSpPr>
              <p:cNvPr id="308" name="Freeform 433">
                <a:extLst>
                  <a:ext uri="{FF2B5EF4-FFF2-40B4-BE49-F238E27FC236}">
                    <a16:creationId xmlns:a16="http://schemas.microsoft.com/office/drawing/2014/main" id="{E6C2B163-7ED8-1249-A178-50E45370B6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5" y="2931"/>
                <a:ext cx="522" cy="603"/>
              </a:xfrm>
              <a:custGeom>
                <a:avLst/>
                <a:gdLst>
                  <a:gd name="T0" fmla="*/ 232 w 522"/>
                  <a:gd name="T1" fmla="*/ 89 h 603"/>
                  <a:gd name="T2" fmla="*/ 327 w 522"/>
                  <a:gd name="T3" fmla="*/ 82 h 603"/>
                  <a:gd name="T4" fmla="*/ 385 w 522"/>
                  <a:gd name="T5" fmla="*/ 69 h 603"/>
                  <a:gd name="T6" fmla="*/ 403 w 522"/>
                  <a:gd name="T7" fmla="*/ 46 h 603"/>
                  <a:gd name="T8" fmla="*/ 403 w 522"/>
                  <a:gd name="T9" fmla="*/ 27 h 603"/>
                  <a:gd name="T10" fmla="*/ 419 w 522"/>
                  <a:gd name="T11" fmla="*/ 10 h 603"/>
                  <a:gd name="T12" fmla="*/ 472 w 522"/>
                  <a:gd name="T13" fmla="*/ 0 h 603"/>
                  <a:gd name="T14" fmla="*/ 521 w 522"/>
                  <a:gd name="T15" fmla="*/ 3 h 603"/>
                  <a:gd name="T16" fmla="*/ 460 w 522"/>
                  <a:gd name="T17" fmla="*/ 469 h 603"/>
                  <a:gd name="T18" fmla="*/ 419 w 522"/>
                  <a:gd name="T19" fmla="*/ 512 h 603"/>
                  <a:gd name="T20" fmla="*/ 366 w 522"/>
                  <a:gd name="T21" fmla="*/ 553 h 603"/>
                  <a:gd name="T22" fmla="*/ 290 w 522"/>
                  <a:gd name="T23" fmla="*/ 586 h 603"/>
                  <a:gd name="T24" fmla="*/ 201 w 522"/>
                  <a:gd name="T25" fmla="*/ 596 h 603"/>
                  <a:gd name="T26" fmla="*/ 84 w 522"/>
                  <a:gd name="T27" fmla="*/ 602 h 603"/>
                  <a:gd name="T28" fmla="*/ 15 w 522"/>
                  <a:gd name="T29" fmla="*/ 593 h 603"/>
                  <a:gd name="T30" fmla="*/ 0 w 522"/>
                  <a:gd name="T31" fmla="*/ 560 h 603"/>
                  <a:gd name="T32" fmla="*/ 8 w 522"/>
                  <a:gd name="T33" fmla="*/ 517 h 603"/>
                  <a:gd name="T34" fmla="*/ 58 w 522"/>
                  <a:gd name="T35" fmla="*/ 387 h 603"/>
                  <a:gd name="T36" fmla="*/ 98 w 522"/>
                  <a:gd name="T37" fmla="*/ 258 h 603"/>
                  <a:gd name="T38" fmla="*/ 118 w 522"/>
                  <a:gd name="T39" fmla="*/ 160 h 603"/>
                  <a:gd name="T40" fmla="*/ 118 w 522"/>
                  <a:gd name="T41" fmla="*/ 134 h 603"/>
                  <a:gd name="T42" fmla="*/ 144 w 522"/>
                  <a:gd name="T43" fmla="*/ 98 h 603"/>
                  <a:gd name="T44" fmla="*/ 175 w 522"/>
                  <a:gd name="T45" fmla="*/ 89 h 603"/>
                  <a:gd name="T46" fmla="*/ 232 w 522"/>
                  <a:gd name="T47" fmla="*/ 89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22" h="603">
                    <a:moveTo>
                      <a:pt x="232" y="89"/>
                    </a:moveTo>
                    <a:lnTo>
                      <a:pt x="327" y="82"/>
                    </a:lnTo>
                    <a:lnTo>
                      <a:pt x="385" y="69"/>
                    </a:lnTo>
                    <a:lnTo>
                      <a:pt x="403" y="46"/>
                    </a:lnTo>
                    <a:lnTo>
                      <a:pt x="403" y="27"/>
                    </a:lnTo>
                    <a:lnTo>
                      <a:pt x="419" y="10"/>
                    </a:lnTo>
                    <a:lnTo>
                      <a:pt x="472" y="0"/>
                    </a:lnTo>
                    <a:lnTo>
                      <a:pt x="521" y="3"/>
                    </a:lnTo>
                    <a:lnTo>
                      <a:pt x="460" y="469"/>
                    </a:lnTo>
                    <a:lnTo>
                      <a:pt x="419" y="512"/>
                    </a:lnTo>
                    <a:lnTo>
                      <a:pt x="366" y="553"/>
                    </a:lnTo>
                    <a:lnTo>
                      <a:pt x="290" y="586"/>
                    </a:lnTo>
                    <a:lnTo>
                      <a:pt x="201" y="596"/>
                    </a:lnTo>
                    <a:lnTo>
                      <a:pt x="84" y="602"/>
                    </a:lnTo>
                    <a:lnTo>
                      <a:pt x="15" y="593"/>
                    </a:lnTo>
                    <a:lnTo>
                      <a:pt x="0" y="560"/>
                    </a:lnTo>
                    <a:lnTo>
                      <a:pt x="8" y="517"/>
                    </a:lnTo>
                    <a:lnTo>
                      <a:pt x="58" y="387"/>
                    </a:lnTo>
                    <a:lnTo>
                      <a:pt x="98" y="258"/>
                    </a:lnTo>
                    <a:lnTo>
                      <a:pt x="118" y="160"/>
                    </a:lnTo>
                    <a:lnTo>
                      <a:pt x="118" y="134"/>
                    </a:lnTo>
                    <a:lnTo>
                      <a:pt x="144" y="98"/>
                    </a:lnTo>
                    <a:lnTo>
                      <a:pt x="175" y="89"/>
                    </a:lnTo>
                    <a:lnTo>
                      <a:pt x="232" y="89"/>
                    </a:lnTo>
                  </a:path>
                </a:pathLst>
              </a:custGeom>
              <a:solidFill>
                <a:srgbClr val="40404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" name="Freeform 434">
                <a:extLst>
                  <a:ext uri="{FF2B5EF4-FFF2-40B4-BE49-F238E27FC236}">
                    <a16:creationId xmlns:a16="http://schemas.microsoft.com/office/drawing/2014/main" id="{4515D50F-E6D0-7372-2229-C00E64EBB3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2961"/>
                <a:ext cx="444" cy="548"/>
              </a:xfrm>
              <a:custGeom>
                <a:avLst/>
                <a:gdLst>
                  <a:gd name="T0" fmla="*/ 153 w 444"/>
                  <a:gd name="T1" fmla="*/ 109 h 548"/>
                  <a:gd name="T2" fmla="*/ 237 w 444"/>
                  <a:gd name="T3" fmla="*/ 106 h 548"/>
                  <a:gd name="T4" fmla="*/ 324 w 444"/>
                  <a:gd name="T5" fmla="*/ 93 h 548"/>
                  <a:gd name="T6" fmla="*/ 375 w 444"/>
                  <a:gd name="T7" fmla="*/ 70 h 548"/>
                  <a:gd name="T8" fmla="*/ 406 w 444"/>
                  <a:gd name="T9" fmla="*/ 51 h 548"/>
                  <a:gd name="T10" fmla="*/ 443 w 444"/>
                  <a:gd name="T11" fmla="*/ 0 h 548"/>
                  <a:gd name="T12" fmla="*/ 387 w 444"/>
                  <a:gd name="T13" fmla="*/ 421 h 548"/>
                  <a:gd name="T14" fmla="*/ 349 w 444"/>
                  <a:gd name="T15" fmla="*/ 460 h 548"/>
                  <a:gd name="T16" fmla="*/ 308 w 444"/>
                  <a:gd name="T17" fmla="*/ 496 h 548"/>
                  <a:gd name="T18" fmla="*/ 256 w 444"/>
                  <a:gd name="T19" fmla="*/ 521 h 548"/>
                  <a:gd name="T20" fmla="*/ 210 w 444"/>
                  <a:gd name="T21" fmla="*/ 534 h 548"/>
                  <a:gd name="T22" fmla="*/ 153 w 444"/>
                  <a:gd name="T23" fmla="*/ 540 h 548"/>
                  <a:gd name="T24" fmla="*/ 102 w 444"/>
                  <a:gd name="T25" fmla="*/ 547 h 548"/>
                  <a:gd name="T26" fmla="*/ 41 w 444"/>
                  <a:gd name="T27" fmla="*/ 547 h 548"/>
                  <a:gd name="T28" fmla="*/ 15 w 444"/>
                  <a:gd name="T29" fmla="*/ 540 h 548"/>
                  <a:gd name="T30" fmla="*/ 0 w 444"/>
                  <a:gd name="T31" fmla="*/ 521 h 548"/>
                  <a:gd name="T32" fmla="*/ 7 w 444"/>
                  <a:gd name="T33" fmla="*/ 490 h 548"/>
                  <a:gd name="T34" fmla="*/ 45 w 444"/>
                  <a:gd name="T35" fmla="*/ 414 h 548"/>
                  <a:gd name="T36" fmla="*/ 110 w 444"/>
                  <a:gd name="T37" fmla="*/ 164 h 548"/>
                  <a:gd name="T38" fmla="*/ 120 w 444"/>
                  <a:gd name="T39" fmla="*/ 129 h 548"/>
                  <a:gd name="T40" fmla="*/ 153 w 444"/>
                  <a:gd name="T41" fmla="*/ 109 h 5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44" h="548">
                    <a:moveTo>
                      <a:pt x="153" y="109"/>
                    </a:moveTo>
                    <a:lnTo>
                      <a:pt x="237" y="106"/>
                    </a:lnTo>
                    <a:lnTo>
                      <a:pt x="324" y="93"/>
                    </a:lnTo>
                    <a:lnTo>
                      <a:pt x="375" y="70"/>
                    </a:lnTo>
                    <a:lnTo>
                      <a:pt x="406" y="51"/>
                    </a:lnTo>
                    <a:lnTo>
                      <a:pt x="443" y="0"/>
                    </a:lnTo>
                    <a:lnTo>
                      <a:pt x="387" y="421"/>
                    </a:lnTo>
                    <a:lnTo>
                      <a:pt x="349" y="460"/>
                    </a:lnTo>
                    <a:lnTo>
                      <a:pt x="308" y="496"/>
                    </a:lnTo>
                    <a:lnTo>
                      <a:pt x="256" y="521"/>
                    </a:lnTo>
                    <a:lnTo>
                      <a:pt x="210" y="534"/>
                    </a:lnTo>
                    <a:lnTo>
                      <a:pt x="153" y="540"/>
                    </a:lnTo>
                    <a:lnTo>
                      <a:pt x="102" y="547"/>
                    </a:lnTo>
                    <a:lnTo>
                      <a:pt x="41" y="547"/>
                    </a:lnTo>
                    <a:lnTo>
                      <a:pt x="15" y="540"/>
                    </a:lnTo>
                    <a:lnTo>
                      <a:pt x="0" y="521"/>
                    </a:lnTo>
                    <a:lnTo>
                      <a:pt x="7" y="490"/>
                    </a:lnTo>
                    <a:lnTo>
                      <a:pt x="45" y="414"/>
                    </a:lnTo>
                    <a:lnTo>
                      <a:pt x="110" y="164"/>
                    </a:lnTo>
                    <a:lnTo>
                      <a:pt x="120" y="129"/>
                    </a:lnTo>
                    <a:lnTo>
                      <a:pt x="153" y="109"/>
                    </a:lnTo>
                  </a:path>
                </a:pathLst>
              </a:custGeom>
              <a:solidFill>
                <a:srgbClr val="606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sp>
          <p:nvSpPr>
            <p:cNvPr id="112" name="Freeform 436">
              <a:extLst>
                <a:ext uri="{FF2B5EF4-FFF2-40B4-BE49-F238E27FC236}">
                  <a16:creationId xmlns:a16="http://schemas.microsoft.com/office/drawing/2014/main" id="{5729B81C-1027-4D2A-E260-C81D27FF3B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9" y="3103"/>
              <a:ext cx="45" cy="54"/>
            </a:xfrm>
            <a:custGeom>
              <a:avLst/>
              <a:gdLst>
                <a:gd name="T0" fmla="*/ 26 w 45"/>
                <a:gd name="T1" fmla="*/ 0 h 54"/>
                <a:gd name="T2" fmla="*/ 0 w 45"/>
                <a:gd name="T3" fmla="*/ 0 h 54"/>
                <a:gd name="T4" fmla="*/ 0 w 45"/>
                <a:gd name="T5" fmla="*/ 9 h 54"/>
                <a:gd name="T6" fmla="*/ 0 w 45"/>
                <a:gd name="T7" fmla="*/ 11 h 54"/>
                <a:gd name="T8" fmla="*/ 1 w 45"/>
                <a:gd name="T9" fmla="*/ 14 h 54"/>
                <a:gd name="T10" fmla="*/ 1 w 45"/>
                <a:gd name="T11" fmla="*/ 17 h 54"/>
                <a:gd name="T12" fmla="*/ 3 w 45"/>
                <a:gd name="T13" fmla="*/ 21 h 54"/>
                <a:gd name="T14" fmla="*/ 4 w 45"/>
                <a:gd name="T15" fmla="*/ 23 h 54"/>
                <a:gd name="T16" fmla="*/ 5 w 45"/>
                <a:gd name="T17" fmla="*/ 26 h 54"/>
                <a:gd name="T18" fmla="*/ 7 w 45"/>
                <a:gd name="T19" fmla="*/ 30 h 54"/>
                <a:gd name="T20" fmla="*/ 9 w 45"/>
                <a:gd name="T21" fmla="*/ 33 h 54"/>
                <a:gd name="T22" fmla="*/ 11 w 45"/>
                <a:gd name="T23" fmla="*/ 36 h 54"/>
                <a:gd name="T24" fmla="*/ 14 w 45"/>
                <a:gd name="T25" fmla="*/ 39 h 54"/>
                <a:gd name="T26" fmla="*/ 16 w 45"/>
                <a:gd name="T27" fmla="*/ 41 h 54"/>
                <a:gd name="T28" fmla="*/ 18 w 45"/>
                <a:gd name="T29" fmla="*/ 43 h 54"/>
                <a:gd name="T30" fmla="*/ 21 w 45"/>
                <a:gd name="T31" fmla="*/ 45 h 54"/>
                <a:gd name="T32" fmla="*/ 24 w 45"/>
                <a:gd name="T33" fmla="*/ 47 h 54"/>
                <a:gd name="T34" fmla="*/ 28 w 45"/>
                <a:gd name="T35" fmla="*/ 49 h 54"/>
                <a:gd name="T36" fmla="*/ 31 w 45"/>
                <a:gd name="T37" fmla="*/ 50 h 54"/>
                <a:gd name="T38" fmla="*/ 35 w 45"/>
                <a:gd name="T39" fmla="*/ 51 h 54"/>
                <a:gd name="T40" fmla="*/ 38 w 45"/>
                <a:gd name="T41" fmla="*/ 52 h 54"/>
                <a:gd name="T42" fmla="*/ 41 w 45"/>
                <a:gd name="T43" fmla="*/ 53 h 54"/>
                <a:gd name="T44" fmla="*/ 44 w 45"/>
                <a:gd name="T45" fmla="*/ 53 h 54"/>
                <a:gd name="T46" fmla="*/ 39 w 45"/>
                <a:gd name="T47" fmla="*/ 46 h 54"/>
                <a:gd name="T48" fmla="*/ 37 w 45"/>
                <a:gd name="T49" fmla="*/ 45 h 54"/>
                <a:gd name="T50" fmla="*/ 33 w 45"/>
                <a:gd name="T51" fmla="*/ 44 h 54"/>
                <a:gd name="T52" fmla="*/ 31 w 45"/>
                <a:gd name="T53" fmla="*/ 43 h 54"/>
                <a:gd name="T54" fmla="*/ 28 w 45"/>
                <a:gd name="T55" fmla="*/ 41 h 54"/>
                <a:gd name="T56" fmla="*/ 26 w 45"/>
                <a:gd name="T57" fmla="*/ 40 h 54"/>
                <a:gd name="T58" fmla="*/ 23 w 45"/>
                <a:gd name="T59" fmla="*/ 38 h 54"/>
                <a:gd name="T60" fmla="*/ 21 w 45"/>
                <a:gd name="T61" fmla="*/ 36 h 54"/>
                <a:gd name="T62" fmla="*/ 19 w 45"/>
                <a:gd name="T63" fmla="*/ 34 h 54"/>
                <a:gd name="T64" fmla="*/ 17 w 45"/>
                <a:gd name="T65" fmla="*/ 32 h 54"/>
                <a:gd name="T66" fmla="*/ 15 w 45"/>
                <a:gd name="T67" fmla="*/ 30 h 54"/>
                <a:gd name="T68" fmla="*/ 13 w 45"/>
                <a:gd name="T69" fmla="*/ 27 h 54"/>
                <a:gd name="T70" fmla="*/ 12 w 45"/>
                <a:gd name="T71" fmla="*/ 24 h 54"/>
                <a:gd name="T72" fmla="*/ 11 w 45"/>
                <a:gd name="T73" fmla="*/ 21 h 54"/>
                <a:gd name="T74" fmla="*/ 9 w 45"/>
                <a:gd name="T75" fmla="*/ 18 h 54"/>
                <a:gd name="T76" fmla="*/ 8 w 45"/>
                <a:gd name="T77" fmla="*/ 14 h 54"/>
                <a:gd name="T78" fmla="*/ 8 w 45"/>
                <a:gd name="T79" fmla="*/ 11 h 54"/>
                <a:gd name="T80" fmla="*/ 8 w 45"/>
                <a:gd name="T81" fmla="*/ 9 h 54"/>
                <a:gd name="T82" fmla="*/ 27 w 45"/>
                <a:gd name="T83" fmla="*/ 9 h 54"/>
                <a:gd name="T84" fmla="*/ 26 w 45"/>
                <a:gd name="T85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" h="54">
                  <a:moveTo>
                    <a:pt x="26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1"/>
                  </a:lnTo>
                  <a:lnTo>
                    <a:pt x="1" y="14"/>
                  </a:lnTo>
                  <a:lnTo>
                    <a:pt x="1" y="17"/>
                  </a:lnTo>
                  <a:lnTo>
                    <a:pt x="3" y="21"/>
                  </a:lnTo>
                  <a:lnTo>
                    <a:pt x="4" y="23"/>
                  </a:lnTo>
                  <a:lnTo>
                    <a:pt x="5" y="26"/>
                  </a:lnTo>
                  <a:lnTo>
                    <a:pt x="7" y="30"/>
                  </a:lnTo>
                  <a:lnTo>
                    <a:pt x="9" y="33"/>
                  </a:lnTo>
                  <a:lnTo>
                    <a:pt x="11" y="36"/>
                  </a:lnTo>
                  <a:lnTo>
                    <a:pt x="14" y="39"/>
                  </a:lnTo>
                  <a:lnTo>
                    <a:pt x="16" y="41"/>
                  </a:lnTo>
                  <a:lnTo>
                    <a:pt x="18" y="43"/>
                  </a:lnTo>
                  <a:lnTo>
                    <a:pt x="21" y="45"/>
                  </a:lnTo>
                  <a:lnTo>
                    <a:pt x="24" y="47"/>
                  </a:lnTo>
                  <a:lnTo>
                    <a:pt x="28" y="49"/>
                  </a:lnTo>
                  <a:lnTo>
                    <a:pt x="31" y="50"/>
                  </a:lnTo>
                  <a:lnTo>
                    <a:pt x="35" y="51"/>
                  </a:lnTo>
                  <a:lnTo>
                    <a:pt x="38" y="52"/>
                  </a:lnTo>
                  <a:lnTo>
                    <a:pt x="41" y="53"/>
                  </a:lnTo>
                  <a:lnTo>
                    <a:pt x="44" y="53"/>
                  </a:lnTo>
                  <a:lnTo>
                    <a:pt x="39" y="46"/>
                  </a:lnTo>
                  <a:lnTo>
                    <a:pt x="37" y="45"/>
                  </a:lnTo>
                  <a:lnTo>
                    <a:pt x="33" y="44"/>
                  </a:lnTo>
                  <a:lnTo>
                    <a:pt x="31" y="43"/>
                  </a:lnTo>
                  <a:lnTo>
                    <a:pt x="28" y="41"/>
                  </a:lnTo>
                  <a:lnTo>
                    <a:pt x="26" y="40"/>
                  </a:lnTo>
                  <a:lnTo>
                    <a:pt x="23" y="38"/>
                  </a:lnTo>
                  <a:lnTo>
                    <a:pt x="21" y="36"/>
                  </a:lnTo>
                  <a:lnTo>
                    <a:pt x="19" y="34"/>
                  </a:lnTo>
                  <a:lnTo>
                    <a:pt x="17" y="32"/>
                  </a:lnTo>
                  <a:lnTo>
                    <a:pt x="15" y="30"/>
                  </a:lnTo>
                  <a:lnTo>
                    <a:pt x="13" y="27"/>
                  </a:lnTo>
                  <a:lnTo>
                    <a:pt x="12" y="24"/>
                  </a:lnTo>
                  <a:lnTo>
                    <a:pt x="11" y="21"/>
                  </a:lnTo>
                  <a:lnTo>
                    <a:pt x="9" y="18"/>
                  </a:lnTo>
                  <a:lnTo>
                    <a:pt x="8" y="14"/>
                  </a:lnTo>
                  <a:lnTo>
                    <a:pt x="8" y="11"/>
                  </a:lnTo>
                  <a:lnTo>
                    <a:pt x="8" y="9"/>
                  </a:lnTo>
                  <a:lnTo>
                    <a:pt x="27" y="9"/>
                  </a:lnTo>
                  <a:lnTo>
                    <a:pt x="26" y="0"/>
                  </a:lnTo>
                </a:path>
              </a:pathLst>
            </a:custGeom>
            <a:solidFill>
              <a:srgbClr val="C0C0C0"/>
            </a:solidFill>
            <a:ln w="12700" cap="rnd" cmpd="sng">
              <a:solidFill>
                <a:srgbClr val="9F9F9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113" name="Group 443">
              <a:extLst>
                <a:ext uri="{FF2B5EF4-FFF2-40B4-BE49-F238E27FC236}">
                  <a16:creationId xmlns:a16="http://schemas.microsoft.com/office/drawing/2014/main" id="{507F775B-CF54-256B-9B2C-88F4E3C661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4" y="3154"/>
              <a:ext cx="239" cy="74"/>
              <a:chOff x="2434" y="3154"/>
              <a:chExt cx="239" cy="74"/>
            </a:xfrm>
          </p:grpSpPr>
          <p:grpSp>
            <p:nvGrpSpPr>
              <p:cNvPr id="302" name="Group 439">
                <a:extLst>
                  <a:ext uri="{FF2B5EF4-FFF2-40B4-BE49-F238E27FC236}">
                    <a16:creationId xmlns:a16="http://schemas.microsoft.com/office/drawing/2014/main" id="{BFAA1AE7-69F9-909D-FF0F-1C400E0937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34" y="3154"/>
                <a:ext cx="239" cy="74"/>
                <a:chOff x="2434" y="3154"/>
                <a:chExt cx="239" cy="74"/>
              </a:xfrm>
            </p:grpSpPr>
            <p:sp>
              <p:nvSpPr>
                <p:cNvPr id="306" name="Oval 437">
                  <a:extLst>
                    <a:ext uri="{FF2B5EF4-FFF2-40B4-BE49-F238E27FC236}">
                      <a16:creationId xmlns:a16="http://schemas.microsoft.com/office/drawing/2014/main" id="{2942ADC7-3AC5-2AB0-ED0B-854CBAA906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34" y="3160"/>
                  <a:ext cx="239" cy="68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307" name="Oval 438">
                  <a:extLst>
                    <a:ext uri="{FF2B5EF4-FFF2-40B4-BE49-F238E27FC236}">
                      <a16:creationId xmlns:a16="http://schemas.microsoft.com/office/drawing/2014/main" id="{3E1DC2F4-0F57-FC3C-F988-0580D8965D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34" y="3154"/>
                  <a:ext cx="239" cy="67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303" name="Group 442">
                <a:extLst>
                  <a:ext uri="{FF2B5EF4-FFF2-40B4-BE49-F238E27FC236}">
                    <a16:creationId xmlns:a16="http://schemas.microsoft.com/office/drawing/2014/main" id="{C1271BBC-BF56-E0C7-D310-F53931E596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01" y="3173"/>
                <a:ext cx="105" cy="21"/>
                <a:chOff x="2501" y="3173"/>
                <a:chExt cx="105" cy="21"/>
              </a:xfrm>
            </p:grpSpPr>
            <p:sp>
              <p:nvSpPr>
                <p:cNvPr id="304" name="Oval 440">
                  <a:extLst>
                    <a:ext uri="{FF2B5EF4-FFF2-40B4-BE49-F238E27FC236}">
                      <a16:creationId xmlns:a16="http://schemas.microsoft.com/office/drawing/2014/main" id="{E505D744-E958-6B49-9761-C019D87279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01" y="3173"/>
                  <a:ext cx="104" cy="17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305" name="Oval 441">
                  <a:extLst>
                    <a:ext uri="{FF2B5EF4-FFF2-40B4-BE49-F238E27FC236}">
                      <a16:creationId xmlns:a16="http://schemas.microsoft.com/office/drawing/2014/main" id="{B439B8CD-EFFA-BE88-FB94-DD01B81757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01" y="3177"/>
                  <a:ext cx="105" cy="17"/>
                </a:xfrm>
                <a:prstGeom prst="ellipse">
                  <a:avLst/>
                </a:prstGeom>
                <a:solidFill>
                  <a:srgbClr val="9F9F9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114" name="Group 449">
              <a:extLst>
                <a:ext uri="{FF2B5EF4-FFF2-40B4-BE49-F238E27FC236}">
                  <a16:creationId xmlns:a16="http://schemas.microsoft.com/office/drawing/2014/main" id="{297B6C94-0AFC-3616-0843-EB3C92375B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59" y="3080"/>
              <a:ext cx="187" cy="106"/>
              <a:chOff x="2459" y="3080"/>
              <a:chExt cx="187" cy="106"/>
            </a:xfrm>
          </p:grpSpPr>
          <p:grpSp>
            <p:nvGrpSpPr>
              <p:cNvPr id="297" name="Group 447">
                <a:extLst>
                  <a:ext uri="{FF2B5EF4-FFF2-40B4-BE49-F238E27FC236}">
                    <a16:creationId xmlns:a16="http://schemas.microsoft.com/office/drawing/2014/main" id="{7E4B9BA5-624B-B501-D37E-FA8779CAAD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59" y="3080"/>
                <a:ext cx="187" cy="106"/>
                <a:chOff x="2459" y="3080"/>
                <a:chExt cx="187" cy="106"/>
              </a:xfrm>
            </p:grpSpPr>
            <p:sp>
              <p:nvSpPr>
                <p:cNvPr id="299" name="Arc 444">
                  <a:extLst>
                    <a:ext uri="{FF2B5EF4-FFF2-40B4-BE49-F238E27FC236}">
                      <a16:creationId xmlns:a16="http://schemas.microsoft.com/office/drawing/2014/main" id="{C3E31685-6025-64B7-7447-E8A56CF40E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0" y="3106"/>
                  <a:ext cx="186" cy="80"/>
                </a:xfrm>
                <a:custGeom>
                  <a:avLst/>
                  <a:gdLst>
                    <a:gd name="G0" fmla="+- 21600 0 0"/>
                    <a:gd name="G1" fmla="+- 276 0 0"/>
                    <a:gd name="G2" fmla="+- 21600 0 0"/>
                    <a:gd name="T0" fmla="*/ 43198 w 43200"/>
                    <a:gd name="T1" fmla="*/ 0 h 21876"/>
                    <a:gd name="T2" fmla="*/ 2 w 43200"/>
                    <a:gd name="T3" fmla="*/ 3 h 21876"/>
                    <a:gd name="T4" fmla="*/ 21600 w 43200"/>
                    <a:gd name="T5" fmla="*/ 276 h 218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1876" fill="none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</a:path>
                    <a:path w="43200" h="21876" stroke="0" extrusionOk="0">
                      <a:moveTo>
                        <a:pt x="43198" y="-1"/>
                      </a:moveTo>
                      <a:cubicBezTo>
                        <a:pt x="43199" y="91"/>
                        <a:pt x="43200" y="183"/>
                        <a:pt x="43200" y="276"/>
                      </a:cubicBezTo>
                      <a:cubicBezTo>
                        <a:pt x="43200" y="12205"/>
                        <a:pt x="33529" y="21876"/>
                        <a:pt x="21600" y="21876"/>
                      </a:cubicBezTo>
                      <a:cubicBezTo>
                        <a:pt x="9670" y="21876"/>
                        <a:pt x="0" y="12205"/>
                        <a:pt x="0" y="276"/>
                      </a:cubicBezTo>
                      <a:cubicBezTo>
                        <a:pt x="0" y="184"/>
                        <a:pt x="0" y="93"/>
                        <a:pt x="1" y="2"/>
                      </a:cubicBezTo>
                      <a:lnTo>
                        <a:pt x="21600" y="27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rnd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300" name="Oval 445">
                  <a:extLst>
                    <a:ext uri="{FF2B5EF4-FFF2-40B4-BE49-F238E27FC236}">
                      <a16:creationId xmlns:a16="http://schemas.microsoft.com/office/drawing/2014/main" id="{5C21BAB1-DA73-E0F2-93D3-DF9E96D742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9" y="3086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301" name="Oval 446">
                  <a:extLst>
                    <a:ext uri="{FF2B5EF4-FFF2-40B4-BE49-F238E27FC236}">
                      <a16:creationId xmlns:a16="http://schemas.microsoft.com/office/drawing/2014/main" id="{FFAFA08E-B0FE-DDF4-826D-4F806D07F2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9" y="3080"/>
                  <a:ext cx="186" cy="4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9F9F9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298" name="Oval 448">
                <a:extLst>
                  <a:ext uri="{FF2B5EF4-FFF2-40B4-BE49-F238E27FC236}">
                    <a16:creationId xmlns:a16="http://schemas.microsoft.com/office/drawing/2014/main" id="{C347ADAB-47D0-8E3A-48D4-ED42B1412B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9" y="3086"/>
                <a:ext cx="166" cy="31"/>
              </a:xfrm>
              <a:prstGeom prst="ellipse">
                <a:avLst/>
              </a:prstGeom>
              <a:solidFill>
                <a:srgbClr val="3F1F00"/>
              </a:solidFill>
              <a:ln w="12700">
                <a:solidFill>
                  <a:srgbClr val="9F9F9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15" name="Freeform 450">
              <a:extLst>
                <a:ext uri="{FF2B5EF4-FFF2-40B4-BE49-F238E27FC236}">
                  <a16:creationId xmlns:a16="http://schemas.microsoft.com/office/drawing/2014/main" id="{E3796F99-DBEE-3FBD-0B3D-045751C0AB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54" y="2783"/>
              <a:ext cx="233" cy="97"/>
            </a:xfrm>
            <a:custGeom>
              <a:avLst/>
              <a:gdLst>
                <a:gd name="T0" fmla="*/ 28 w 233"/>
                <a:gd name="T1" fmla="*/ 34 h 97"/>
                <a:gd name="T2" fmla="*/ 42 w 233"/>
                <a:gd name="T3" fmla="*/ 28 h 97"/>
                <a:gd name="T4" fmla="*/ 56 w 233"/>
                <a:gd name="T5" fmla="*/ 22 h 97"/>
                <a:gd name="T6" fmla="*/ 72 w 233"/>
                <a:gd name="T7" fmla="*/ 18 h 97"/>
                <a:gd name="T8" fmla="*/ 88 w 233"/>
                <a:gd name="T9" fmla="*/ 14 h 97"/>
                <a:gd name="T10" fmla="*/ 100 w 233"/>
                <a:gd name="T11" fmla="*/ 10 h 97"/>
                <a:gd name="T12" fmla="*/ 114 w 233"/>
                <a:gd name="T13" fmla="*/ 6 h 97"/>
                <a:gd name="T14" fmla="*/ 126 w 233"/>
                <a:gd name="T15" fmla="*/ 4 h 97"/>
                <a:gd name="T16" fmla="*/ 138 w 233"/>
                <a:gd name="T17" fmla="*/ 2 h 97"/>
                <a:gd name="T18" fmla="*/ 152 w 233"/>
                <a:gd name="T19" fmla="*/ 2 h 97"/>
                <a:gd name="T20" fmla="*/ 164 w 233"/>
                <a:gd name="T21" fmla="*/ 2 h 97"/>
                <a:gd name="T22" fmla="*/ 178 w 233"/>
                <a:gd name="T23" fmla="*/ 0 h 97"/>
                <a:gd name="T24" fmla="*/ 190 w 233"/>
                <a:gd name="T25" fmla="*/ 0 h 97"/>
                <a:gd name="T26" fmla="*/ 208 w 233"/>
                <a:gd name="T27" fmla="*/ 0 h 97"/>
                <a:gd name="T28" fmla="*/ 220 w 233"/>
                <a:gd name="T29" fmla="*/ 0 h 97"/>
                <a:gd name="T30" fmla="*/ 232 w 233"/>
                <a:gd name="T31" fmla="*/ 6 h 97"/>
                <a:gd name="T32" fmla="*/ 232 w 233"/>
                <a:gd name="T33" fmla="*/ 18 h 97"/>
                <a:gd name="T34" fmla="*/ 228 w 233"/>
                <a:gd name="T35" fmla="*/ 30 h 97"/>
                <a:gd name="T36" fmla="*/ 214 w 233"/>
                <a:gd name="T37" fmla="*/ 38 h 97"/>
                <a:gd name="T38" fmla="*/ 200 w 233"/>
                <a:gd name="T39" fmla="*/ 46 h 97"/>
                <a:gd name="T40" fmla="*/ 188 w 233"/>
                <a:gd name="T41" fmla="*/ 48 h 97"/>
                <a:gd name="T42" fmla="*/ 174 w 233"/>
                <a:gd name="T43" fmla="*/ 48 h 97"/>
                <a:gd name="T44" fmla="*/ 160 w 233"/>
                <a:gd name="T45" fmla="*/ 52 h 97"/>
                <a:gd name="T46" fmla="*/ 148 w 233"/>
                <a:gd name="T47" fmla="*/ 56 h 97"/>
                <a:gd name="T48" fmla="*/ 136 w 233"/>
                <a:gd name="T49" fmla="*/ 66 h 97"/>
                <a:gd name="T50" fmla="*/ 124 w 233"/>
                <a:gd name="T51" fmla="*/ 74 h 97"/>
                <a:gd name="T52" fmla="*/ 106 w 233"/>
                <a:gd name="T53" fmla="*/ 78 h 97"/>
                <a:gd name="T54" fmla="*/ 92 w 233"/>
                <a:gd name="T55" fmla="*/ 84 h 97"/>
                <a:gd name="T56" fmla="*/ 80 w 233"/>
                <a:gd name="T57" fmla="*/ 88 h 97"/>
                <a:gd name="T58" fmla="*/ 68 w 233"/>
                <a:gd name="T59" fmla="*/ 92 h 97"/>
                <a:gd name="T60" fmla="*/ 56 w 233"/>
                <a:gd name="T61" fmla="*/ 94 h 97"/>
                <a:gd name="T62" fmla="*/ 44 w 233"/>
                <a:gd name="T63" fmla="*/ 96 h 97"/>
                <a:gd name="T64" fmla="*/ 32 w 233"/>
                <a:gd name="T65" fmla="*/ 94 h 97"/>
                <a:gd name="T66" fmla="*/ 0 w 233"/>
                <a:gd name="T67" fmla="*/ 3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3" h="97">
                  <a:moveTo>
                    <a:pt x="0" y="34"/>
                  </a:moveTo>
                  <a:lnTo>
                    <a:pt x="28" y="34"/>
                  </a:lnTo>
                  <a:lnTo>
                    <a:pt x="36" y="32"/>
                  </a:lnTo>
                  <a:lnTo>
                    <a:pt x="42" y="28"/>
                  </a:lnTo>
                  <a:lnTo>
                    <a:pt x="48" y="26"/>
                  </a:lnTo>
                  <a:lnTo>
                    <a:pt x="56" y="22"/>
                  </a:lnTo>
                  <a:lnTo>
                    <a:pt x="66" y="18"/>
                  </a:lnTo>
                  <a:lnTo>
                    <a:pt x="72" y="18"/>
                  </a:lnTo>
                  <a:lnTo>
                    <a:pt x="80" y="16"/>
                  </a:lnTo>
                  <a:lnTo>
                    <a:pt x="88" y="14"/>
                  </a:lnTo>
                  <a:lnTo>
                    <a:pt x="94" y="12"/>
                  </a:lnTo>
                  <a:lnTo>
                    <a:pt x="100" y="10"/>
                  </a:lnTo>
                  <a:lnTo>
                    <a:pt x="108" y="8"/>
                  </a:lnTo>
                  <a:lnTo>
                    <a:pt x="114" y="6"/>
                  </a:lnTo>
                  <a:lnTo>
                    <a:pt x="120" y="6"/>
                  </a:lnTo>
                  <a:lnTo>
                    <a:pt x="126" y="4"/>
                  </a:lnTo>
                  <a:lnTo>
                    <a:pt x="132" y="4"/>
                  </a:lnTo>
                  <a:lnTo>
                    <a:pt x="138" y="2"/>
                  </a:lnTo>
                  <a:lnTo>
                    <a:pt x="144" y="2"/>
                  </a:lnTo>
                  <a:lnTo>
                    <a:pt x="152" y="2"/>
                  </a:lnTo>
                  <a:lnTo>
                    <a:pt x="158" y="2"/>
                  </a:lnTo>
                  <a:lnTo>
                    <a:pt x="164" y="2"/>
                  </a:lnTo>
                  <a:lnTo>
                    <a:pt x="172" y="2"/>
                  </a:lnTo>
                  <a:lnTo>
                    <a:pt x="178" y="0"/>
                  </a:lnTo>
                  <a:lnTo>
                    <a:pt x="184" y="0"/>
                  </a:lnTo>
                  <a:lnTo>
                    <a:pt x="190" y="0"/>
                  </a:lnTo>
                  <a:lnTo>
                    <a:pt x="198" y="0"/>
                  </a:lnTo>
                  <a:lnTo>
                    <a:pt x="208" y="0"/>
                  </a:lnTo>
                  <a:lnTo>
                    <a:pt x="214" y="0"/>
                  </a:lnTo>
                  <a:lnTo>
                    <a:pt x="220" y="0"/>
                  </a:lnTo>
                  <a:lnTo>
                    <a:pt x="226" y="0"/>
                  </a:lnTo>
                  <a:lnTo>
                    <a:pt x="232" y="6"/>
                  </a:lnTo>
                  <a:lnTo>
                    <a:pt x="232" y="12"/>
                  </a:lnTo>
                  <a:lnTo>
                    <a:pt x="232" y="18"/>
                  </a:lnTo>
                  <a:lnTo>
                    <a:pt x="230" y="24"/>
                  </a:lnTo>
                  <a:lnTo>
                    <a:pt x="228" y="30"/>
                  </a:lnTo>
                  <a:lnTo>
                    <a:pt x="222" y="36"/>
                  </a:lnTo>
                  <a:lnTo>
                    <a:pt x="214" y="38"/>
                  </a:lnTo>
                  <a:lnTo>
                    <a:pt x="206" y="42"/>
                  </a:lnTo>
                  <a:lnTo>
                    <a:pt x="200" y="46"/>
                  </a:lnTo>
                  <a:lnTo>
                    <a:pt x="194" y="46"/>
                  </a:lnTo>
                  <a:lnTo>
                    <a:pt x="188" y="48"/>
                  </a:lnTo>
                  <a:lnTo>
                    <a:pt x="180" y="48"/>
                  </a:lnTo>
                  <a:lnTo>
                    <a:pt x="174" y="48"/>
                  </a:lnTo>
                  <a:lnTo>
                    <a:pt x="166" y="52"/>
                  </a:lnTo>
                  <a:lnTo>
                    <a:pt x="160" y="52"/>
                  </a:lnTo>
                  <a:lnTo>
                    <a:pt x="154" y="54"/>
                  </a:lnTo>
                  <a:lnTo>
                    <a:pt x="148" y="56"/>
                  </a:lnTo>
                  <a:lnTo>
                    <a:pt x="142" y="60"/>
                  </a:lnTo>
                  <a:lnTo>
                    <a:pt x="136" y="66"/>
                  </a:lnTo>
                  <a:lnTo>
                    <a:pt x="130" y="70"/>
                  </a:lnTo>
                  <a:lnTo>
                    <a:pt x="124" y="74"/>
                  </a:lnTo>
                  <a:lnTo>
                    <a:pt x="116" y="76"/>
                  </a:lnTo>
                  <a:lnTo>
                    <a:pt x="106" y="78"/>
                  </a:lnTo>
                  <a:lnTo>
                    <a:pt x="98" y="82"/>
                  </a:lnTo>
                  <a:lnTo>
                    <a:pt x="92" y="84"/>
                  </a:lnTo>
                  <a:lnTo>
                    <a:pt x="86" y="86"/>
                  </a:lnTo>
                  <a:lnTo>
                    <a:pt x="80" y="88"/>
                  </a:lnTo>
                  <a:lnTo>
                    <a:pt x="74" y="90"/>
                  </a:lnTo>
                  <a:lnTo>
                    <a:pt x="68" y="92"/>
                  </a:lnTo>
                  <a:lnTo>
                    <a:pt x="62" y="92"/>
                  </a:lnTo>
                  <a:lnTo>
                    <a:pt x="56" y="94"/>
                  </a:lnTo>
                  <a:lnTo>
                    <a:pt x="50" y="96"/>
                  </a:lnTo>
                  <a:lnTo>
                    <a:pt x="44" y="96"/>
                  </a:lnTo>
                  <a:lnTo>
                    <a:pt x="38" y="96"/>
                  </a:lnTo>
                  <a:lnTo>
                    <a:pt x="32" y="94"/>
                  </a:lnTo>
                  <a:lnTo>
                    <a:pt x="2" y="96"/>
                  </a:lnTo>
                  <a:lnTo>
                    <a:pt x="0" y="34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6" name="Freeform 451">
              <a:extLst>
                <a:ext uri="{FF2B5EF4-FFF2-40B4-BE49-F238E27FC236}">
                  <a16:creationId xmlns:a16="http://schemas.microsoft.com/office/drawing/2014/main" id="{9EA14A57-E4D7-D4D3-1600-426A9E2F5762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" y="2584"/>
              <a:ext cx="432" cy="326"/>
            </a:xfrm>
            <a:custGeom>
              <a:avLst/>
              <a:gdLst>
                <a:gd name="T0" fmla="*/ 0 w 432"/>
                <a:gd name="T1" fmla="*/ 219 h 326"/>
                <a:gd name="T2" fmla="*/ 71 w 432"/>
                <a:gd name="T3" fmla="*/ 148 h 326"/>
                <a:gd name="T4" fmla="*/ 134 w 432"/>
                <a:gd name="T5" fmla="*/ 0 h 326"/>
                <a:gd name="T6" fmla="*/ 431 w 432"/>
                <a:gd name="T7" fmla="*/ 35 h 326"/>
                <a:gd name="T8" fmla="*/ 290 w 432"/>
                <a:gd name="T9" fmla="*/ 240 h 326"/>
                <a:gd name="T10" fmla="*/ 177 w 432"/>
                <a:gd name="T11" fmla="*/ 325 h 326"/>
                <a:gd name="T12" fmla="*/ 0 w 432"/>
                <a:gd name="T13" fmla="*/ 21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2" h="326">
                  <a:moveTo>
                    <a:pt x="0" y="219"/>
                  </a:moveTo>
                  <a:lnTo>
                    <a:pt x="71" y="148"/>
                  </a:lnTo>
                  <a:lnTo>
                    <a:pt x="134" y="0"/>
                  </a:lnTo>
                  <a:lnTo>
                    <a:pt x="431" y="35"/>
                  </a:lnTo>
                  <a:lnTo>
                    <a:pt x="290" y="240"/>
                  </a:lnTo>
                  <a:lnTo>
                    <a:pt x="177" y="325"/>
                  </a:lnTo>
                  <a:lnTo>
                    <a:pt x="0" y="219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7" name="Freeform 452">
              <a:extLst>
                <a:ext uri="{FF2B5EF4-FFF2-40B4-BE49-F238E27FC236}">
                  <a16:creationId xmlns:a16="http://schemas.microsoft.com/office/drawing/2014/main" id="{AEEDAC96-A63F-C905-EC44-8569EF9735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" y="2781"/>
              <a:ext cx="137" cy="73"/>
            </a:xfrm>
            <a:custGeom>
              <a:avLst/>
              <a:gdLst>
                <a:gd name="T0" fmla="*/ 32 w 137"/>
                <a:gd name="T1" fmla="*/ 24 h 73"/>
                <a:gd name="T2" fmla="*/ 54 w 137"/>
                <a:gd name="T3" fmla="*/ 14 h 73"/>
                <a:gd name="T4" fmla="*/ 86 w 137"/>
                <a:gd name="T5" fmla="*/ 12 h 73"/>
                <a:gd name="T6" fmla="*/ 126 w 137"/>
                <a:gd name="T7" fmla="*/ 0 h 73"/>
                <a:gd name="T8" fmla="*/ 132 w 137"/>
                <a:gd name="T9" fmla="*/ 2 h 73"/>
                <a:gd name="T10" fmla="*/ 136 w 137"/>
                <a:gd name="T11" fmla="*/ 16 h 73"/>
                <a:gd name="T12" fmla="*/ 124 w 137"/>
                <a:gd name="T13" fmla="*/ 28 h 73"/>
                <a:gd name="T14" fmla="*/ 108 w 137"/>
                <a:gd name="T15" fmla="*/ 34 h 73"/>
                <a:gd name="T16" fmla="*/ 88 w 137"/>
                <a:gd name="T17" fmla="*/ 34 h 73"/>
                <a:gd name="T18" fmla="*/ 74 w 137"/>
                <a:gd name="T19" fmla="*/ 44 h 73"/>
                <a:gd name="T20" fmla="*/ 46 w 137"/>
                <a:gd name="T21" fmla="*/ 52 h 73"/>
                <a:gd name="T22" fmla="*/ 32 w 137"/>
                <a:gd name="T23" fmla="*/ 70 h 73"/>
                <a:gd name="T24" fmla="*/ 0 w 137"/>
                <a:gd name="T25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" h="73">
                  <a:moveTo>
                    <a:pt x="32" y="24"/>
                  </a:moveTo>
                  <a:lnTo>
                    <a:pt x="54" y="14"/>
                  </a:lnTo>
                  <a:lnTo>
                    <a:pt x="86" y="12"/>
                  </a:lnTo>
                  <a:lnTo>
                    <a:pt x="126" y="0"/>
                  </a:lnTo>
                  <a:lnTo>
                    <a:pt x="132" y="2"/>
                  </a:lnTo>
                  <a:lnTo>
                    <a:pt x="136" y="16"/>
                  </a:lnTo>
                  <a:lnTo>
                    <a:pt x="124" y="28"/>
                  </a:lnTo>
                  <a:lnTo>
                    <a:pt x="108" y="34"/>
                  </a:lnTo>
                  <a:lnTo>
                    <a:pt x="88" y="34"/>
                  </a:lnTo>
                  <a:lnTo>
                    <a:pt x="74" y="44"/>
                  </a:lnTo>
                  <a:lnTo>
                    <a:pt x="46" y="52"/>
                  </a:lnTo>
                  <a:lnTo>
                    <a:pt x="32" y="70"/>
                  </a:lnTo>
                  <a:lnTo>
                    <a:pt x="0" y="72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8" name="Line 453">
              <a:extLst>
                <a:ext uri="{FF2B5EF4-FFF2-40B4-BE49-F238E27FC236}">
                  <a16:creationId xmlns:a16="http://schemas.microsoft.com/office/drawing/2014/main" id="{19F28126-5C9C-9EB1-DDA5-7A3FC253A6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42" y="2435"/>
              <a:ext cx="50" cy="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9" name="Line 454">
              <a:extLst>
                <a:ext uri="{FF2B5EF4-FFF2-40B4-BE49-F238E27FC236}">
                  <a16:creationId xmlns:a16="http://schemas.microsoft.com/office/drawing/2014/main" id="{1C6E5B9F-DE94-2216-9487-6DB39EAD32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14" y="2595"/>
              <a:ext cx="34" cy="4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0" name="Freeform 455">
              <a:extLst>
                <a:ext uri="{FF2B5EF4-FFF2-40B4-BE49-F238E27FC236}">
                  <a16:creationId xmlns:a16="http://schemas.microsoft.com/office/drawing/2014/main" id="{FEA37563-2A01-3F1E-48F9-720321CFE3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2" y="2762"/>
              <a:ext cx="269" cy="77"/>
            </a:xfrm>
            <a:custGeom>
              <a:avLst/>
              <a:gdLst>
                <a:gd name="T0" fmla="*/ 0 w 269"/>
                <a:gd name="T1" fmla="*/ 67 h 77"/>
                <a:gd name="T2" fmla="*/ 263 w 269"/>
                <a:gd name="T3" fmla="*/ 0 h 77"/>
                <a:gd name="T4" fmla="*/ 268 w 269"/>
                <a:gd name="T5" fmla="*/ 8 h 77"/>
                <a:gd name="T6" fmla="*/ 4 w 269"/>
                <a:gd name="T7" fmla="*/ 76 h 77"/>
                <a:gd name="T8" fmla="*/ 0 w 269"/>
                <a:gd name="T9" fmla="*/ 6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9" h="77">
                  <a:moveTo>
                    <a:pt x="0" y="67"/>
                  </a:moveTo>
                  <a:lnTo>
                    <a:pt x="263" y="0"/>
                  </a:lnTo>
                  <a:lnTo>
                    <a:pt x="268" y="8"/>
                  </a:lnTo>
                  <a:lnTo>
                    <a:pt x="4" y="76"/>
                  </a:lnTo>
                  <a:lnTo>
                    <a:pt x="0" y="67"/>
                  </a:lnTo>
                </a:path>
              </a:pathLst>
            </a:custGeom>
            <a:solidFill>
              <a:srgbClr val="FFFF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1" name="Freeform 456">
              <a:extLst>
                <a:ext uri="{FF2B5EF4-FFF2-40B4-BE49-F238E27FC236}">
                  <a16:creationId xmlns:a16="http://schemas.microsoft.com/office/drawing/2014/main" id="{2F8FB02E-DAE0-15E7-2037-DBA13C7688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5" y="2762"/>
              <a:ext cx="7" cy="8"/>
            </a:xfrm>
            <a:custGeom>
              <a:avLst/>
              <a:gdLst>
                <a:gd name="T0" fmla="*/ 0 w 7"/>
                <a:gd name="T1" fmla="*/ 0 h 8"/>
                <a:gd name="T2" fmla="*/ 5 w 7"/>
                <a:gd name="T3" fmla="*/ 7 h 8"/>
                <a:gd name="T4" fmla="*/ 5 w 7"/>
                <a:gd name="T5" fmla="*/ 6 h 8"/>
                <a:gd name="T6" fmla="*/ 6 w 7"/>
                <a:gd name="T7" fmla="*/ 6 h 8"/>
                <a:gd name="T8" fmla="*/ 6 w 7"/>
                <a:gd name="T9" fmla="*/ 5 h 8"/>
                <a:gd name="T10" fmla="*/ 6 w 7"/>
                <a:gd name="T11" fmla="*/ 4 h 8"/>
                <a:gd name="T12" fmla="*/ 6 w 7"/>
                <a:gd name="T13" fmla="*/ 3 h 8"/>
                <a:gd name="T14" fmla="*/ 6 w 7"/>
                <a:gd name="T15" fmla="*/ 2 h 8"/>
                <a:gd name="T16" fmla="*/ 5 w 7"/>
                <a:gd name="T17" fmla="*/ 1 h 8"/>
                <a:gd name="T18" fmla="*/ 4 w 7"/>
                <a:gd name="T19" fmla="*/ 1 h 8"/>
                <a:gd name="T20" fmla="*/ 3 w 7"/>
                <a:gd name="T21" fmla="*/ 0 h 8"/>
                <a:gd name="T22" fmla="*/ 2 w 7"/>
                <a:gd name="T23" fmla="*/ 0 h 8"/>
                <a:gd name="T24" fmla="*/ 0 w 7"/>
                <a:gd name="T25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" h="8">
                  <a:moveTo>
                    <a:pt x="0" y="0"/>
                  </a:moveTo>
                  <a:lnTo>
                    <a:pt x="5" y="7"/>
                  </a:lnTo>
                  <a:lnTo>
                    <a:pt x="5" y="6"/>
                  </a:lnTo>
                  <a:lnTo>
                    <a:pt x="6" y="6"/>
                  </a:lnTo>
                  <a:lnTo>
                    <a:pt x="6" y="5"/>
                  </a:lnTo>
                  <a:lnTo>
                    <a:pt x="6" y="4"/>
                  </a:lnTo>
                  <a:lnTo>
                    <a:pt x="6" y="3"/>
                  </a:lnTo>
                  <a:lnTo>
                    <a:pt x="6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" name="Freeform 457">
              <a:extLst>
                <a:ext uri="{FF2B5EF4-FFF2-40B4-BE49-F238E27FC236}">
                  <a16:creationId xmlns:a16="http://schemas.microsoft.com/office/drawing/2014/main" id="{7176C898-AF71-FACE-5A91-46CF3F1E2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0" y="2762"/>
              <a:ext cx="22" cy="12"/>
            </a:xfrm>
            <a:custGeom>
              <a:avLst/>
              <a:gdLst>
                <a:gd name="T0" fmla="*/ 0 w 22"/>
                <a:gd name="T1" fmla="*/ 3 h 12"/>
                <a:gd name="T2" fmla="*/ 15 w 22"/>
                <a:gd name="T3" fmla="*/ 0 h 12"/>
                <a:gd name="T4" fmla="*/ 16 w 22"/>
                <a:gd name="T5" fmla="*/ 0 h 12"/>
                <a:gd name="T6" fmla="*/ 17 w 22"/>
                <a:gd name="T7" fmla="*/ 0 h 12"/>
                <a:gd name="T8" fmla="*/ 18 w 22"/>
                <a:gd name="T9" fmla="*/ 0 h 12"/>
                <a:gd name="T10" fmla="*/ 19 w 22"/>
                <a:gd name="T11" fmla="*/ 1 h 12"/>
                <a:gd name="T12" fmla="*/ 20 w 22"/>
                <a:gd name="T13" fmla="*/ 1 h 12"/>
                <a:gd name="T14" fmla="*/ 21 w 22"/>
                <a:gd name="T15" fmla="*/ 2 h 12"/>
                <a:gd name="T16" fmla="*/ 21 w 22"/>
                <a:gd name="T17" fmla="*/ 3 h 12"/>
                <a:gd name="T18" fmla="*/ 21 w 22"/>
                <a:gd name="T19" fmla="*/ 4 h 12"/>
                <a:gd name="T20" fmla="*/ 21 w 22"/>
                <a:gd name="T21" fmla="*/ 5 h 12"/>
                <a:gd name="T22" fmla="*/ 21 w 22"/>
                <a:gd name="T23" fmla="*/ 5 h 12"/>
                <a:gd name="T24" fmla="*/ 20 w 22"/>
                <a:gd name="T25" fmla="*/ 7 h 12"/>
                <a:gd name="T26" fmla="*/ 20 w 22"/>
                <a:gd name="T27" fmla="*/ 7 h 12"/>
                <a:gd name="T28" fmla="*/ 19 w 22"/>
                <a:gd name="T29" fmla="*/ 7 h 12"/>
                <a:gd name="T30" fmla="*/ 5 w 22"/>
                <a:gd name="T31" fmla="*/ 11 h 12"/>
                <a:gd name="T32" fmla="*/ 6 w 22"/>
                <a:gd name="T33" fmla="*/ 10 h 12"/>
                <a:gd name="T34" fmla="*/ 6 w 22"/>
                <a:gd name="T35" fmla="*/ 9 h 12"/>
                <a:gd name="T36" fmla="*/ 6 w 22"/>
                <a:gd name="T37" fmla="*/ 8 h 12"/>
                <a:gd name="T38" fmla="*/ 7 w 22"/>
                <a:gd name="T39" fmla="*/ 7 h 12"/>
                <a:gd name="T40" fmla="*/ 6 w 22"/>
                <a:gd name="T41" fmla="*/ 6 h 12"/>
                <a:gd name="T42" fmla="*/ 6 w 22"/>
                <a:gd name="T43" fmla="*/ 5 h 12"/>
                <a:gd name="T44" fmla="*/ 5 w 22"/>
                <a:gd name="T45" fmla="*/ 5 h 12"/>
                <a:gd name="T46" fmla="*/ 4 w 22"/>
                <a:gd name="T47" fmla="*/ 4 h 12"/>
                <a:gd name="T48" fmla="*/ 3 w 22"/>
                <a:gd name="T49" fmla="*/ 4 h 12"/>
                <a:gd name="T50" fmla="*/ 3 w 22"/>
                <a:gd name="T51" fmla="*/ 4 h 12"/>
                <a:gd name="T52" fmla="*/ 2 w 22"/>
                <a:gd name="T53" fmla="*/ 3 h 12"/>
                <a:gd name="T54" fmla="*/ 0 w 22"/>
                <a:gd name="T5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" h="12">
                  <a:moveTo>
                    <a:pt x="0" y="3"/>
                  </a:moveTo>
                  <a:lnTo>
                    <a:pt x="15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19" y="1"/>
                  </a:lnTo>
                  <a:lnTo>
                    <a:pt x="20" y="1"/>
                  </a:lnTo>
                  <a:lnTo>
                    <a:pt x="21" y="2"/>
                  </a:lnTo>
                  <a:lnTo>
                    <a:pt x="21" y="3"/>
                  </a:lnTo>
                  <a:lnTo>
                    <a:pt x="21" y="4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20" y="7"/>
                  </a:lnTo>
                  <a:lnTo>
                    <a:pt x="20" y="7"/>
                  </a:lnTo>
                  <a:lnTo>
                    <a:pt x="19" y="7"/>
                  </a:lnTo>
                  <a:lnTo>
                    <a:pt x="5" y="11"/>
                  </a:lnTo>
                  <a:lnTo>
                    <a:pt x="6" y="10"/>
                  </a:lnTo>
                  <a:lnTo>
                    <a:pt x="6" y="9"/>
                  </a:lnTo>
                  <a:lnTo>
                    <a:pt x="6" y="8"/>
                  </a:lnTo>
                  <a:lnTo>
                    <a:pt x="7" y="7"/>
                  </a:lnTo>
                  <a:lnTo>
                    <a:pt x="6" y="6"/>
                  </a:lnTo>
                  <a:lnTo>
                    <a:pt x="6" y="5"/>
                  </a:lnTo>
                  <a:lnTo>
                    <a:pt x="5" y="5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2" y="3"/>
                  </a:lnTo>
                  <a:lnTo>
                    <a:pt x="0" y="3"/>
                  </a:lnTo>
                </a:path>
              </a:pathLst>
            </a:custGeom>
            <a:solidFill>
              <a:srgbClr val="FF7F9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" name="Freeform 458">
              <a:extLst>
                <a:ext uri="{FF2B5EF4-FFF2-40B4-BE49-F238E27FC236}">
                  <a16:creationId xmlns:a16="http://schemas.microsoft.com/office/drawing/2014/main" id="{C44737E6-1AC9-1C11-E578-6A95ACC2C7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" y="2765"/>
              <a:ext cx="22" cy="13"/>
            </a:xfrm>
            <a:custGeom>
              <a:avLst/>
              <a:gdLst>
                <a:gd name="T0" fmla="*/ 0 w 22"/>
                <a:gd name="T1" fmla="*/ 4 h 13"/>
                <a:gd name="T2" fmla="*/ 14 w 22"/>
                <a:gd name="T3" fmla="*/ 0 h 13"/>
                <a:gd name="T4" fmla="*/ 16 w 22"/>
                <a:gd name="T5" fmla="*/ 0 h 13"/>
                <a:gd name="T6" fmla="*/ 17 w 22"/>
                <a:gd name="T7" fmla="*/ 0 h 13"/>
                <a:gd name="T8" fmla="*/ 18 w 22"/>
                <a:gd name="T9" fmla="*/ 0 h 13"/>
                <a:gd name="T10" fmla="*/ 19 w 22"/>
                <a:gd name="T11" fmla="*/ 1 h 13"/>
                <a:gd name="T12" fmla="*/ 20 w 22"/>
                <a:gd name="T13" fmla="*/ 1 h 13"/>
                <a:gd name="T14" fmla="*/ 20 w 22"/>
                <a:gd name="T15" fmla="*/ 2 h 13"/>
                <a:gd name="T16" fmla="*/ 21 w 22"/>
                <a:gd name="T17" fmla="*/ 3 h 13"/>
                <a:gd name="T18" fmla="*/ 21 w 22"/>
                <a:gd name="T19" fmla="*/ 4 h 13"/>
                <a:gd name="T20" fmla="*/ 21 w 22"/>
                <a:gd name="T21" fmla="*/ 5 h 13"/>
                <a:gd name="T22" fmla="*/ 21 w 22"/>
                <a:gd name="T23" fmla="*/ 6 h 13"/>
                <a:gd name="T24" fmla="*/ 20 w 22"/>
                <a:gd name="T25" fmla="*/ 7 h 13"/>
                <a:gd name="T26" fmla="*/ 19 w 22"/>
                <a:gd name="T27" fmla="*/ 8 h 13"/>
                <a:gd name="T28" fmla="*/ 19 w 22"/>
                <a:gd name="T29" fmla="*/ 8 h 13"/>
                <a:gd name="T30" fmla="*/ 5 w 22"/>
                <a:gd name="T31" fmla="*/ 12 h 13"/>
                <a:gd name="T32" fmla="*/ 6 w 22"/>
                <a:gd name="T33" fmla="*/ 11 h 13"/>
                <a:gd name="T34" fmla="*/ 6 w 22"/>
                <a:gd name="T35" fmla="*/ 10 h 13"/>
                <a:gd name="T36" fmla="*/ 6 w 22"/>
                <a:gd name="T37" fmla="*/ 9 h 13"/>
                <a:gd name="T38" fmla="*/ 6 w 22"/>
                <a:gd name="T39" fmla="*/ 8 h 13"/>
                <a:gd name="T40" fmla="*/ 6 w 22"/>
                <a:gd name="T41" fmla="*/ 7 h 13"/>
                <a:gd name="T42" fmla="*/ 6 w 22"/>
                <a:gd name="T43" fmla="*/ 6 h 13"/>
                <a:gd name="T44" fmla="*/ 5 w 22"/>
                <a:gd name="T45" fmla="*/ 5 h 13"/>
                <a:gd name="T46" fmla="*/ 4 w 22"/>
                <a:gd name="T47" fmla="*/ 5 h 13"/>
                <a:gd name="T48" fmla="*/ 3 w 22"/>
                <a:gd name="T49" fmla="*/ 4 h 13"/>
                <a:gd name="T50" fmla="*/ 3 w 22"/>
                <a:gd name="T51" fmla="*/ 4 h 13"/>
                <a:gd name="T52" fmla="*/ 2 w 22"/>
                <a:gd name="T53" fmla="*/ 4 h 13"/>
                <a:gd name="T54" fmla="*/ 0 w 22"/>
                <a:gd name="T55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" h="13">
                  <a:moveTo>
                    <a:pt x="0" y="4"/>
                  </a:move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19" y="1"/>
                  </a:lnTo>
                  <a:lnTo>
                    <a:pt x="20" y="1"/>
                  </a:lnTo>
                  <a:lnTo>
                    <a:pt x="20" y="2"/>
                  </a:lnTo>
                  <a:lnTo>
                    <a:pt x="21" y="3"/>
                  </a:lnTo>
                  <a:lnTo>
                    <a:pt x="21" y="4"/>
                  </a:lnTo>
                  <a:lnTo>
                    <a:pt x="21" y="5"/>
                  </a:lnTo>
                  <a:lnTo>
                    <a:pt x="21" y="6"/>
                  </a:lnTo>
                  <a:lnTo>
                    <a:pt x="20" y="7"/>
                  </a:lnTo>
                  <a:lnTo>
                    <a:pt x="19" y="8"/>
                  </a:lnTo>
                  <a:lnTo>
                    <a:pt x="19" y="8"/>
                  </a:lnTo>
                  <a:lnTo>
                    <a:pt x="5" y="12"/>
                  </a:lnTo>
                  <a:lnTo>
                    <a:pt x="6" y="11"/>
                  </a:lnTo>
                  <a:lnTo>
                    <a:pt x="6" y="10"/>
                  </a:lnTo>
                  <a:lnTo>
                    <a:pt x="6" y="9"/>
                  </a:lnTo>
                  <a:lnTo>
                    <a:pt x="6" y="8"/>
                  </a:lnTo>
                  <a:lnTo>
                    <a:pt x="6" y="7"/>
                  </a:lnTo>
                  <a:lnTo>
                    <a:pt x="6" y="6"/>
                  </a:lnTo>
                  <a:lnTo>
                    <a:pt x="5" y="5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0" y="4"/>
                  </a:lnTo>
                </a:path>
              </a:pathLst>
            </a:custGeom>
            <a:solidFill>
              <a:srgbClr val="80808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" name="Freeform 459">
              <a:extLst>
                <a:ext uri="{FF2B5EF4-FFF2-40B4-BE49-F238E27FC236}">
                  <a16:creationId xmlns:a16="http://schemas.microsoft.com/office/drawing/2014/main" id="{BC98CE9B-6001-3F78-5339-D2542C3CC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2767"/>
              <a:ext cx="7" cy="8"/>
            </a:xfrm>
            <a:custGeom>
              <a:avLst/>
              <a:gdLst>
                <a:gd name="T0" fmla="*/ 0 w 7"/>
                <a:gd name="T1" fmla="*/ 0 h 8"/>
                <a:gd name="T2" fmla="*/ 2 w 7"/>
                <a:gd name="T3" fmla="*/ 0 h 8"/>
                <a:gd name="T4" fmla="*/ 3 w 7"/>
                <a:gd name="T5" fmla="*/ 0 h 8"/>
                <a:gd name="T6" fmla="*/ 4 w 7"/>
                <a:gd name="T7" fmla="*/ 1 h 8"/>
                <a:gd name="T8" fmla="*/ 5 w 7"/>
                <a:gd name="T9" fmla="*/ 1 h 8"/>
                <a:gd name="T10" fmla="*/ 5 w 7"/>
                <a:gd name="T11" fmla="*/ 2 h 8"/>
                <a:gd name="T12" fmla="*/ 6 w 7"/>
                <a:gd name="T13" fmla="*/ 3 h 8"/>
                <a:gd name="T14" fmla="*/ 6 w 7"/>
                <a:gd name="T15" fmla="*/ 4 h 8"/>
                <a:gd name="T16" fmla="*/ 6 w 7"/>
                <a:gd name="T17" fmla="*/ 5 h 8"/>
                <a:gd name="T18" fmla="*/ 5 w 7"/>
                <a:gd name="T19" fmla="*/ 6 h 8"/>
                <a:gd name="T20" fmla="*/ 5 w 7"/>
                <a:gd name="T21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8">
                  <a:moveTo>
                    <a:pt x="0" y="0"/>
                  </a:moveTo>
                  <a:lnTo>
                    <a:pt x="2" y="0"/>
                  </a:lnTo>
                  <a:lnTo>
                    <a:pt x="3" y="0"/>
                  </a:lnTo>
                  <a:lnTo>
                    <a:pt x="4" y="1"/>
                  </a:lnTo>
                  <a:lnTo>
                    <a:pt x="5" y="1"/>
                  </a:lnTo>
                  <a:lnTo>
                    <a:pt x="5" y="2"/>
                  </a:lnTo>
                  <a:lnTo>
                    <a:pt x="6" y="3"/>
                  </a:lnTo>
                  <a:lnTo>
                    <a:pt x="6" y="4"/>
                  </a:lnTo>
                  <a:lnTo>
                    <a:pt x="6" y="5"/>
                  </a:lnTo>
                  <a:lnTo>
                    <a:pt x="5" y="6"/>
                  </a:lnTo>
                  <a:lnTo>
                    <a:pt x="5" y="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5" name="Freeform 460">
              <a:extLst>
                <a:ext uri="{FF2B5EF4-FFF2-40B4-BE49-F238E27FC236}">
                  <a16:creationId xmlns:a16="http://schemas.microsoft.com/office/drawing/2014/main" id="{7485E2EA-70EE-171F-F7C6-1DD327C73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" y="2767"/>
              <a:ext cx="7" cy="9"/>
            </a:xfrm>
            <a:custGeom>
              <a:avLst/>
              <a:gdLst>
                <a:gd name="T0" fmla="*/ 0 w 7"/>
                <a:gd name="T1" fmla="*/ 0 h 9"/>
                <a:gd name="T2" fmla="*/ 2 w 7"/>
                <a:gd name="T3" fmla="*/ 0 h 9"/>
                <a:gd name="T4" fmla="*/ 3 w 7"/>
                <a:gd name="T5" fmla="*/ 0 h 9"/>
                <a:gd name="T6" fmla="*/ 4 w 7"/>
                <a:gd name="T7" fmla="*/ 1 h 9"/>
                <a:gd name="T8" fmla="*/ 5 w 7"/>
                <a:gd name="T9" fmla="*/ 2 h 9"/>
                <a:gd name="T10" fmla="*/ 5 w 7"/>
                <a:gd name="T11" fmla="*/ 3 h 9"/>
                <a:gd name="T12" fmla="*/ 6 w 7"/>
                <a:gd name="T13" fmla="*/ 4 h 9"/>
                <a:gd name="T14" fmla="*/ 6 w 7"/>
                <a:gd name="T15" fmla="*/ 5 h 9"/>
                <a:gd name="T16" fmla="*/ 6 w 7"/>
                <a:gd name="T17" fmla="*/ 6 h 9"/>
                <a:gd name="T18" fmla="*/ 5 w 7"/>
                <a:gd name="T19" fmla="*/ 7 h 9"/>
                <a:gd name="T20" fmla="*/ 5 w 7"/>
                <a:gd name="T21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9">
                  <a:moveTo>
                    <a:pt x="0" y="0"/>
                  </a:moveTo>
                  <a:lnTo>
                    <a:pt x="2" y="0"/>
                  </a:lnTo>
                  <a:lnTo>
                    <a:pt x="3" y="0"/>
                  </a:lnTo>
                  <a:lnTo>
                    <a:pt x="4" y="1"/>
                  </a:lnTo>
                  <a:lnTo>
                    <a:pt x="5" y="2"/>
                  </a:lnTo>
                  <a:lnTo>
                    <a:pt x="5" y="3"/>
                  </a:lnTo>
                  <a:lnTo>
                    <a:pt x="6" y="4"/>
                  </a:lnTo>
                  <a:lnTo>
                    <a:pt x="6" y="5"/>
                  </a:lnTo>
                  <a:lnTo>
                    <a:pt x="6" y="6"/>
                  </a:lnTo>
                  <a:lnTo>
                    <a:pt x="5" y="7"/>
                  </a:lnTo>
                  <a:lnTo>
                    <a:pt x="5" y="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6" name="Freeform 461">
              <a:extLst>
                <a:ext uri="{FF2B5EF4-FFF2-40B4-BE49-F238E27FC236}">
                  <a16:creationId xmlns:a16="http://schemas.microsoft.com/office/drawing/2014/main" id="{B00799E9-3914-0482-13E5-45F3B7087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1" y="2828"/>
              <a:ext cx="31" cy="12"/>
            </a:xfrm>
            <a:custGeom>
              <a:avLst/>
              <a:gdLst>
                <a:gd name="T0" fmla="*/ 21 w 31"/>
                <a:gd name="T1" fmla="*/ 1 h 12"/>
                <a:gd name="T2" fmla="*/ 0 w 31"/>
                <a:gd name="T3" fmla="*/ 11 h 12"/>
                <a:gd name="T4" fmla="*/ 26 w 31"/>
                <a:gd name="T5" fmla="*/ 10 h 12"/>
                <a:gd name="T6" fmla="*/ 27 w 31"/>
                <a:gd name="T7" fmla="*/ 9 h 12"/>
                <a:gd name="T8" fmla="*/ 29 w 31"/>
                <a:gd name="T9" fmla="*/ 8 h 12"/>
                <a:gd name="T10" fmla="*/ 26 w 31"/>
                <a:gd name="T11" fmla="*/ 7 h 12"/>
                <a:gd name="T12" fmla="*/ 30 w 31"/>
                <a:gd name="T13" fmla="*/ 5 h 12"/>
                <a:gd name="T14" fmla="*/ 25 w 31"/>
                <a:gd name="T15" fmla="*/ 4 h 12"/>
                <a:gd name="T16" fmla="*/ 29 w 31"/>
                <a:gd name="T17" fmla="*/ 2 h 12"/>
                <a:gd name="T18" fmla="*/ 23 w 31"/>
                <a:gd name="T19" fmla="*/ 2 h 12"/>
                <a:gd name="T20" fmla="*/ 25 w 31"/>
                <a:gd name="T21" fmla="*/ 0 h 12"/>
                <a:gd name="T22" fmla="*/ 21 w 31"/>
                <a:gd name="T23" fmla="*/ 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1" h="12">
                  <a:moveTo>
                    <a:pt x="21" y="1"/>
                  </a:moveTo>
                  <a:lnTo>
                    <a:pt x="0" y="11"/>
                  </a:lnTo>
                  <a:lnTo>
                    <a:pt x="26" y="10"/>
                  </a:lnTo>
                  <a:lnTo>
                    <a:pt x="27" y="9"/>
                  </a:lnTo>
                  <a:lnTo>
                    <a:pt x="29" y="8"/>
                  </a:lnTo>
                  <a:lnTo>
                    <a:pt x="26" y="7"/>
                  </a:lnTo>
                  <a:lnTo>
                    <a:pt x="30" y="5"/>
                  </a:lnTo>
                  <a:lnTo>
                    <a:pt x="25" y="4"/>
                  </a:lnTo>
                  <a:lnTo>
                    <a:pt x="29" y="2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1" y="1"/>
                  </a:lnTo>
                </a:path>
              </a:pathLst>
            </a:custGeom>
            <a:solidFill>
              <a:srgbClr val="FFBF5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7" name="Freeform 462">
              <a:extLst>
                <a:ext uri="{FF2B5EF4-FFF2-40B4-BE49-F238E27FC236}">
                  <a16:creationId xmlns:a16="http://schemas.microsoft.com/office/drawing/2014/main" id="{E478D1E5-E027-0601-5DD2-7EDFB3EEF5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1" y="2835"/>
              <a:ext cx="13" cy="5"/>
            </a:xfrm>
            <a:custGeom>
              <a:avLst/>
              <a:gdLst>
                <a:gd name="T0" fmla="*/ 0 w 13"/>
                <a:gd name="T1" fmla="*/ 4 h 5"/>
                <a:gd name="T2" fmla="*/ 10 w 13"/>
                <a:gd name="T3" fmla="*/ 0 h 5"/>
                <a:gd name="T4" fmla="*/ 11 w 13"/>
                <a:gd name="T5" fmla="*/ 0 h 5"/>
                <a:gd name="T6" fmla="*/ 12 w 13"/>
                <a:gd name="T7" fmla="*/ 1 h 5"/>
                <a:gd name="T8" fmla="*/ 12 w 13"/>
                <a:gd name="T9" fmla="*/ 2 h 5"/>
                <a:gd name="T10" fmla="*/ 12 w 13"/>
                <a:gd name="T11" fmla="*/ 3 h 5"/>
                <a:gd name="T12" fmla="*/ 12 w 13"/>
                <a:gd name="T13" fmla="*/ 3 h 5"/>
                <a:gd name="T14" fmla="*/ 0 w 13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5">
                  <a:moveTo>
                    <a:pt x="0" y="4"/>
                  </a:moveTo>
                  <a:lnTo>
                    <a:pt x="10" y="0"/>
                  </a:lnTo>
                  <a:lnTo>
                    <a:pt x="11" y="0"/>
                  </a:lnTo>
                  <a:lnTo>
                    <a:pt x="12" y="1"/>
                  </a:lnTo>
                  <a:lnTo>
                    <a:pt x="12" y="2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8" name="Freeform 463">
              <a:extLst>
                <a:ext uri="{FF2B5EF4-FFF2-40B4-BE49-F238E27FC236}">
                  <a16:creationId xmlns:a16="http://schemas.microsoft.com/office/drawing/2014/main" id="{67BF83EC-52C3-A362-EEDB-64AB33C1D0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0" y="3063"/>
              <a:ext cx="256" cy="116"/>
            </a:xfrm>
            <a:custGeom>
              <a:avLst/>
              <a:gdLst>
                <a:gd name="T0" fmla="*/ 255 w 256"/>
                <a:gd name="T1" fmla="*/ 8 h 116"/>
                <a:gd name="T2" fmla="*/ 6 w 256"/>
                <a:gd name="T3" fmla="*/ 115 h 116"/>
                <a:gd name="T4" fmla="*/ 0 w 256"/>
                <a:gd name="T5" fmla="*/ 108 h 116"/>
                <a:gd name="T6" fmla="*/ 251 w 256"/>
                <a:gd name="T7" fmla="*/ 0 h 116"/>
                <a:gd name="T8" fmla="*/ 255 w 256"/>
                <a:gd name="T9" fmla="*/ 8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116">
                  <a:moveTo>
                    <a:pt x="255" y="8"/>
                  </a:moveTo>
                  <a:lnTo>
                    <a:pt x="6" y="115"/>
                  </a:lnTo>
                  <a:lnTo>
                    <a:pt x="0" y="108"/>
                  </a:lnTo>
                  <a:lnTo>
                    <a:pt x="251" y="0"/>
                  </a:lnTo>
                  <a:lnTo>
                    <a:pt x="255" y="8"/>
                  </a:lnTo>
                </a:path>
              </a:pathLst>
            </a:custGeom>
            <a:solidFill>
              <a:srgbClr val="FFFF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9" name="Freeform 464">
              <a:extLst>
                <a:ext uri="{FF2B5EF4-FFF2-40B4-BE49-F238E27FC236}">
                  <a16:creationId xmlns:a16="http://schemas.microsoft.com/office/drawing/2014/main" id="{3B86C547-837E-8DE6-FBC8-F067E5FF9A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1" y="3172"/>
              <a:ext cx="6" cy="8"/>
            </a:xfrm>
            <a:custGeom>
              <a:avLst/>
              <a:gdLst>
                <a:gd name="T0" fmla="*/ 5 w 6"/>
                <a:gd name="T1" fmla="*/ 6 h 8"/>
                <a:gd name="T2" fmla="*/ 0 w 6"/>
                <a:gd name="T3" fmla="*/ 0 h 8"/>
                <a:gd name="T4" fmla="*/ 0 w 6"/>
                <a:gd name="T5" fmla="*/ 0 h 8"/>
                <a:gd name="T6" fmla="*/ 0 w 6"/>
                <a:gd name="T7" fmla="*/ 1 h 8"/>
                <a:gd name="T8" fmla="*/ 0 w 6"/>
                <a:gd name="T9" fmla="*/ 2 h 8"/>
                <a:gd name="T10" fmla="*/ 0 w 6"/>
                <a:gd name="T11" fmla="*/ 3 h 8"/>
                <a:gd name="T12" fmla="*/ 0 w 6"/>
                <a:gd name="T13" fmla="*/ 5 h 8"/>
                <a:gd name="T14" fmla="*/ 0 w 6"/>
                <a:gd name="T15" fmla="*/ 6 h 8"/>
                <a:gd name="T16" fmla="*/ 2 w 6"/>
                <a:gd name="T17" fmla="*/ 6 h 8"/>
                <a:gd name="T18" fmla="*/ 3 w 6"/>
                <a:gd name="T19" fmla="*/ 7 h 8"/>
                <a:gd name="T20" fmla="*/ 2 w 6"/>
                <a:gd name="T21" fmla="*/ 7 h 8"/>
                <a:gd name="T22" fmla="*/ 3 w 6"/>
                <a:gd name="T23" fmla="*/ 7 h 8"/>
                <a:gd name="T24" fmla="*/ 5 w 6"/>
                <a:gd name="T25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8">
                  <a:moveTo>
                    <a:pt x="5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6"/>
                  </a:lnTo>
                  <a:lnTo>
                    <a:pt x="2" y="6"/>
                  </a:lnTo>
                  <a:lnTo>
                    <a:pt x="3" y="7"/>
                  </a:lnTo>
                  <a:lnTo>
                    <a:pt x="2" y="7"/>
                  </a:lnTo>
                  <a:lnTo>
                    <a:pt x="3" y="7"/>
                  </a:lnTo>
                  <a:lnTo>
                    <a:pt x="5" y="6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0" name="Freeform 465">
              <a:extLst>
                <a:ext uri="{FF2B5EF4-FFF2-40B4-BE49-F238E27FC236}">
                  <a16:creationId xmlns:a16="http://schemas.microsoft.com/office/drawing/2014/main" id="{116BC226-EF56-D253-A173-759C96657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1" y="3166"/>
              <a:ext cx="21" cy="14"/>
            </a:xfrm>
            <a:custGeom>
              <a:avLst/>
              <a:gdLst>
                <a:gd name="T0" fmla="*/ 20 w 21"/>
                <a:gd name="T1" fmla="*/ 8 h 14"/>
                <a:gd name="T2" fmla="*/ 5 w 21"/>
                <a:gd name="T3" fmla="*/ 12 h 14"/>
                <a:gd name="T4" fmla="*/ 4 w 21"/>
                <a:gd name="T5" fmla="*/ 12 h 14"/>
                <a:gd name="T6" fmla="*/ 3 w 21"/>
                <a:gd name="T7" fmla="*/ 13 h 14"/>
                <a:gd name="T8" fmla="*/ 2 w 21"/>
                <a:gd name="T9" fmla="*/ 13 h 14"/>
                <a:gd name="T10" fmla="*/ 3 w 21"/>
                <a:gd name="T11" fmla="*/ 13 h 14"/>
                <a:gd name="T12" fmla="*/ 2 w 21"/>
                <a:gd name="T13" fmla="*/ 12 h 14"/>
                <a:gd name="T14" fmla="*/ 0 w 21"/>
                <a:gd name="T15" fmla="*/ 12 h 14"/>
                <a:gd name="T16" fmla="*/ 0 w 21"/>
                <a:gd name="T17" fmla="*/ 11 h 14"/>
                <a:gd name="T18" fmla="*/ 0 w 21"/>
                <a:gd name="T19" fmla="*/ 9 h 14"/>
                <a:gd name="T20" fmla="*/ 0 w 21"/>
                <a:gd name="T21" fmla="*/ 8 h 14"/>
                <a:gd name="T22" fmla="*/ 0 w 21"/>
                <a:gd name="T23" fmla="*/ 8 h 14"/>
                <a:gd name="T24" fmla="*/ 0 w 21"/>
                <a:gd name="T25" fmla="*/ 6 h 14"/>
                <a:gd name="T26" fmla="*/ 0 w 21"/>
                <a:gd name="T27" fmla="*/ 6 h 14"/>
                <a:gd name="T28" fmla="*/ 1 w 21"/>
                <a:gd name="T29" fmla="*/ 6 h 14"/>
                <a:gd name="T30" fmla="*/ 14 w 21"/>
                <a:gd name="T31" fmla="*/ 0 h 14"/>
                <a:gd name="T32" fmla="*/ 14 w 21"/>
                <a:gd name="T33" fmla="*/ 0 h 14"/>
                <a:gd name="T34" fmla="*/ 14 w 21"/>
                <a:gd name="T35" fmla="*/ 1 h 14"/>
                <a:gd name="T36" fmla="*/ 14 w 21"/>
                <a:gd name="T37" fmla="*/ 3 h 14"/>
                <a:gd name="T38" fmla="*/ 13 w 21"/>
                <a:gd name="T39" fmla="*/ 4 h 14"/>
                <a:gd name="T40" fmla="*/ 15 w 21"/>
                <a:gd name="T41" fmla="*/ 5 h 14"/>
                <a:gd name="T42" fmla="*/ 14 w 21"/>
                <a:gd name="T43" fmla="*/ 6 h 14"/>
                <a:gd name="T44" fmla="*/ 16 w 21"/>
                <a:gd name="T45" fmla="*/ 6 h 14"/>
                <a:gd name="T46" fmla="*/ 17 w 21"/>
                <a:gd name="T47" fmla="*/ 6 h 14"/>
                <a:gd name="T48" fmla="*/ 17 w 21"/>
                <a:gd name="T49" fmla="*/ 6 h 14"/>
                <a:gd name="T50" fmla="*/ 17 w 21"/>
                <a:gd name="T51" fmla="*/ 6 h 14"/>
                <a:gd name="T52" fmla="*/ 18 w 21"/>
                <a:gd name="T53" fmla="*/ 8 h 14"/>
                <a:gd name="T54" fmla="*/ 20 w 21"/>
                <a:gd name="T55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1" h="14">
                  <a:moveTo>
                    <a:pt x="20" y="8"/>
                  </a:moveTo>
                  <a:lnTo>
                    <a:pt x="5" y="12"/>
                  </a:lnTo>
                  <a:lnTo>
                    <a:pt x="4" y="12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3" y="13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1"/>
                  </a:lnTo>
                  <a:lnTo>
                    <a:pt x="14" y="3"/>
                  </a:lnTo>
                  <a:lnTo>
                    <a:pt x="13" y="4"/>
                  </a:lnTo>
                  <a:lnTo>
                    <a:pt x="15" y="5"/>
                  </a:lnTo>
                  <a:lnTo>
                    <a:pt x="14" y="6"/>
                  </a:lnTo>
                  <a:lnTo>
                    <a:pt x="16" y="6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8" y="8"/>
                  </a:lnTo>
                  <a:lnTo>
                    <a:pt x="20" y="8"/>
                  </a:lnTo>
                </a:path>
              </a:pathLst>
            </a:custGeom>
            <a:solidFill>
              <a:srgbClr val="FF7F9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1" name="Freeform 466">
              <a:extLst>
                <a:ext uri="{FF2B5EF4-FFF2-40B4-BE49-F238E27FC236}">
                  <a16:creationId xmlns:a16="http://schemas.microsoft.com/office/drawing/2014/main" id="{8454D5F9-3113-5502-A4CD-796EA14D7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4" y="3159"/>
              <a:ext cx="21" cy="16"/>
            </a:xfrm>
            <a:custGeom>
              <a:avLst/>
              <a:gdLst>
                <a:gd name="T0" fmla="*/ 20 w 21"/>
                <a:gd name="T1" fmla="*/ 9 h 16"/>
                <a:gd name="T2" fmla="*/ 7 w 21"/>
                <a:gd name="T3" fmla="*/ 15 h 16"/>
                <a:gd name="T4" fmla="*/ 5 w 21"/>
                <a:gd name="T5" fmla="*/ 15 h 16"/>
                <a:gd name="T6" fmla="*/ 4 w 21"/>
                <a:gd name="T7" fmla="*/ 15 h 16"/>
                <a:gd name="T8" fmla="*/ 4 w 21"/>
                <a:gd name="T9" fmla="*/ 15 h 16"/>
                <a:gd name="T10" fmla="*/ 3 w 21"/>
                <a:gd name="T11" fmla="*/ 14 h 16"/>
                <a:gd name="T12" fmla="*/ 2 w 21"/>
                <a:gd name="T13" fmla="*/ 13 h 16"/>
                <a:gd name="T14" fmla="*/ 1 w 21"/>
                <a:gd name="T15" fmla="*/ 13 h 16"/>
                <a:gd name="T16" fmla="*/ 1 w 21"/>
                <a:gd name="T17" fmla="*/ 12 h 16"/>
                <a:gd name="T18" fmla="*/ 0 w 21"/>
                <a:gd name="T19" fmla="*/ 11 h 16"/>
                <a:gd name="T20" fmla="*/ 0 w 21"/>
                <a:gd name="T21" fmla="*/ 10 h 16"/>
                <a:gd name="T22" fmla="*/ 0 w 21"/>
                <a:gd name="T23" fmla="*/ 9 h 16"/>
                <a:gd name="T24" fmla="*/ 1 w 21"/>
                <a:gd name="T25" fmla="*/ 7 h 16"/>
                <a:gd name="T26" fmla="*/ 1 w 21"/>
                <a:gd name="T27" fmla="*/ 7 h 16"/>
                <a:gd name="T28" fmla="*/ 1 w 21"/>
                <a:gd name="T29" fmla="*/ 7 h 16"/>
                <a:gd name="T30" fmla="*/ 14 w 21"/>
                <a:gd name="T31" fmla="*/ 0 h 16"/>
                <a:gd name="T32" fmla="*/ 13 w 21"/>
                <a:gd name="T33" fmla="*/ 1 h 16"/>
                <a:gd name="T34" fmla="*/ 14 w 21"/>
                <a:gd name="T35" fmla="*/ 2 h 16"/>
                <a:gd name="T36" fmla="*/ 14 w 21"/>
                <a:gd name="T37" fmla="*/ 3 h 16"/>
                <a:gd name="T38" fmla="*/ 14 w 21"/>
                <a:gd name="T39" fmla="*/ 5 h 16"/>
                <a:gd name="T40" fmla="*/ 14 w 21"/>
                <a:gd name="T41" fmla="*/ 6 h 16"/>
                <a:gd name="T42" fmla="*/ 15 w 21"/>
                <a:gd name="T43" fmla="*/ 6 h 16"/>
                <a:gd name="T44" fmla="*/ 16 w 21"/>
                <a:gd name="T45" fmla="*/ 8 h 16"/>
                <a:gd name="T46" fmla="*/ 17 w 21"/>
                <a:gd name="T47" fmla="*/ 7 h 16"/>
                <a:gd name="T48" fmla="*/ 19 w 21"/>
                <a:gd name="T49" fmla="*/ 9 h 16"/>
                <a:gd name="T50" fmla="*/ 19 w 21"/>
                <a:gd name="T51" fmla="*/ 9 h 16"/>
                <a:gd name="T52" fmla="*/ 19 w 21"/>
                <a:gd name="T53" fmla="*/ 9 h 16"/>
                <a:gd name="T54" fmla="*/ 20 w 21"/>
                <a:gd name="T55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1" h="16">
                  <a:moveTo>
                    <a:pt x="20" y="9"/>
                  </a:moveTo>
                  <a:lnTo>
                    <a:pt x="7" y="15"/>
                  </a:lnTo>
                  <a:lnTo>
                    <a:pt x="5" y="15"/>
                  </a:lnTo>
                  <a:lnTo>
                    <a:pt x="4" y="15"/>
                  </a:lnTo>
                  <a:lnTo>
                    <a:pt x="4" y="15"/>
                  </a:lnTo>
                  <a:lnTo>
                    <a:pt x="3" y="14"/>
                  </a:lnTo>
                  <a:lnTo>
                    <a:pt x="2" y="13"/>
                  </a:lnTo>
                  <a:lnTo>
                    <a:pt x="1" y="13"/>
                  </a:lnTo>
                  <a:lnTo>
                    <a:pt x="1" y="12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0" y="9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4" y="0"/>
                  </a:lnTo>
                  <a:lnTo>
                    <a:pt x="13" y="1"/>
                  </a:lnTo>
                  <a:lnTo>
                    <a:pt x="14" y="2"/>
                  </a:lnTo>
                  <a:lnTo>
                    <a:pt x="14" y="3"/>
                  </a:lnTo>
                  <a:lnTo>
                    <a:pt x="14" y="5"/>
                  </a:lnTo>
                  <a:lnTo>
                    <a:pt x="14" y="6"/>
                  </a:lnTo>
                  <a:lnTo>
                    <a:pt x="15" y="6"/>
                  </a:lnTo>
                  <a:lnTo>
                    <a:pt x="16" y="8"/>
                  </a:lnTo>
                  <a:lnTo>
                    <a:pt x="17" y="7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20" y="9"/>
                  </a:lnTo>
                </a:path>
              </a:pathLst>
            </a:custGeom>
            <a:solidFill>
              <a:srgbClr val="80808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2" name="Freeform 467">
              <a:extLst>
                <a:ext uri="{FF2B5EF4-FFF2-40B4-BE49-F238E27FC236}">
                  <a16:creationId xmlns:a16="http://schemas.microsoft.com/office/drawing/2014/main" id="{DCB3546D-C591-ADF4-8510-801A932BC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9" y="3164"/>
              <a:ext cx="7" cy="8"/>
            </a:xfrm>
            <a:custGeom>
              <a:avLst/>
              <a:gdLst>
                <a:gd name="T0" fmla="*/ 6 w 7"/>
                <a:gd name="T1" fmla="*/ 6 h 8"/>
                <a:gd name="T2" fmla="*/ 5 w 7"/>
                <a:gd name="T3" fmla="*/ 7 h 8"/>
                <a:gd name="T4" fmla="*/ 4 w 7"/>
                <a:gd name="T5" fmla="*/ 7 h 8"/>
                <a:gd name="T6" fmla="*/ 3 w 7"/>
                <a:gd name="T7" fmla="*/ 6 h 8"/>
                <a:gd name="T8" fmla="*/ 2 w 7"/>
                <a:gd name="T9" fmla="*/ 6 h 8"/>
                <a:gd name="T10" fmla="*/ 2 w 7"/>
                <a:gd name="T11" fmla="*/ 5 h 8"/>
                <a:gd name="T12" fmla="*/ 0 w 7"/>
                <a:gd name="T13" fmla="*/ 5 h 8"/>
                <a:gd name="T14" fmla="*/ 0 w 7"/>
                <a:gd name="T15" fmla="*/ 3 h 8"/>
                <a:gd name="T16" fmla="*/ 0 w 7"/>
                <a:gd name="T17" fmla="*/ 2 h 8"/>
                <a:gd name="T18" fmla="*/ 1 w 7"/>
                <a:gd name="T19" fmla="*/ 2 h 8"/>
                <a:gd name="T20" fmla="*/ 1 w 7"/>
                <a:gd name="T2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8">
                  <a:moveTo>
                    <a:pt x="6" y="6"/>
                  </a:moveTo>
                  <a:lnTo>
                    <a:pt x="5" y="7"/>
                  </a:lnTo>
                  <a:lnTo>
                    <a:pt x="4" y="7"/>
                  </a:lnTo>
                  <a:lnTo>
                    <a:pt x="3" y="6"/>
                  </a:lnTo>
                  <a:lnTo>
                    <a:pt x="2" y="6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1" y="2"/>
                  </a:lnTo>
                  <a:lnTo>
                    <a:pt x="1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" name="Freeform 468">
              <a:extLst>
                <a:ext uri="{FF2B5EF4-FFF2-40B4-BE49-F238E27FC236}">
                  <a16:creationId xmlns:a16="http://schemas.microsoft.com/office/drawing/2014/main" id="{BA4B41A5-1097-0A0D-82D8-D218EA955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2" y="3163"/>
              <a:ext cx="8" cy="9"/>
            </a:xfrm>
            <a:custGeom>
              <a:avLst/>
              <a:gdLst>
                <a:gd name="T0" fmla="*/ 7 w 8"/>
                <a:gd name="T1" fmla="*/ 7 h 9"/>
                <a:gd name="T2" fmla="*/ 5 w 8"/>
                <a:gd name="T3" fmla="*/ 8 h 9"/>
                <a:gd name="T4" fmla="*/ 3 w 8"/>
                <a:gd name="T5" fmla="*/ 7 h 9"/>
                <a:gd name="T6" fmla="*/ 3 w 8"/>
                <a:gd name="T7" fmla="*/ 6 h 9"/>
                <a:gd name="T8" fmla="*/ 2 w 8"/>
                <a:gd name="T9" fmla="*/ 6 h 9"/>
                <a:gd name="T10" fmla="*/ 2 w 8"/>
                <a:gd name="T11" fmla="*/ 5 h 9"/>
                <a:gd name="T12" fmla="*/ 1 w 8"/>
                <a:gd name="T13" fmla="*/ 4 h 9"/>
                <a:gd name="T14" fmla="*/ 0 w 8"/>
                <a:gd name="T15" fmla="*/ 3 h 9"/>
                <a:gd name="T16" fmla="*/ 0 w 8"/>
                <a:gd name="T17" fmla="*/ 2 h 9"/>
                <a:gd name="T18" fmla="*/ 1 w 8"/>
                <a:gd name="T19" fmla="*/ 1 h 9"/>
                <a:gd name="T20" fmla="*/ 0 w 8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9">
                  <a:moveTo>
                    <a:pt x="7" y="7"/>
                  </a:moveTo>
                  <a:lnTo>
                    <a:pt x="5" y="8"/>
                  </a:lnTo>
                  <a:lnTo>
                    <a:pt x="3" y="7"/>
                  </a:lnTo>
                  <a:lnTo>
                    <a:pt x="3" y="6"/>
                  </a:lnTo>
                  <a:lnTo>
                    <a:pt x="2" y="6"/>
                  </a:lnTo>
                  <a:lnTo>
                    <a:pt x="2" y="5"/>
                  </a:lnTo>
                  <a:lnTo>
                    <a:pt x="1" y="4"/>
                  </a:lnTo>
                  <a:lnTo>
                    <a:pt x="0" y="3"/>
                  </a:lnTo>
                  <a:lnTo>
                    <a:pt x="0" y="2"/>
                  </a:lnTo>
                  <a:lnTo>
                    <a:pt x="1" y="1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4" name="Freeform 469">
              <a:extLst>
                <a:ext uri="{FF2B5EF4-FFF2-40B4-BE49-F238E27FC236}">
                  <a16:creationId xmlns:a16="http://schemas.microsoft.com/office/drawing/2014/main" id="{50BECD06-3DCA-6090-C328-ADF050D2A9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6" y="3059"/>
              <a:ext cx="30" cy="15"/>
            </a:xfrm>
            <a:custGeom>
              <a:avLst/>
              <a:gdLst>
                <a:gd name="T0" fmla="*/ 9 w 30"/>
                <a:gd name="T1" fmla="*/ 12 h 15"/>
                <a:gd name="T2" fmla="*/ 29 w 30"/>
                <a:gd name="T3" fmla="*/ 0 h 15"/>
                <a:gd name="T4" fmla="*/ 4 w 30"/>
                <a:gd name="T5" fmla="*/ 5 h 15"/>
                <a:gd name="T6" fmla="*/ 2 w 30"/>
                <a:gd name="T7" fmla="*/ 6 h 15"/>
                <a:gd name="T8" fmla="*/ 1 w 30"/>
                <a:gd name="T9" fmla="*/ 7 h 15"/>
                <a:gd name="T10" fmla="*/ 4 w 30"/>
                <a:gd name="T11" fmla="*/ 7 h 15"/>
                <a:gd name="T12" fmla="*/ 0 w 30"/>
                <a:gd name="T13" fmla="*/ 10 h 15"/>
                <a:gd name="T14" fmla="*/ 5 w 30"/>
                <a:gd name="T15" fmla="*/ 11 h 15"/>
                <a:gd name="T16" fmla="*/ 2 w 30"/>
                <a:gd name="T17" fmla="*/ 14 h 15"/>
                <a:gd name="T18" fmla="*/ 8 w 30"/>
                <a:gd name="T19" fmla="*/ 12 h 15"/>
                <a:gd name="T20" fmla="*/ 6 w 30"/>
                <a:gd name="T21" fmla="*/ 14 h 15"/>
                <a:gd name="T22" fmla="*/ 9 w 30"/>
                <a:gd name="T23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" h="15">
                  <a:moveTo>
                    <a:pt x="9" y="12"/>
                  </a:moveTo>
                  <a:lnTo>
                    <a:pt x="29" y="0"/>
                  </a:lnTo>
                  <a:lnTo>
                    <a:pt x="4" y="5"/>
                  </a:lnTo>
                  <a:lnTo>
                    <a:pt x="2" y="6"/>
                  </a:lnTo>
                  <a:lnTo>
                    <a:pt x="1" y="7"/>
                  </a:lnTo>
                  <a:lnTo>
                    <a:pt x="4" y="7"/>
                  </a:lnTo>
                  <a:lnTo>
                    <a:pt x="0" y="10"/>
                  </a:lnTo>
                  <a:lnTo>
                    <a:pt x="5" y="11"/>
                  </a:lnTo>
                  <a:lnTo>
                    <a:pt x="2" y="14"/>
                  </a:lnTo>
                  <a:lnTo>
                    <a:pt x="8" y="12"/>
                  </a:lnTo>
                  <a:lnTo>
                    <a:pt x="6" y="14"/>
                  </a:lnTo>
                  <a:lnTo>
                    <a:pt x="9" y="12"/>
                  </a:lnTo>
                </a:path>
              </a:pathLst>
            </a:custGeom>
            <a:solidFill>
              <a:srgbClr val="FFBF5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5" name="Freeform 470">
              <a:extLst>
                <a:ext uri="{FF2B5EF4-FFF2-40B4-BE49-F238E27FC236}">
                  <a16:creationId xmlns:a16="http://schemas.microsoft.com/office/drawing/2014/main" id="{EE9206DE-ECF4-1F7C-8577-972A8F7CCA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3" y="3059"/>
              <a:ext cx="13" cy="6"/>
            </a:xfrm>
            <a:custGeom>
              <a:avLst/>
              <a:gdLst>
                <a:gd name="T0" fmla="*/ 12 w 13"/>
                <a:gd name="T1" fmla="*/ 0 h 6"/>
                <a:gd name="T2" fmla="*/ 2 w 13"/>
                <a:gd name="T3" fmla="*/ 4 h 6"/>
                <a:gd name="T4" fmla="*/ 2 w 13"/>
                <a:gd name="T5" fmla="*/ 4 h 6"/>
                <a:gd name="T6" fmla="*/ 1 w 13"/>
                <a:gd name="T7" fmla="*/ 5 h 6"/>
                <a:gd name="T8" fmla="*/ 0 w 13"/>
                <a:gd name="T9" fmla="*/ 4 h 6"/>
                <a:gd name="T10" fmla="*/ 1 w 13"/>
                <a:gd name="T11" fmla="*/ 3 h 6"/>
                <a:gd name="T12" fmla="*/ 1 w 13"/>
                <a:gd name="T13" fmla="*/ 3 h 6"/>
                <a:gd name="T14" fmla="*/ 12 w 13"/>
                <a:gd name="T1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6">
                  <a:moveTo>
                    <a:pt x="12" y="0"/>
                  </a:moveTo>
                  <a:lnTo>
                    <a:pt x="2" y="4"/>
                  </a:lnTo>
                  <a:lnTo>
                    <a:pt x="2" y="4"/>
                  </a:lnTo>
                  <a:lnTo>
                    <a:pt x="1" y="5"/>
                  </a:lnTo>
                  <a:lnTo>
                    <a:pt x="0" y="4"/>
                  </a:lnTo>
                  <a:lnTo>
                    <a:pt x="1" y="3"/>
                  </a:lnTo>
                  <a:lnTo>
                    <a:pt x="1" y="3"/>
                  </a:lnTo>
                  <a:lnTo>
                    <a:pt x="12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6" name="Line 471">
              <a:extLst>
                <a:ext uri="{FF2B5EF4-FFF2-40B4-BE49-F238E27FC236}">
                  <a16:creationId xmlns:a16="http://schemas.microsoft.com/office/drawing/2014/main" id="{E2F3E41B-4B18-3991-8799-3056E3A80F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4" y="2922"/>
              <a:ext cx="65" cy="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7" name="Freeform 472">
              <a:extLst>
                <a:ext uri="{FF2B5EF4-FFF2-40B4-BE49-F238E27FC236}">
                  <a16:creationId xmlns:a16="http://schemas.microsoft.com/office/drawing/2014/main" id="{2FF80751-8AB3-CE8D-F35B-13DF120D0D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5" y="2881"/>
              <a:ext cx="461" cy="202"/>
            </a:xfrm>
            <a:custGeom>
              <a:avLst/>
              <a:gdLst>
                <a:gd name="T0" fmla="*/ 0 w 461"/>
                <a:gd name="T1" fmla="*/ 69 h 202"/>
                <a:gd name="T2" fmla="*/ 284 w 461"/>
                <a:gd name="T3" fmla="*/ 201 h 202"/>
                <a:gd name="T4" fmla="*/ 445 w 461"/>
                <a:gd name="T5" fmla="*/ 111 h 202"/>
                <a:gd name="T6" fmla="*/ 460 w 461"/>
                <a:gd name="T7" fmla="*/ 106 h 202"/>
                <a:gd name="T8" fmla="*/ 188 w 461"/>
                <a:gd name="T9" fmla="*/ 0 h 202"/>
                <a:gd name="T10" fmla="*/ 0 w 461"/>
                <a:gd name="T11" fmla="*/ 69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1" h="202">
                  <a:moveTo>
                    <a:pt x="0" y="69"/>
                  </a:moveTo>
                  <a:lnTo>
                    <a:pt x="284" y="201"/>
                  </a:lnTo>
                  <a:lnTo>
                    <a:pt x="445" y="111"/>
                  </a:lnTo>
                  <a:lnTo>
                    <a:pt x="460" y="106"/>
                  </a:lnTo>
                  <a:lnTo>
                    <a:pt x="188" y="0"/>
                  </a:lnTo>
                  <a:lnTo>
                    <a:pt x="0" y="69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8" name="Freeform 473">
              <a:extLst>
                <a:ext uri="{FF2B5EF4-FFF2-40B4-BE49-F238E27FC236}">
                  <a16:creationId xmlns:a16="http://schemas.microsoft.com/office/drawing/2014/main" id="{60DE96DE-EC54-74C9-C1A2-AC0576F13F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" y="2950"/>
              <a:ext cx="295" cy="157"/>
            </a:xfrm>
            <a:custGeom>
              <a:avLst/>
              <a:gdLst>
                <a:gd name="T0" fmla="*/ 0 w 295"/>
                <a:gd name="T1" fmla="*/ 12 h 157"/>
                <a:gd name="T2" fmla="*/ 294 w 295"/>
                <a:gd name="T3" fmla="*/ 156 h 157"/>
                <a:gd name="T4" fmla="*/ 292 w 295"/>
                <a:gd name="T5" fmla="*/ 132 h 157"/>
                <a:gd name="T6" fmla="*/ 8 w 295"/>
                <a:gd name="T7" fmla="*/ 0 h 157"/>
                <a:gd name="T8" fmla="*/ 0 w 295"/>
                <a:gd name="T9" fmla="*/ 12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5" h="157">
                  <a:moveTo>
                    <a:pt x="0" y="12"/>
                  </a:moveTo>
                  <a:lnTo>
                    <a:pt x="294" y="156"/>
                  </a:lnTo>
                  <a:lnTo>
                    <a:pt x="292" y="132"/>
                  </a:lnTo>
                  <a:lnTo>
                    <a:pt x="8" y="0"/>
                  </a:lnTo>
                  <a:lnTo>
                    <a:pt x="0" y="12"/>
                  </a:lnTo>
                </a:path>
              </a:pathLst>
            </a:custGeom>
            <a:solidFill>
              <a:srgbClr val="9F9F9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9" name="Freeform 474">
              <a:extLst>
                <a:ext uri="{FF2B5EF4-FFF2-40B4-BE49-F238E27FC236}">
                  <a16:creationId xmlns:a16="http://schemas.microsoft.com/office/drawing/2014/main" id="{06889988-6812-0821-AA5E-19912FB108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7" y="2967"/>
              <a:ext cx="109" cy="51"/>
            </a:xfrm>
            <a:custGeom>
              <a:avLst/>
              <a:gdLst>
                <a:gd name="T0" fmla="*/ 19 w 109"/>
                <a:gd name="T1" fmla="*/ 0 h 51"/>
                <a:gd name="T2" fmla="*/ 108 w 109"/>
                <a:gd name="T3" fmla="*/ 41 h 51"/>
                <a:gd name="T4" fmla="*/ 90 w 109"/>
                <a:gd name="T5" fmla="*/ 50 h 51"/>
                <a:gd name="T6" fmla="*/ 0 w 109"/>
                <a:gd name="T7" fmla="*/ 8 h 51"/>
                <a:gd name="T8" fmla="*/ 19 w 109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" h="51">
                  <a:moveTo>
                    <a:pt x="19" y="0"/>
                  </a:moveTo>
                  <a:lnTo>
                    <a:pt x="108" y="41"/>
                  </a:lnTo>
                  <a:lnTo>
                    <a:pt x="90" y="50"/>
                  </a:lnTo>
                  <a:lnTo>
                    <a:pt x="0" y="8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0" name="Freeform 475">
              <a:extLst>
                <a:ext uri="{FF2B5EF4-FFF2-40B4-BE49-F238E27FC236}">
                  <a16:creationId xmlns:a16="http://schemas.microsoft.com/office/drawing/2014/main" id="{B7B95272-20F0-BC34-1DA9-025EB13097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2" y="3011"/>
              <a:ext cx="48" cy="23"/>
            </a:xfrm>
            <a:custGeom>
              <a:avLst/>
              <a:gdLst>
                <a:gd name="T0" fmla="*/ 18 w 48"/>
                <a:gd name="T1" fmla="*/ 0 h 23"/>
                <a:gd name="T2" fmla="*/ 47 w 48"/>
                <a:gd name="T3" fmla="*/ 12 h 23"/>
                <a:gd name="T4" fmla="*/ 32 w 48"/>
                <a:gd name="T5" fmla="*/ 22 h 23"/>
                <a:gd name="T6" fmla="*/ 0 w 48"/>
                <a:gd name="T7" fmla="*/ 8 h 23"/>
                <a:gd name="T8" fmla="*/ 18 w 48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3">
                  <a:moveTo>
                    <a:pt x="18" y="0"/>
                  </a:moveTo>
                  <a:lnTo>
                    <a:pt x="47" y="12"/>
                  </a:lnTo>
                  <a:lnTo>
                    <a:pt x="32" y="22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1" name="Freeform 476">
              <a:extLst>
                <a:ext uri="{FF2B5EF4-FFF2-40B4-BE49-F238E27FC236}">
                  <a16:creationId xmlns:a16="http://schemas.microsoft.com/office/drawing/2014/main" id="{F169550E-C826-28C4-E8C8-FAF92A9474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4" y="3026"/>
              <a:ext cx="54" cy="26"/>
            </a:xfrm>
            <a:custGeom>
              <a:avLst/>
              <a:gdLst>
                <a:gd name="T0" fmla="*/ 29 w 54"/>
                <a:gd name="T1" fmla="*/ 0 h 26"/>
                <a:gd name="T2" fmla="*/ 53 w 54"/>
                <a:gd name="T3" fmla="*/ 10 h 26"/>
                <a:gd name="T4" fmla="*/ 34 w 54"/>
                <a:gd name="T5" fmla="*/ 21 h 26"/>
                <a:gd name="T6" fmla="*/ 32 w 54"/>
                <a:gd name="T7" fmla="*/ 19 h 26"/>
                <a:gd name="T8" fmla="*/ 20 w 54"/>
                <a:gd name="T9" fmla="*/ 25 h 26"/>
                <a:gd name="T10" fmla="*/ 0 w 54"/>
                <a:gd name="T11" fmla="*/ 16 h 26"/>
                <a:gd name="T12" fmla="*/ 29 w 54"/>
                <a:gd name="T1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26">
                  <a:moveTo>
                    <a:pt x="29" y="0"/>
                  </a:moveTo>
                  <a:lnTo>
                    <a:pt x="53" y="10"/>
                  </a:lnTo>
                  <a:lnTo>
                    <a:pt x="34" y="21"/>
                  </a:lnTo>
                  <a:lnTo>
                    <a:pt x="32" y="19"/>
                  </a:lnTo>
                  <a:lnTo>
                    <a:pt x="20" y="25"/>
                  </a:lnTo>
                  <a:lnTo>
                    <a:pt x="0" y="16"/>
                  </a:lnTo>
                  <a:lnTo>
                    <a:pt x="2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2" name="Freeform 477">
              <a:extLst>
                <a:ext uri="{FF2B5EF4-FFF2-40B4-BE49-F238E27FC236}">
                  <a16:creationId xmlns:a16="http://schemas.microsoft.com/office/drawing/2014/main" id="{2FD0BD48-2C87-31F5-1C00-63E76D2CD7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4" y="3039"/>
              <a:ext cx="52" cy="25"/>
            </a:xfrm>
            <a:custGeom>
              <a:avLst/>
              <a:gdLst>
                <a:gd name="T0" fmla="*/ 17 w 52"/>
                <a:gd name="T1" fmla="*/ 0 h 25"/>
                <a:gd name="T2" fmla="*/ 51 w 52"/>
                <a:gd name="T3" fmla="*/ 15 h 25"/>
                <a:gd name="T4" fmla="*/ 35 w 52"/>
                <a:gd name="T5" fmla="*/ 24 h 25"/>
                <a:gd name="T6" fmla="*/ 0 w 52"/>
                <a:gd name="T7" fmla="*/ 8 h 25"/>
                <a:gd name="T8" fmla="*/ 17 w 52"/>
                <a:gd name="T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5">
                  <a:moveTo>
                    <a:pt x="17" y="0"/>
                  </a:moveTo>
                  <a:lnTo>
                    <a:pt x="51" y="15"/>
                  </a:lnTo>
                  <a:lnTo>
                    <a:pt x="35" y="24"/>
                  </a:lnTo>
                  <a:lnTo>
                    <a:pt x="0" y="8"/>
                  </a:lnTo>
                  <a:lnTo>
                    <a:pt x="17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" name="Freeform 478">
              <a:extLst>
                <a:ext uri="{FF2B5EF4-FFF2-40B4-BE49-F238E27FC236}">
                  <a16:creationId xmlns:a16="http://schemas.microsoft.com/office/drawing/2014/main" id="{1DDC406D-9F52-8548-EC7A-2D9D2F2594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7" y="2953"/>
              <a:ext cx="46" cy="20"/>
            </a:xfrm>
            <a:custGeom>
              <a:avLst/>
              <a:gdLst>
                <a:gd name="T0" fmla="*/ 17 w 46"/>
                <a:gd name="T1" fmla="*/ 0 h 20"/>
                <a:gd name="T2" fmla="*/ 45 w 46"/>
                <a:gd name="T3" fmla="*/ 12 h 20"/>
                <a:gd name="T4" fmla="*/ 28 w 46"/>
                <a:gd name="T5" fmla="*/ 19 h 20"/>
                <a:gd name="T6" fmla="*/ 0 w 46"/>
                <a:gd name="T7" fmla="*/ 9 h 20"/>
                <a:gd name="T8" fmla="*/ 17 w 46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20">
                  <a:moveTo>
                    <a:pt x="17" y="0"/>
                  </a:moveTo>
                  <a:lnTo>
                    <a:pt x="45" y="12"/>
                  </a:lnTo>
                  <a:lnTo>
                    <a:pt x="28" y="19"/>
                  </a:lnTo>
                  <a:lnTo>
                    <a:pt x="0" y="9"/>
                  </a:lnTo>
                  <a:lnTo>
                    <a:pt x="17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" name="Freeform 479">
              <a:extLst>
                <a:ext uri="{FF2B5EF4-FFF2-40B4-BE49-F238E27FC236}">
                  <a16:creationId xmlns:a16="http://schemas.microsoft.com/office/drawing/2014/main" id="{60DD1F27-694E-70FC-02C0-AF2CEB259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3" y="2938"/>
              <a:ext cx="38" cy="17"/>
            </a:xfrm>
            <a:custGeom>
              <a:avLst/>
              <a:gdLst>
                <a:gd name="T0" fmla="*/ 19 w 38"/>
                <a:gd name="T1" fmla="*/ 0 h 17"/>
                <a:gd name="T2" fmla="*/ 37 w 38"/>
                <a:gd name="T3" fmla="*/ 8 h 17"/>
                <a:gd name="T4" fmla="*/ 20 w 38"/>
                <a:gd name="T5" fmla="*/ 16 h 17"/>
                <a:gd name="T6" fmla="*/ 0 w 38"/>
                <a:gd name="T7" fmla="*/ 7 h 17"/>
                <a:gd name="T8" fmla="*/ 19 w 3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7">
                  <a:moveTo>
                    <a:pt x="19" y="0"/>
                  </a:moveTo>
                  <a:lnTo>
                    <a:pt x="37" y="8"/>
                  </a:lnTo>
                  <a:lnTo>
                    <a:pt x="20" y="16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" name="Freeform 480">
              <a:extLst>
                <a:ext uri="{FF2B5EF4-FFF2-40B4-BE49-F238E27FC236}">
                  <a16:creationId xmlns:a16="http://schemas.microsoft.com/office/drawing/2014/main" id="{4EED34C8-6B9D-03F5-8273-559F10A6F6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1" y="2949"/>
              <a:ext cx="33" cy="16"/>
            </a:xfrm>
            <a:custGeom>
              <a:avLst/>
              <a:gdLst>
                <a:gd name="T0" fmla="*/ 16 w 33"/>
                <a:gd name="T1" fmla="*/ 0 h 16"/>
                <a:gd name="T2" fmla="*/ 32 w 33"/>
                <a:gd name="T3" fmla="*/ 8 h 16"/>
                <a:gd name="T4" fmla="*/ 16 w 33"/>
                <a:gd name="T5" fmla="*/ 15 h 16"/>
                <a:gd name="T6" fmla="*/ 0 w 33"/>
                <a:gd name="T7" fmla="*/ 6 h 16"/>
                <a:gd name="T8" fmla="*/ 16 w 33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6">
                  <a:moveTo>
                    <a:pt x="16" y="0"/>
                  </a:moveTo>
                  <a:lnTo>
                    <a:pt x="32" y="8"/>
                  </a:lnTo>
                  <a:lnTo>
                    <a:pt x="16" y="15"/>
                  </a:lnTo>
                  <a:lnTo>
                    <a:pt x="0" y="6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" name="Freeform 481">
              <a:extLst>
                <a:ext uri="{FF2B5EF4-FFF2-40B4-BE49-F238E27FC236}">
                  <a16:creationId xmlns:a16="http://schemas.microsoft.com/office/drawing/2014/main" id="{0F4A6D13-7817-9D25-3B06-700B25CCCC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2" y="2959"/>
              <a:ext cx="29" cy="14"/>
            </a:xfrm>
            <a:custGeom>
              <a:avLst/>
              <a:gdLst>
                <a:gd name="T0" fmla="*/ 15 w 29"/>
                <a:gd name="T1" fmla="*/ 0 h 14"/>
                <a:gd name="T2" fmla="*/ 28 w 29"/>
                <a:gd name="T3" fmla="*/ 6 h 14"/>
                <a:gd name="T4" fmla="*/ 14 w 29"/>
                <a:gd name="T5" fmla="*/ 13 h 14"/>
                <a:gd name="T6" fmla="*/ 0 w 29"/>
                <a:gd name="T7" fmla="*/ 6 h 14"/>
                <a:gd name="T8" fmla="*/ 15 w 29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">
                  <a:moveTo>
                    <a:pt x="15" y="0"/>
                  </a:moveTo>
                  <a:lnTo>
                    <a:pt x="28" y="6"/>
                  </a:lnTo>
                  <a:lnTo>
                    <a:pt x="14" y="13"/>
                  </a:lnTo>
                  <a:lnTo>
                    <a:pt x="0" y="6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" name="Freeform 482">
              <a:extLst>
                <a:ext uri="{FF2B5EF4-FFF2-40B4-BE49-F238E27FC236}">
                  <a16:creationId xmlns:a16="http://schemas.microsoft.com/office/drawing/2014/main" id="{1DB05CFE-746B-0AEE-EB08-F6B3DEA146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8" y="2943"/>
              <a:ext cx="26" cy="12"/>
            </a:xfrm>
            <a:custGeom>
              <a:avLst/>
              <a:gdLst>
                <a:gd name="T0" fmla="*/ 16 w 26"/>
                <a:gd name="T1" fmla="*/ 0 h 12"/>
                <a:gd name="T2" fmla="*/ 25 w 26"/>
                <a:gd name="T3" fmla="*/ 4 h 12"/>
                <a:gd name="T4" fmla="*/ 9 w 26"/>
                <a:gd name="T5" fmla="*/ 11 h 12"/>
                <a:gd name="T6" fmla="*/ 0 w 26"/>
                <a:gd name="T7" fmla="*/ 6 h 12"/>
                <a:gd name="T8" fmla="*/ 16 w 26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2">
                  <a:moveTo>
                    <a:pt x="16" y="0"/>
                  </a:moveTo>
                  <a:lnTo>
                    <a:pt x="25" y="4"/>
                  </a:lnTo>
                  <a:lnTo>
                    <a:pt x="9" y="11"/>
                  </a:lnTo>
                  <a:lnTo>
                    <a:pt x="0" y="6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8" name="Freeform 483">
              <a:extLst>
                <a:ext uri="{FF2B5EF4-FFF2-40B4-BE49-F238E27FC236}">
                  <a16:creationId xmlns:a16="http://schemas.microsoft.com/office/drawing/2014/main" id="{1A2E6D24-3ACA-26FB-188B-91E9AFEAD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6" y="3026"/>
              <a:ext cx="52" cy="25"/>
            </a:xfrm>
            <a:custGeom>
              <a:avLst/>
              <a:gdLst>
                <a:gd name="T0" fmla="*/ 16 w 52"/>
                <a:gd name="T1" fmla="*/ 0 h 25"/>
                <a:gd name="T2" fmla="*/ 51 w 52"/>
                <a:gd name="T3" fmla="*/ 15 h 25"/>
                <a:gd name="T4" fmla="*/ 32 w 52"/>
                <a:gd name="T5" fmla="*/ 24 h 25"/>
                <a:gd name="T6" fmla="*/ 0 w 52"/>
                <a:gd name="T7" fmla="*/ 8 h 25"/>
                <a:gd name="T8" fmla="*/ 16 w 52"/>
                <a:gd name="T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5">
                  <a:moveTo>
                    <a:pt x="16" y="0"/>
                  </a:moveTo>
                  <a:lnTo>
                    <a:pt x="51" y="15"/>
                  </a:lnTo>
                  <a:lnTo>
                    <a:pt x="32" y="2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9" name="Freeform 484">
              <a:extLst>
                <a:ext uri="{FF2B5EF4-FFF2-40B4-BE49-F238E27FC236}">
                  <a16:creationId xmlns:a16="http://schemas.microsoft.com/office/drawing/2014/main" id="{66573A96-8977-B05F-91A1-75E025B02E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8" y="3015"/>
              <a:ext cx="52" cy="22"/>
            </a:xfrm>
            <a:custGeom>
              <a:avLst/>
              <a:gdLst>
                <a:gd name="T0" fmla="*/ 16 w 52"/>
                <a:gd name="T1" fmla="*/ 0 h 22"/>
                <a:gd name="T2" fmla="*/ 51 w 52"/>
                <a:gd name="T3" fmla="*/ 13 h 22"/>
                <a:gd name="T4" fmla="*/ 34 w 52"/>
                <a:gd name="T5" fmla="*/ 21 h 22"/>
                <a:gd name="T6" fmla="*/ 0 w 52"/>
                <a:gd name="T7" fmla="*/ 7 h 22"/>
                <a:gd name="T8" fmla="*/ 16 w 52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2">
                  <a:moveTo>
                    <a:pt x="16" y="0"/>
                  </a:moveTo>
                  <a:lnTo>
                    <a:pt x="51" y="13"/>
                  </a:lnTo>
                  <a:lnTo>
                    <a:pt x="34" y="21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0" name="Freeform 485">
              <a:extLst>
                <a:ext uri="{FF2B5EF4-FFF2-40B4-BE49-F238E27FC236}">
                  <a16:creationId xmlns:a16="http://schemas.microsoft.com/office/drawing/2014/main" id="{88AE59E3-BB6B-1FD7-BBD0-FE4C3AD407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1" y="3002"/>
              <a:ext cx="53" cy="22"/>
            </a:xfrm>
            <a:custGeom>
              <a:avLst/>
              <a:gdLst>
                <a:gd name="T0" fmla="*/ 16 w 53"/>
                <a:gd name="T1" fmla="*/ 0 h 22"/>
                <a:gd name="T2" fmla="*/ 52 w 53"/>
                <a:gd name="T3" fmla="*/ 13 h 22"/>
                <a:gd name="T4" fmla="*/ 33 w 53"/>
                <a:gd name="T5" fmla="*/ 21 h 22"/>
                <a:gd name="T6" fmla="*/ 0 w 53"/>
                <a:gd name="T7" fmla="*/ 9 h 22"/>
                <a:gd name="T8" fmla="*/ 16 w 53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2">
                  <a:moveTo>
                    <a:pt x="16" y="0"/>
                  </a:moveTo>
                  <a:lnTo>
                    <a:pt x="52" y="13"/>
                  </a:lnTo>
                  <a:lnTo>
                    <a:pt x="33" y="21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1" name="Freeform 486">
              <a:extLst>
                <a:ext uri="{FF2B5EF4-FFF2-40B4-BE49-F238E27FC236}">
                  <a16:creationId xmlns:a16="http://schemas.microsoft.com/office/drawing/2014/main" id="{4AA39F7F-3936-CAF6-A8A7-98A8ED31E7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3018"/>
              <a:ext cx="35" cy="15"/>
            </a:xfrm>
            <a:custGeom>
              <a:avLst/>
              <a:gdLst>
                <a:gd name="T0" fmla="*/ 18 w 35"/>
                <a:gd name="T1" fmla="*/ 0 h 15"/>
                <a:gd name="T2" fmla="*/ 34 w 35"/>
                <a:gd name="T3" fmla="*/ 4 h 15"/>
                <a:gd name="T4" fmla="*/ 17 w 35"/>
                <a:gd name="T5" fmla="*/ 14 h 15"/>
                <a:gd name="T6" fmla="*/ 0 w 35"/>
                <a:gd name="T7" fmla="*/ 7 h 15"/>
                <a:gd name="T8" fmla="*/ 18 w 35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5">
                  <a:moveTo>
                    <a:pt x="18" y="0"/>
                  </a:moveTo>
                  <a:lnTo>
                    <a:pt x="34" y="4"/>
                  </a:lnTo>
                  <a:lnTo>
                    <a:pt x="17" y="14"/>
                  </a:lnTo>
                  <a:lnTo>
                    <a:pt x="0" y="7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2" name="Freeform 487">
              <a:extLst>
                <a:ext uri="{FF2B5EF4-FFF2-40B4-BE49-F238E27FC236}">
                  <a16:creationId xmlns:a16="http://schemas.microsoft.com/office/drawing/2014/main" id="{3A47DDBE-816B-CC39-5E0C-A7E25A21FB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0" y="3005"/>
              <a:ext cx="32" cy="16"/>
            </a:xfrm>
            <a:custGeom>
              <a:avLst/>
              <a:gdLst>
                <a:gd name="T0" fmla="*/ 16 w 32"/>
                <a:gd name="T1" fmla="*/ 0 h 16"/>
                <a:gd name="T2" fmla="*/ 31 w 32"/>
                <a:gd name="T3" fmla="*/ 8 h 16"/>
                <a:gd name="T4" fmla="*/ 16 w 32"/>
                <a:gd name="T5" fmla="*/ 15 h 16"/>
                <a:gd name="T6" fmla="*/ 0 w 32"/>
                <a:gd name="T7" fmla="*/ 9 h 16"/>
                <a:gd name="T8" fmla="*/ 16 w 32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6">
                  <a:moveTo>
                    <a:pt x="16" y="0"/>
                  </a:moveTo>
                  <a:lnTo>
                    <a:pt x="31" y="8"/>
                  </a:lnTo>
                  <a:lnTo>
                    <a:pt x="16" y="15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3" name="Freeform 488">
              <a:extLst>
                <a:ext uri="{FF2B5EF4-FFF2-40B4-BE49-F238E27FC236}">
                  <a16:creationId xmlns:a16="http://schemas.microsoft.com/office/drawing/2014/main" id="{8471C092-06A7-EFA0-3571-A9524DCF1F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1" y="2993"/>
              <a:ext cx="34" cy="16"/>
            </a:xfrm>
            <a:custGeom>
              <a:avLst/>
              <a:gdLst>
                <a:gd name="T0" fmla="*/ 17 w 34"/>
                <a:gd name="T1" fmla="*/ 0 h 16"/>
                <a:gd name="T2" fmla="*/ 33 w 34"/>
                <a:gd name="T3" fmla="*/ 5 h 16"/>
                <a:gd name="T4" fmla="*/ 16 w 34"/>
                <a:gd name="T5" fmla="*/ 15 h 16"/>
                <a:gd name="T6" fmla="*/ 0 w 34"/>
                <a:gd name="T7" fmla="*/ 8 h 16"/>
                <a:gd name="T8" fmla="*/ 17 w 34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6">
                  <a:moveTo>
                    <a:pt x="17" y="0"/>
                  </a:moveTo>
                  <a:lnTo>
                    <a:pt x="33" y="5"/>
                  </a:lnTo>
                  <a:lnTo>
                    <a:pt x="16" y="15"/>
                  </a:lnTo>
                  <a:lnTo>
                    <a:pt x="0" y="8"/>
                  </a:lnTo>
                  <a:lnTo>
                    <a:pt x="17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4" name="Freeform 489">
              <a:extLst>
                <a:ext uri="{FF2B5EF4-FFF2-40B4-BE49-F238E27FC236}">
                  <a16:creationId xmlns:a16="http://schemas.microsoft.com/office/drawing/2014/main" id="{B379CC41-C16B-7F5A-B655-C433299F59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4" y="2982"/>
              <a:ext cx="33" cy="13"/>
            </a:xfrm>
            <a:custGeom>
              <a:avLst/>
              <a:gdLst>
                <a:gd name="T0" fmla="*/ 16 w 33"/>
                <a:gd name="T1" fmla="*/ 0 h 13"/>
                <a:gd name="T2" fmla="*/ 32 w 33"/>
                <a:gd name="T3" fmla="*/ 4 h 13"/>
                <a:gd name="T4" fmla="*/ 15 w 33"/>
                <a:gd name="T5" fmla="*/ 12 h 13"/>
                <a:gd name="T6" fmla="*/ 0 w 33"/>
                <a:gd name="T7" fmla="*/ 7 h 13"/>
                <a:gd name="T8" fmla="*/ 16 w 33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3">
                  <a:moveTo>
                    <a:pt x="16" y="0"/>
                  </a:moveTo>
                  <a:lnTo>
                    <a:pt x="32" y="4"/>
                  </a:lnTo>
                  <a:lnTo>
                    <a:pt x="15" y="12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5" name="Freeform 490">
              <a:extLst>
                <a:ext uri="{FF2B5EF4-FFF2-40B4-BE49-F238E27FC236}">
                  <a16:creationId xmlns:a16="http://schemas.microsoft.com/office/drawing/2014/main" id="{812F8848-2176-8728-7291-C2F0770EC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6" y="2973"/>
              <a:ext cx="25" cy="10"/>
            </a:xfrm>
            <a:custGeom>
              <a:avLst/>
              <a:gdLst>
                <a:gd name="T0" fmla="*/ 12 w 25"/>
                <a:gd name="T1" fmla="*/ 0 h 10"/>
                <a:gd name="T2" fmla="*/ 24 w 25"/>
                <a:gd name="T3" fmla="*/ 5 h 10"/>
                <a:gd name="T4" fmla="*/ 15 w 25"/>
                <a:gd name="T5" fmla="*/ 9 h 10"/>
                <a:gd name="T6" fmla="*/ 0 w 25"/>
                <a:gd name="T7" fmla="*/ 5 h 10"/>
                <a:gd name="T8" fmla="*/ 12 w 25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0">
                  <a:moveTo>
                    <a:pt x="12" y="0"/>
                  </a:moveTo>
                  <a:lnTo>
                    <a:pt x="24" y="5"/>
                  </a:lnTo>
                  <a:lnTo>
                    <a:pt x="15" y="9"/>
                  </a:lnTo>
                  <a:lnTo>
                    <a:pt x="0" y="5"/>
                  </a:lnTo>
                  <a:lnTo>
                    <a:pt x="12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6" name="Freeform 491">
              <a:extLst>
                <a:ext uri="{FF2B5EF4-FFF2-40B4-BE49-F238E27FC236}">
                  <a16:creationId xmlns:a16="http://schemas.microsoft.com/office/drawing/2014/main" id="{EFC82429-7A44-38CD-4E3D-6332BD8C93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5" y="2980"/>
              <a:ext cx="27" cy="13"/>
            </a:xfrm>
            <a:custGeom>
              <a:avLst/>
              <a:gdLst>
                <a:gd name="T0" fmla="*/ 11 w 27"/>
                <a:gd name="T1" fmla="*/ 0 h 13"/>
                <a:gd name="T2" fmla="*/ 26 w 27"/>
                <a:gd name="T3" fmla="*/ 5 h 13"/>
                <a:gd name="T4" fmla="*/ 13 w 27"/>
                <a:gd name="T5" fmla="*/ 12 h 13"/>
                <a:gd name="T6" fmla="*/ 0 w 27"/>
                <a:gd name="T7" fmla="*/ 6 h 13"/>
                <a:gd name="T8" fmla="*/ 11 w 27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3">
                  <a:moveTo>
                    <a:pt x="11" y="0"/>
                  </a:moveTo>
                  <a:lnTo>
                    <a:pt x="26" y="5"/>
                  </a:lnTo>
                  <a:lnTo>
                    <a:pt x="13" y="12"/>
                  </a:lnTo>
                  <a:lnTo>
                    <a:pt x="0" y="6"/>
                  </a:lnTo>
                  <a:lnTo>
                    <a:pt x="11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7" name="Freeform 492">
              <a:extLst>
                <a:ext uri="{FF2B5EF4-FFF2-40B4-BE49-F238E27FC236}">
                  <a16:creationId xmlns:a16="http://schemas.microsoft.com/office/drawing/2014/main" id="{AC4672D1-0B78-8204-3249-C25C5C4CD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3" y="2988"/>
              <a:ext cx="31" cy="15"/>
            </a:xfrm>
            <a:custGeom>
              <a:avLst/>
              <a:gdLst>
                <a:gd name="T0" fmla="*/ 16 w 31"/>
                <a:gd name="T1" fmla="*/ 0 h 15"/>
                <a:gd name="T2" fmla="*/ 30 w 31"/>
                <a:gd name="T3" fmla="*/ 5 h 15"/>
                <a:gd name="T4" fmla="*/ 14 w 31"/>
                <a:gd name="T5" fmla="*/ 14 h 15"/>
                <a:gd name="T6" fmla="*/ 0 w 31"/>
                <a:gd name="T7" fmla="*/ 9 h 15"/>
                <a:gd name="T8" fmla="*/ 16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6" y="0"/>
                  </a:moveTo>
                  <a:lnTo>
                    <a:pt x="30" y="5"/>
                  </a:lnTo>
                  <a:lnTo>
                    <a:pt x="14" y="14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8" name="Freeform 493">
              <a:extLst>
                <a:ext uri="{FF2B5EF4-FFF2-40B4-BE49-F238E27FC236}">
                  <a16:creationId xmlns:a16="http://schemas.microsoft.com/office/drawing/2014/main" id="{05256A85-F18F-83AC-29CC-10975553ED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3" y="2988"/>
              <a:ext cx="29" cy="13"/>
            </a:xfrm>
            <a:custGeom>
              <a:avLst/>
              <a:gdLst>
                <a:gd name="T0" fmla="*/ 13 w 29"/>
                <a:gd name="T1" fmla="*/ 0 h 13"/>
                <a:gd name="T2" fmla="*/ 28 w 29"/>
                <a:gd name="T3" fmla="*/ 5 h 13"/>
                <a:gd name="T4" fmla="*/ 14 w 29"/>
                <a:gd name="T5" fmla="*/ 12 h 13"/>
                <a:gd name="T6" fmla="*/ 0 w 29"/>
                <a:gd name="T7" fmla="*/ 6 h 13"/>
                <a:gd name="T8" fmla="*/ 13 w 29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3">
                  <a:moveTo>
                    <a:pt x="13" y="0"/>
                  </a:moveTo>
                  <a:lnTo>
                    <a:pt x="28" y="5"/>
                  </a:lnTo>
                  <a:lnTo>
                    <a:pt x="14" y="12"/>
                  </a:lnTo>
                  <a:lnTo>
                    <a:pt x="0" y="6"/>
                  </a:lnTo>
                  <a:lnTo>
                    <a:pt x="13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9" name="Freeform 494">
              <a:extLst>
                <a:ext uri="{FF2B5EF4-FFF2-40B4-BE49-F238E27FC236}">
                  <a16:creationId xmlns:a16="http://schemas.microsoft.com/office/drawing/2014/main" id="{9381DC7C-4B6A-4934-5AE9-E6D009340A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3" y="2996"/>
              <a:ext cx="34" cy="16"/>
            </a:xfrm>
            <a:custGeom>
              <a:avLst/>
              <a:gdLst>
                <a:gd name="T0" fmla="*/ 15 w 34"/>
                <a:gd name="T1" fmla="*/ 0 h 16"/>
                <a:gd name="T2" fmla="*/ 33 w 34"/>
                <a:gd name="T3" fmla="*/ 7 h 16"/>
                <a:gd name="T4" fmla="*/ 14 w 34"/>
                <a:gd name="T5" fmla="*/ 15 h 16"/>
                <a:gd name="T6" fmla="*/ 0 w 34"/>
                <a:gd name="T7" fmla="*/ 9 h 16"/>
                <a:gd name="T8" fmla="*/ 15 w 34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6">
                  <a:moveTo>
                    <a:pt x="15" y="0"/>
                  </a:moveTo>
                  <a:lnTo>
                    <a:pt x="33" y="7"/>
                  </a:lnTo>
                  <a:lnTo>
                    <a:pt x="14" y="15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0" name="Freeform 495">
              <a:extLst>
                <a:ext uri="{FF2B5EF4-FFF2-40B4-BE49-F238E27FC236}">
                  <a16:creationId xmlns:a16="http://schemas.microsoft.com/office/drawing/2014/main" id="{954307C9-A96A-F5A3-AB13-848C48CA7A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8" y="2996"/>
              <a:ext cx="33" cy="16"/>
            </a:xfrm>
            <a:custGeom>
              <a:avLst/>
              <a:gdLst>
                <a:gd name="T0" fmla="*/ 16 w 33"/>
                <a:gd name="T1" fmla="*/ 0 h 16"/>
                <a:gd name="T2" fmla="*/ 32 w 33"/>
                <a:gd name="T3" fmla="*/ 7 h 16"/>
                <a:gd name="T4" fmla="*/ 16 w 33"/>
                <a:gd name="T5" fmla="*/ 15 h 16"/>
                <a:gd name="T6" fmla="*/ 0 w 33"/>
                <a:gd name="T7" fmla="*/ 8 h 16"/>
                <a:gd name="T8" fmla="*/ 16 w 33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6">
                  <a:moveTo>
                    <a:pt x="16" y="0"/>
                  </a:moveTo>
                  <a:lnTo>
                    <a:pt x="32" y="7"/>
                  </a:lnTo>
                  <a:lnTo>
                    <a:pt x="16" y="15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1" name="Freeform 496">
              <a:extLst>
                <a:ext uri="{FF2B5EF4-FFF2-40B4-BE49-F238E27FC236}">
                  <a16:creationId xmlns:a16="http://schemas.microsoft.com/office/drawing/2014/main" id="{4DBCC4E9-B775-0A23-5A2C-E0F814FCB8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1" y="2985"/>
              <a:ext cx="33" cy="15"/>
            </a:xfrm>
            <a:custGeom>
              <a:avLst/>
              <a:gdLst>
                <a:gd name="T0" fmla="*/ 18 w 33"/>
                <a:gd name="T1" fmla="*/ 0 h 15"/>
                <a:gd name="T2" fmla="*/ 32 w 33"/>
                <a:gd name="T3" fmla="*/ 6 h 15"/>
                <a:gd name="T4" fmla="*/ 18 w 33"/>
                <a:gd name="T5" fmla="*/ 14 h 15"/>
                <a:gd name="T6" fmla="*/ 0 w 33"/>
                <a:gd name="T7" fmla="*/ 7 h 15"/>
                <a:gd name="T8" fmla="*/ 18 w 33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5">
                  <a:moveTo>
                    <a:pt x="18" y="0"/>
                  </a:moveTo>
                  <a:lnTo>
                    <a:pt x="32" y="6"/>
                  </a:lnTo>
                  <a:lnTo>
                    <a:pt x="18" y="14"/>
                  </a:lnTo>
                  <a:lnTo>
                    <a:pt x="0" y="7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2" name="Freeform 497">
              <a:extLst>
                <a:ext uri="{FF2B5EF4-FFF2-40B4-BE49-F238E27FC236}">
                  <a16:creationId xmlns:a16="http://schemas.microsoft.com/office/drawing/2014/main" id="{9F5B1974-1879-AE93-EB3D-68E3EB6221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5" y="2973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6 h 15"/>
                <a:gd name="T4" fmla="*/ 15 w 32"/>
                <a:gd name="T5" fmla="*/ 14 h 15"/>
                <a:gd name="T6" fmla="*/ 0 w 32"/>
                <a:gd name="T7" fmla="*/ 8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6"/>
                  </a:lnTo>
                  <a:lnTo>
                    <a:pt x="15" y="1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3" name="Freeform 498">
              <a:extLst>
                <a:ext uri="{FF2B5EF4-FFF2-40B4-BE49-F238E27FC236}">
                  <a16:creationId xmlns:a16="http://schemas.microsoft.com/office/drawing/2014/main" id="{B23D9245-42C1-71D1-C61A-74B9A0296C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8" y="2965"/>
              <a:ext cx="25" cy="12"/>
            </a:xfrm>
            <a:custGeom>
              <a:avLst/>
              <a:gdLst>
                <a:gd name="T0" fmla="*/ 10 w 25"/>
                <a:gd name="T1" fmla="*/ 0 h 12"/>
                <a:gd name="T2" fmla="*/ 24 w 25"/>
                <a:gd name="T3" fmla="*/ 4 h 12"/>
                <a:gd name="T4" fmla="*/ 12 w 25"/>
                <a:gd name="T5" fmla="*/ 11 h 12"/>
                <a:gd name="T6" fmla="*/ 0 w 25"/>
                <a:gd name="T7" fmla="*/ 5 h 12"/>
                <a:gd name="T8" fmla="*/ 10 w 25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2">
                  <a:moveTo>
                    <a:pt x="10" y="0"/>
                  </a:moveTo>
                  <a:lnTo>
                    <a:pt x="24" y="4"/>
                  </a:lnTo>
                  <a:lnTo>
                    <a:pt x="12" y="11"/>
                  </a:ln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" name="Freeform 499">
              <a:extLst>
                <a:ext uri="{FF2B5EF4-FFF2-40B4-BE49-F238E27FC236}">
                  <a16:creationId xmlns:a16="http://schemas.microsoft.com/office/drawing/2014/main" id="{618ABBE8-5C02-818E-A748-CD2BE10D8C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6" y="3008"/>
              <a:ext cx="33" cy="15"/>
            </a:xfrm>
            <a:custGeom>
              <a:avLst/>
              <a:gdLst>
                <a:gd name="T0" fmla="*/ 14 w 33"/>
                <a:gd name="T1" fmla="*/ 0 h 15"/>
                <a:gd name="T2" fmla="*/ 32 w 33"/>
                <a:gd name="T3" fmla="*/ 7 h 15"/>
                <a:gd name="T4" fmla="*/ 15 w 33"/>
                <a:gd name="T5" fmla="*/ 14 h 15"/>
                <a:gd name="T6" fmla="*/ 0 w 33"/>
                <a:gd name="T7" fmla="*/ 7 h 15"/>
                <a:gd name="T8" fmla="*/ 14 w 33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5">
                  <a:moveTo>
                    <a:pt x="14" y="0"/>
                  </a:moveTo>
                  <a:lnTo>
                    <a:pt x="32" y="7"/>
                  </a:lnTo>
                  <a:lnTo>
                    <a:pt x="15" y="14"/>
                  </a:lnTo>
                  <a:lnTo>
                    <a:pt x="0" y="7"/>
                  </a:lnTo>
                  <a:lnTo>
                    <a:pt x="14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5" name="Freeform 500">
              <a:extLst>
                <a:ext uri="{FF2B5EF4-FFF2-40B4-BE49-F238E27FC236}">
                  <a16:creationId xmlns:a16="http://schemas.microsoft.com/office/drawing/2014/main" id="{C6C54DFD-1642-F779-1B6E-B2FD053DB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3" y="2999"/>
              <a:ext cx="35" cy="16"/>
            </a:xfrm>
            <a:custGeom>
              <a:avLst/>
              <a:gdLst>
                <a:gd name="T0" fmla="*/ 19 w 35"/>
                <a:gd name="T1" fmla="*/ 0 h 16"/>
                <a:gd name="T2" fmla="*/ 34 w 35"/>
                <a:gd name="T3" fmla="*/ 6 h 16"/>
                <a:gd name="T4" fmla="*/ 18 w 35"/>
                <a:gd name="T5" fmla="*/ 15 h 16"/>
                <a:gd name="T6" fmla="*/ 0 w 35"/>
                <a:gd name="T7" fmla="*/ 7 h 16"/>
                <a:gd name="T8" fmla="*/ 19 w 3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6">
                  <a:moveTo>
                    <a:pt x="19" y="0"/>
                  </a:moveTo>
                  <a:lnTo>
                    <a:pt x="34" y="6"/>
                  </a:lnTo>
                  <a:lnTo>
                    <a:pt x="18" y="15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6" name="Freeform 501">
              <a:extLst>
                <a:ext uri="{FF2B5EF4-FFF2-40B4-BE49-F238E27FC236}">
                  <a16:creationId xmlns:a16="http://schemas.microsoft.com/office/drawing/2014/main" id="{9529BF10-1DB2-5E17-9260-FC49E3EBB3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8" y="2987"/>
              <a:ext cx="32" cy="17"/>
            </a:xfrm>
            <a:custGeom>
              <a:avLst/>
              <a:gdLst>
                <a:gd name="T0" fmla="*/ 16 w 32"/>
                <a:gd name="T1" fmla="*/ 0 h 17"/>
                <a:gd name="T2" fmla="*/ 31 w 32"/>
                <a:gd name="T3" fmla="*/ 6 h 17"/>
                <a:gd name="T4" fmla="*/ 16 w 32"/>
                <a:gd name="T5" fmla="*/ 16 h 17"/>
                <a:gd name="T6" fmla="*/ 0 w 32"/>
                <a:gd name="T7" fmla="*/ 8 h 17"/>
                <a:gd name="T8" fmla="*/ 16 w 32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7">
                  <a:moveTo>
                    <a:pt x="16" y="0"/>
                  </a:moveTo>
                  <a:lnTo>
                    <a:pt x="31" y="6"/>
                  </a:lnTo>
                  <a:lnTo>
                    <a:pt x="16" y="16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7" name="Freeform 502">
              <a:extLst>
                <a:ext uri="{FF2B5EF4-FFF2-40B4-BE49-F238E27FC236}">
                  <a16:creationId xmlns:a16="http://schemas.microsoft.com/office/drawing/2014/main" id="{0C6D679A-381E-4DE3-5436-55B164096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3" y="2976"/>
              <a:ext cx="31" cy="15"/>
            </a:xfrm>
            <a:custGeom>
              <a:avLst/>
              <a:gdLst>
                <a:gd name="T0" fmla="*/ 15 w 31"/>
                <a:gd name="T1" fmla="*/ 0 h 15"/>
                <a:gd name="T2" fmla="*/ 30 w 31"/>
                <a:gd name="T3" fmla="*/ 7 h 15"/>
                <a:gd name="T4" fmla="*/ 15 w 31"/>
                <a:gd name="T5" fmla="*/ 14 h 15"/>
                <a:gd name="T6" fmla="*/ 0 w 31"/>
                <a:gd name="T7" fmla="*/ 9 h 15"/>
                <a:gd name="T8" fmla="*/ 15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5" y="0"/>
                  </a:moveTo>
                  <a:lnTo>
                    <a:pt x="30" y="7"/>
                  </a:lnTo>
                  <a:lnTo>
                    <a:pt x="15" y="14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8" name="Freeform 503">
              <a:extLst>
                <a:ext uri="{FF2B5EF4-FFF2-40B4-BE49-F238E27FC236}">
                  <a16:creationId xmlns:a16="http://schemas.microsoft.com/office/drawing/2014/main" id="{DC868BB8-B8EE-B3CD-D2F5-028B7493B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7" y="2965"/>
              <a:ext cx="30" cy="15"/>
            </a:xfrm>
            <a:custGeom>
              <a:avLst/>
              <a:gdLst>
                <a:gd name="T0" fmla="*/ 15 w 30"/>
                <a:gd name="T1" fmla="*/ 0 h 15"/>
                <a:gd name="T2" fmla="*/ 29 w 30"/>
                <a:gd name="T3" fmla="*/ 6 h 15"/>
                <a:gd name="T4" fmla="*/ 15 w 30"/>
                <a:gd name="T5" fmla="*/ 14 h 15"/>
                <a:gd name="T6" fmla="*/ 0 w 30"/>
                <a:gd name="T7" fmla="*/ 8 h 15"/>
                <a:gd name="T8" fmla="*/ 15 w 30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5">
                  <a:moveTo>
                    <a:pt x="15" y="0"/>
                  </a:moveTo>
                  <a:lnTo>
                    <a:pt x="29" y="6"/>
                  </a:lnTo>
                  <a:lnTo>
                    <a:pt x="15" y="14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9" name="Freeform 504">
              <a:extLst>
                <a:ext uri="{FF2B5EF4-FFF2-40B4-BE49-F238E27FC236}">
                  <a16:creationId xmlns:a16="http://schemas.microsoft.com/office/drawing/2014/main" id="{8F3AD519-0E25-04AA-911E-050E3E283F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7" y="2957"/>
              <a:ext cx="27" cy="12"/>
            </a:xfrm>
            <a:custGeom>
              <a:avLst/>
              <a:gdLst>
                <a:gd name="T0" fmla="*/ 12 w 27"/>
                <a:gd name="T1" fmla="*/ 0 h 12"/>
                <a:gd name="T2" fmla="*/ 26 w 27"/>
                <a:gd name="T3" fmla="*/ 4 h 12"/>
                <a:gd name="T4" fmla="*/ 14 w 27"/>
                <a:gd name="T5" fmla="*/ 11 h 12"/>
                <a:gd name="T6" fmla="*/ 0 w 27"/>
                <a:gd name="T7" fmla="*/ 5 h 12"/>
                <a:gd name="T8" fmla="*/ 12 w 27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2">
                  <a:moveTo>
                    <a:pt x="12" y="0"/>
                  </a:moveTo>
                  <a:lnTo>
                    <a:pt x="26" y="4"/>
                  </a:lnTo>
                  <a:lnTo>
                    <a:pt x="14" y="11"/>
                  </a:lnTo>
                  <a:lnTo>
                    <a:pt x="0" y="5"/>
                  </a:lnTo>
                  <a:lnTo>
                    <a:pt x="12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0" name="Freeform 505">
              <a:extLst>
                <a:ext uri="{FF2B5EF4-FFF2-40B4-BE49-F238E27FC236}">
                  <a16:creationId xmlns:a16="http://schemas.microsoft.com/office/drawing/2014/main" id="{5423222C-86FD-DC33-FB7E-3C49B24BF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" y="2977"/>
              <a:ext cx="31" cy="17"/>
            </a:xfrm>
            <a:custGeom>
              <a:avLst/>
              <a:gdLst>
                <a:gd name="T0" fmla="*/ 15 w 31"/>
                <a:gd name="T1" fmla="*/ 0 h 17"/>
                <a:gd name="T2" fmla="*/ 30 w 31"/>
                <a:gd name="T3" fmla="*/ 8 h 17"/>
                <a:gd name="T4" fmla="*/ 15 w 31"/>
                <a:gd name="T5" fmla="*/ 16 h 17"/>
                <a:gd name="T6" fmla="*/ 0 w 31"/>
                <a:gd name="T7" fmla="*/ 10 h 17"/>
                <a:gd name="T8" fmla="*/ 15 w 31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7">
                  <a:moveTo>
                    <a:pt x="15" y="0"/>
                  </a:moveTo>
                  <a:lnTo>
                    <a:pt x="30" y="8"/>
                  </a:lnTo>
                  <a:lnTo>
                    <a:pt x="15" y="16"/>
                  </a:lnTo>
                  <a:lnTo>
                    <a:pt x="0" y="10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1" name="Freeform 506">
              <a:extLst>
                <a:ext uri="{FF2B5EF4-FFF2-40B4-BE49-F238E27FC236}">
                  <a16:creationId xmlns:a16="http://schemas.microsoft.com/office/drawing/2014/main" id="{12B1E675-CEA0-81E8-7E0A-9AD2CF59D6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3" y="2968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5 h 15"/>
                <a:gd name="T4" fmla="*/ 16 w 32"/>
                <a:gd name="T5" fmla="*/ 14 h 15"/>
                <a:gd name="T6" fmla="*/ 0 w 32"/>
                <a:gd name="T7" fmla="*/ 7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5"/>
                  </a:lnTo>
                  <a:lnTo>
                    <a:pt x="16" y="14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2" name="Freeform 507">
              <a:extLst>
                <a:ext uri="{FF2B5EF4-FFF2-40B4-BE49-F238E27FC236}">
                  <a16:creationId xmlns:a16="http://schemas.microsoft.com/office/drawing/2014/main" id="{7916A017-8DB6-B6DC-40E5-1E6626563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7" y="2956"/>
              <a:ext cx="32" cy="16"/>
            </a:xfrm>
            <a:custGeom>
              <a:avLst/>
              <a:gdLst>
                <a:gd name="T0" fmla="*/ 16 w 32"/>
                <a:gd name="T1" fmla="*/ 0 h 16"/>
                <a:gd name="T2" fmla="*/ 31 w 32"/>
                <a:gd name="T3" fmla="*/ 5 h 16"/>
                <a:gd name="T4" fmla="*/ 15 w 32"/>
                <a:gd name="T5" fmla="*/ 15 h 16"/>
                <a:gd name="T6" fmla="*/ 0 w 32"/>
                <a:gd name="T7" fmla="*/ 8 h 16"/>
                <a:gd name="T8" fmla="*/ 16 w 32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6">
                  <a:moveTo>
                    <a:pt x="16" y="0"/>
                  </a:moveTo>
                  <a:lnTo>
                    <a:pt x="31" y="5"/>
                  </a:lnTo>
                  <a:lnTo>
                    <a:pt x="15" y="15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3" name="Freeform 508">
              <a:extLst>
                <a:ext uri="{FF2B5EF4-FFF2-40B4-BE49-F238E27FC236}">
                  <a16:creationId xmlns:a16="http://schemas.microsoft.com/office/drawing/2014/main" id="{4B1857B2-47B8-6966-89EA-3822914864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9" y="2948"/>
              <a:ext cx="25" cy="12"/>
            </a:xfrm>
            <a:custGeom>
              <a:avLst/>
              <a:gdLst>
                <a:gd name="T0" fmla="*/ 11 w 25"/>
                <a:gd name="T1" fmla="*/ 0 h 12"/>
                <a:gd name="T2" fmla="*/ 24 w 25"/>
                <a:gd name="T3" fmla="*/ 6 h 12"/>
                <a:gd name="T4" fmla="*/ 14 w 25"/>
                <a:gd name="T5" fmla="*/ 11 h 12"/>
                <a:gd name="T6" fmla="*/ 0 w 25"/>
                <a:gd name="T7" fmla="*/ 6 h 12"/>
                <a:gd name="T8" fmla="*/ 11 w 25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2">
                  <a:moveTo>
                    <a:pt x="11" y="0"/>
                  </a:moveTo>
                  <a:lnTo>
                    <a:pt x="24" y="6"/>
                  </a:lnTo>
                  <a:lnTo>
                    <a:pt x="14" y="11"/>
                  </a:lnTo>
                  <a:lnTo>
                    <a:pt x="0" y="6"/>
                  </a:lnTo>
                  <a:lnTo>
                    <a:pt x="11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4" name="Freeform 509">
              <a:extLst>
                <a:ext uri="{FF2B5EF4-FFF2-40B4-BE49-F238E27FC236}">
                  <a16:creationId xmlns:a16="http://schemas.microsoft.com/office/drawing/2014/main" id="{30C52CF2-90A4-8E4F-E39E-A74D9CC77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" y="2989"/>
              <a:ext cx="34" cy="17"/>
            </a:xfrm>
            <a:custGeom>
              <a:avLst/>
              <a:gdLst>
                <a:gd name="T0" fmla="*/ 15 w 34"/>
                <a:gd name="T1" fmla="*/ 0 h 17"/>
                <a:gd name="T2" fmla="*/ 33 w 34"/>
                <a:gd name="T3" fmla="*/ 7 h 17"/>
                <a:gd name="T4" fmla="*/ 17 w 34"/>
                <a:gd name="T5" fmla="*/ 16 h 17"/>
                <a:gd name="T6" fmla="*/ 0 w 34"/>
                <a:gd name="T7" fmla="*/ 9 h 17"/>
                <a:gd name="T8" fmla="*/ 15 w 34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7">
                  <a:moveTo>
                    <a:pt x="15" y="0"/>
                  </a:moveTo>
                  <a:lnTo>
                    <a:pt x="33" y="7"/>
                  </a:lnTo>
                  <a:lnTo>
                    <a:pt x="17" y="16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5" name="Freeform 510">
              <a:extLst>
                <a:ext uri="{FF2B5EF4-FFF2-40B4-BE49-F238E27FC236}">
                  <a16:creationId xmlns:a16="http://schemas.microsoft.com/office/drawing/2014/main" id="{647DC169-739A-C507-1338-1BC49D268F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8" y="2982"/>
              <a:ext cx="30" cy="15"/>
            </a:xfrm>
            <a:custGeom>
              <a:avLst/>
              <a:gdLst>
                <a:gd name="T0" fmla="*/ 15 w 30"/>
                <a:gd name="T1" fmla="*/ 0 h 15"/>
                <a:gd name="T2" fmla="*/ 29 w 30"/>
                <a:gd name="T3" fmla="*/ 6 h 15"/>
                <a:gd name="T4" fmla="*/ 14 w 30"/>
                <a:gd name="T5" fmla="*/ 14 h 15"/>
                <a:gd name="T6" fmla="*/ 0 w 30"/>
                <a:gd name="T7" fmla="*/ 8 h 15"/>
                <a:gd name="T8" fmla="*/ 15 w 30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5">
                  <a:moveTo>
                    <a:pt x="15" y="0"/>
                  </a:moveTo>
                  <a:lnTo>
                    <a:pt x="29" y="6"/>
                  </a:lnTo>
                  <a:lnTo>
                    <a:pt x="14" y="14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6" name="Freeform 511">
              <a:extLst>
                <a:ext uri="{FF2B5EF4-FFF2-40B4-BE49-F238E27FC236}">
                  <a16:creationId xmlns:a16="http://schemas.microsoft.com/office/drawing/2014/main" id="{F790C826-EE8D-D816-F35C-0E24E5593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" y="2970"/>
              <a:ext cx="33" cy="16"/>
            </a:xfrm>
            <a:custGeom>
              <a:avLst/>
              <a:gdLst>
                <a:gd name="T0" fmla="*/ 15 w 33"/>
                <a:gd name="T1" fmla="*/ 0 h 16"/>
                <a:gd name="T2" fmla="*/ 32 w 33"/>
                <a:gd name="T3" fmla="*/ 6 h 16"/>
                <a:gd name="T4" fmla="*/ 15 w 33"/>
                <a:gd name="T5" fmla="*/ 15 h 16"/>
                <a:gd name="T6" fmla="*/ 0 w 33"/>
                <a:gd name="T7" fmla="*/ 8 h 16"/>
                <a:gd name="T8" fmla="*/ 15 w 33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6">
                  <a:moveTo>
                    <a:pt x="15" y="0"/>
                  </a:moveTo>
                  <a:lnTo>
                    <a:pt x="32" y="6"/>
                  </a:lnTo>
                  <a:lnTo>
                    <a:pt x="15" y="15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7" name="Freeform 512">
              <a:extLst>
                <a:ext uri="{FF2B5EF4-FFF2-40B4-BE49-F238E27FC236}">
                  <a16:creationId xmlns:a16="http://schemas.microsoft.com/office/drawing/2014/main" id="{AD9B36BC-952C-DEAF-C3E3-687FA5EEC0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4" y="2959"/>
              <a:ext cx="31" cy="15"/>
            </a:xfrm>
            <a:custGeom>
              <a:avLst/>
              <a:gdLst>
                <a:gd name="T0" fmla="*/ 15 w 31"/>
                <a:gd name="T1" fmla="*/ 0 h 15"/>
                <a:gd name="T2" fmla="*/ 30 w 31"/>
                <a:gd name="T3" fmla="*/ 5 h 15"/>
                <a:gd name="T4" fmla="*/ 15 w 31"/>
                <a:gd name="T5" fmla="*/ 14 h 15"/>
                <a:gd name="T6" fmla="*/ 0 w 31"/>
                <a:gd name="T7" fmla="*/ 7 h 15"/>
                <a:gd name="T8" fmla="*/ 15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5" y="0"/>
                  </a:moveTo>
                  <a:lnTo>
                    <a:pt x="30" y="5"/>
                  </a:lnTo>
                  <a:lnTo>
                    <a:pt x="15" y="14"/>
                  </a:lnTo>
                  <a:lnTo>
                    <a:pt x="0" y="7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" name="Freeform 513">
              <a:extLst>
                <a:ext uri="{FF2B5EF4-FFF2-40B4-BE49-F238E27FC236}">
                  <a16:creationId xmlns:a16="http://schemas.microsoft.com/office/drawing/2014/main" id="{03D01830-3985-20A6-9353-D883776EDD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8" y="2948"/>
              <a:ext cx="30" cy="15"/>
            </a:xfrm>
            <a:custGeom>
              <a:avLst/>
              <a:gdLst>
                <a:gd name="T0" fmla="*/ 15 w 30"/>
                <a:gd name="T1" fmla="*/ 0 h 15"/>
                <a:gd name="T2" fmla="*/ 29 w 30"/>
                <a:gd name="T3" fmla="*/ 6 h 15"/>
                <a:gd name="T4" fmla="*/ 14 w 30"/>
                <a:gd name="T5" fmla="*/ 14 h 15"/>
                <a:gd name="T6" fmla="*/ 0 w 30"/>
                <a:gd name="T7" fmla="*/ 9 h 15"/>
                <a:gd name="T8" fmla="*/ 15 w 30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5">
                  <a:moveTo>
                    <a:pt x="15" y="0"/>
                  </a:moveTo>
                  <a:lnTo>
                    <a:pt x="29" y="6"/>
                  </a:lnTo>
                  <a:lnTo>
                    <a:pt x="14" y="14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" name="Freeform 514">
              <a:extLst>
                <a:ext uri="{FF2B5EF4-FFF2-40B4-BE49-F238E27FC236}">
                  <a16:creationId xmlns:a16="http://schemas.microsoft.com/office/drawing/2014/main" id="{05D1991D-4704-FDBB-0AA0-D5D712160D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9" y="2941"/>
              <a:ext cx="27" cy="12"/>
            </a:xfrm>
            <a:custGeom>
              <a:avLst/>
              <a:gdLst>
                <a:gd name="T0" fmla="*/ 12 w 27"/>
                <a:gd name="T1" fmla="*/ 0 h 12"/>
                <a:gd name="T2" fmla="*/ 26 w 27"/>
                <a:gd name="T3" fmla="*/ 6 h 12"/>
                <a:gd name="T4" fmla="*/ 14 w 27"/>
                <a:gd name="T5" fmla="*/ 11 h 12"/>
                <a:gd name="T6" fmla="*/ 0 w 27"/>
                <a:gd name="T7" fmla="*/ 6 h 12"/>
                <a:gd name="T8" fmla="*/ 12 w 27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2">
                  <a:moveTo>
                    <a:pt x="12" y="0"/>
                  </a:moveTo>
                  <a:lnTo>
                    <a:pt x="26" y="6"/>
                  </a:lnTo>
                  <a:lnTo>
                    <a:pt x="14" y="11"/>
                  </a:lnTo>
                  <a:lnTo>
                    <a:pt x="0" y="6"/>
                  </a:lnTo>
                  <a:lnTo>
                    <a:pt x="12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0" name="Freeform 515">
              <a:extLst>
                <a:ext uri="{FF2B5EF4-FFF2-40B4-BE49-F238E27FC236}">
                  <a16:creationId xmlns:a16="http://schemas.microsoft.com/office/drawing/2014/main" id="{7178ADD5-63D9-030F-28EC-5DC3E0132B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1" y="2963"/>
              <a:ext cx="30" cy="14"/>
            </a:xfrm>
            <a:custGeom>
              <a:avLst/>
              <a:gdLst>
                <a:gd name="T0" fmla="*/ 16 w 30"/>
                <a:gd name="T1" fmla="*/ 0 h 14"/>
                <a:gd name="T2" fmla="*/ 29 w 30"/>
                <a:gd name="T3" fmla="*/ 4 h 14"/>
                <a:gd name="T4" fmla="*/ 14 w 30"/>
                <a:gd name="T5" fmla="*/ 13 h 14"/>
                <a:gd name="T6" fmla="*/ 0 w 30"/>
                <a:gd name="T7" fmla="*/ 7 h 14"/>
                <a:gd name="T8" fmla="*/ 16 w 30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4">
                  <a:moveTo>
                    <a:pt x="16" y="0"/>
                  </a:moveTo>
                  <a:lnTo>
                    <a:pt x="29" y="4"/>
                  </a:lnTo>
                  <a:lnTo>
                    <a:pt x="14" y="13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1" name="Freeform 516">
              <a:extLst>
                <a:ext uri="{FF2B5EF4-FFF2-40B4-BE49-F238E27FC236}">
                  <a16:creationId xmlns:a16="http://schemas.microsoft.com/office/drawing/2014/main" id="{4105DFEE-4027-A38B-2F8D-AE6C1D2879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5" y="2952"/>
              <a:ext cx="32" cy="13"/>
            </a:xfrm>
            <a:custGeom>
              <a:avLst/>
              <a:gdLst>
                <a:gd name="T0" fmla="*/ 16 w 32"/>
                <a:gd name="T1" fmla="*/ 0 h 13"/>
                <a:gd name="T2" fmla="*/ 31 w 32"/>
                <a:gd name="T3" fmla="*/ 6 h 13"/>
                <a:gd name="T4" fmla="*/ 14 w 32"/>
                <a:gd name="T5" fmla="*/ 12 h 13"/>
                <a:gd name="T6" fmla="*/ 0 w 32"/>
                <a:gd name="T7" fmla="*/ 8 h 13"/>
                <a:gd name="T8" fmla="*/ 16 w 32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16" y="0"/>
                  </a:moveTo>
                  <a:lnTo>
                    <a:pt x="31" y="6"/>
                  </a:lnTo>
                  <a:lnTo>
                    <a:pt x="14" y="12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2" name="Freeform 517">
              <a:extLst>
                <a:ext uri="{FF2B5EF4-FFF2-40B4-BE49-F238E27FC236}">
                  <a16:creationId xmlns:a16="http://schemas.microsoft.com/office/drawing/2014/main" id="{282095BE-C635-1A8D-8E01-F8BA0DBB62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8" y="2942"/>
              <a:ext cx="33" cy="14"/>
            </a:xfrm>
            <a:custGeom>
              <a:avLst/>
              <a:gdLst>
                <a:gd name="T0" fmla="*/ 16 w 33"/>
                <a:gd name="T1" fmla="*/ 0 h 14"/>
                <a:gd name="T2" fmla="*/ 32 w 33"/>
                <a:gd name="T3" fmla="*/ 5 h 14"/>
                <a:gd name="T4" fmla="*/ 15 w 33"/>
                <a:gd name="T5" fmla="*/ 13 h 14"/>
                <a:gd name="T6" fmla="*/ 0 w 33"/>
                <a:gd name="T7" fmla="*/ 7 h 14"/>
                <a:gd name="T8" fmla="*/ 16 w 33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4">
                  <a:moveTo>
                    <a:pt x="16" y="0"/>
                  </a:moveTo>
                  <a:lnTo>
                    <a:pt x="32" y="5"/>
                  </a:lnTo>
                  <a:lnTo>
                    <a:pt x="15" y="13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3" name="Freeform 518">
              <a:extLst>
                <a:ext uri="{FF2B5EF4-FFF2-40B4-BE49-F238E27FC236}">
                  <a16:creationId xmlns:a16="http://schemas.microsoft.com/office/drawing/2014/main" id="{2E8A8D7A-B6CD-0FF6-CA56-3B664A20C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2" y="2933"/>
              <a:ext cx="25" cy="12"/>
            </a:xfrm>
            <a:custGeom>
              <a:avLst/>
              <a:gdLst>
                <a:gd name="T0" fmla="*/ 9 w 25"/>
                <a:gd name="T1" fmla="*/ 0 h 12"/>
                <a:gd name="T2" fmla="*/ 24 w 25"/>
                <a:gd name="T3" fmla="*/ 6 h 12"/>
                <a:gd name="T4" fmla="*/ 12 w 25"/>
                <a:gd name="T5" fmla="*/ 11 h 12"/>
                <a:gd name="T6" fmla="*/ 0 w 25"/>
                <a:gd name="T7" fmla="*/ 5 h 12"/>
                <a:gd name="T8" fmla="*/ 9 w 25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2">
                  <a:moveTo>
                    <a:pt x="9" y="0"/>
                  </a:moveTo>
                  <a:lnTo>
                    <a:pt x="24" y="6"/>
                  </a:lnTo>
                  <a:lnTo>
                    <a:pt x="12" y="11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" name="Freeform 519">
              <a:extLst>
                <a:ext uri="{FF2B5EF4-FFF2-40B4-BE49-F238E27FC236}">
                  <a16:creationId xmlns:a16="http://schemas.microsoft.com/office/drawing/2014/main" id="{A885C89F-A03C-8510-44CD-2D3D45B5B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7" y="2973"/>
              <a:ext cx="32" cy="16"/>
            </a:xfrm>
            <a:custGeom>
              <a:avLst/>
              <a:gdLst>
                <a:gd name="T0" fmla="*/ 16 w 32"/>
                <a:gd name="T1" fmla="*/ 0 h 16"/>
                <a:gd name="T2" fmla="*/ 31 w 32"/>
                <a:gd name="T3" fmla="*/ 6 h 16"/>
                <a:gd name="T4" fmla="*/ 14 w 32"/>
                <a:gd name="T5" fmla="*/ 15 h 16"/>
                <a:gd name="T6" fmla="*/ 0 w 32"/>
                <a:gd name="T7" fmla="*/ 8 h 16"/>
                <a:gd name="T8" fmla="*/ 16 w 32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6">
                  <a:moveTo>
                    <a:pt x="16" y="0"/>
                  </a:moveTo>
                  <a:lnTo>
                    <a:pt x="31" y="6"/>
                  </a:lnTo>
                  <a:lnTo>
                    <a:pt x="14" y="15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5" name="Freeform 520">
              <a:extLst>
                <a:ext uri="{FF2B5EF4-FFF2-40B4-BE49-F238E27FC236}">
                  <a16:creationId xmlns:a16="http://schemas.microsoft.com/office/drawing/2014/main" id="{00CAC783-EB6A-20A5-1C9D-884AA48942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6" y="2965"/>
              <a:ext cx="33" cy="15"/>
            </a:xfrm>
            <a:custGeom>
              <a:avLst/>
              <a:gdLst>
                <a:gd name="T0" fmla="*/ 19 w 33"/>
                <a:gd name="T1" fmla="*/ 0 h 15"/>
                <a:gd name="T2" fmla="*/ 32 w 33"/>
                <a:gd name="T3" fmla="*/ 5 h 15"/>
                <a:gd name="T4" fmla="*/ 16 w 33"/>
                <a:gd name="T5" fmla="*/ 14 h 15"/>
                <a:gd name="T6" fmla="*/ 0 w 33"/>
                <a:gd name="T7" fmla="*/ 7 h 15"/>
                <a:gd name="T8" fmla="*/ 19 w 33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5">
                  <a:moveTo>
                    <a:pt x="19" y="0"/>
                  </a:moveTo>
                  <a:lnTo>
                    <a:pt x="32" y="5"/>
                  </a:lnTo>
                  <a:lnTo>
                    <a:pt x="16" y="14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6" name="Freeform 521">
              <a:extLst>
                <a:ext uri="{FF2B5EF4-FFF2-40B4-BE49-F238E27FC236}">
                  <a16:creationId xmlns:a16="http://schemas.microsoft.com/office/drawing/2014/main" id="{6A816D26-1CE5-89A5-DDE9-280EA62715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2" y="2954"/>
              <a:ext cx="32" cy="13"/>
            </a:xfrm>
            <a:custGeom>
              <a:avLst/>
              <a:gdLst>
                <a:gd name="T0" fmla="*/ 16 w 32"/>
                <a:gd name="T1" fmla="*/ 0 h 13"/>
                <a:gd name="T2" fmla="*/ 31 w 32"/>
                <a:gd name="T3" fmla="*/ 5 h 13"/>
                <a:gd name="T4" fmla="*/ 14 w 32"/>
                <a:gd name="T5" fmla="*/ 12 h 13"/>
                <a:gd name="T6" fmla="*/ 0 w 32"/>
                <a:gd name="T7" fmla="*/ 7 h 13"/>
                <a:gd name="T8" fmla="*/ 16 w 32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16" y="0"/>
                  </a:moveTo>
                  <a:lnTo>
                    <a:pt x="31" y="5"/>
                  </a:lnTo>
                  <a:lnTo>
                    <a:pt x="14" y="12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7" name="Freeform 522">
              <a:extLst>
                <a:ext uri="{FF2B5EF4-FFF2-40B4-BE49-F238E27FC236}">
                  <a16:creationId xmlns:a16="http://schemas.microsoft.com/office/drawing/2014/main" id="{3CC9FBBA-C8D7-D93F-670C-603F02F4A8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6" y="2943"/>
              <a:ext cx="31" cy="17"/>
            </a:xfrm>
            <a:custGeom>
              <a:avLst/>
              <a:gdLst>
                <a:gd name="T0" fmla="*/ 15 w 31"/>
                <a:gd name="T1" fmla="*/ 0 h 17"/>
                <a:gd name="T2" fmla="*/ 30 w 31"/>
                <a:gd name="T3" fmla="*/ 8 h 17"/>
                <a:gd name="T4" fmla="*/ 15 w 31"/>
                <a:gd name="T5" fmla="*/ 16 h 17"/>
                <a:gd name="T6" fmla="*/ 0 w 31"/>
                <a:gd name="T7" fmla="*/ 8 h 17"/>
                <a:gd name="T8" fmla="*/ 15 w 31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7">
                  <a:moveTo>
                    <a:pt x="15" y="0"/>
                  </a:moveTo>
                  <a:lnTo>
                    <a:pt x="30" y="8"/>
                  </a:lnTo>
                  <a:lnTo>
                    <a:pt x="15" y="16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8" name="Freeform 523">
              <a:extLst>
                <a:ext uri="{FF2B5EF4-FFF2-40B4-BE49-F238E27FC236}">
                  <a16:creationId xmlns:a16="http://schemas.microsoft.com/office/drawing/2014/main" id="{0C9523DE-0D30-D786-5157-2705713E81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8" y="2933"/>
              <a:ext cx="33" cy="16"/>
            </a:xfrm>
            <a:custGeom>
              <a:avLst/>
              <a:gdLst>
                <a:gd name="T0" fmla="*/ 19 w 33"/>
                <a:gd name="T1" fmla="*/ 0 h 16"/>
                <a:gd name="T2" fmla="*/ 32 w 33"/>
                <a:gd name="T3" fmla="*/ 6 h 16"/>
                <a:gd name="T4" fmla="*/ 15 w 33"/>
                <a:gd name="T5" fmla="*/ 15 h 16"/>
                <a:gd name="T6" fmla="*/ 0 w 33"/>
                <a:gd name="T7" fmla="*/ 8 h 16"/>
                <a:gd name="T8" fmla="*/ 19 w 33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6">
                  <a:moveTo>
                    <a:pt x="19" y="0"/>
                  </a:moveTo>
                  <a:lnTo>
                    <a:pt x="32" y="6"/>
                  </a:lnTo>
                  <a:lnTo>
                    <a:pt x="15" y="15"/>
                  </a:lnTo>
                  <a:lnTo>
                    <a:pt x="0" y="8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9" name="Freeform 524">
              <a:extLst>
                <a:ext uri="{FF2B5EF4-FFF2-40B4-BE49-F238E27FC236}">
                  <a16:creationId xmlns:a16="http://schemas.microsoft.com/office/drawing/2014/main" id="{39B6E907-5091-FF88-923B-0B45314FE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2" y="2926"/>
              <a:ext cx="27" cy="11"/>
            </a:xfrm>
            <a:custGeom>
              <a:avLst/>
              <a:gdLst>
                <a:gd name="T0" fmla="*/ 11 w 27"/>
                <a:gd name="T1" fmla="*/ 0 h 11"/>
                <a:gd name="T2" fmla="*/ 26 w 27"/>
                <a:gd name="T3" fmla="*/ 6 h 11"/>
                <a:gd name="T4" fmla="*/ 16 w 27"/>
                <a:gd name="T5" fmla="*/ 10 h 11"/>
                <a:gd name="T6" fmla="*/ 0 w 27"/>
                <a:gd name="T7" fmla="*/ 4 h 11"/>
                <a:gd name="T8" fmla="*/ 11 w 27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11" y="0"/>
                  </a:moveTo>
                  <a:lnTo>
                    <a:pt x="26" y="6"/>
                  </a:lnTo>
                  <a:lnTo>
                    <a:pt x="16" y="10"/>
                  </a:lnTo>
                  <a:lnTo>
                    <a:pt x="0" y="4"/>
                  </a:lnTo>
                  <a:lnTo>
                    <a:pt x="11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0" name="Freeform 525">
              <a:extLst>
                <a:ext uri="{FF2B5EF4-FFF2-40B4-BE49-F238E27FC236}">
                  <a16:creationId xmlns:a16="http://schemas.microsoft.com/office/drawing/2014/main" id="{2322B1B6-4E35-C813-7A52-1769C48F27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4" y="2948"/>
              <a:ext cx="31" cy="12"/>
            </a:xfrm>
            <a:custGeom>
              <a:avLst/>
              <a:gdLst>
                <a:gd name="T0" fmla="*/ 18 w 31"/>
                <a:gd name="T1" fmla="*/ 0 h 12"/>
                <a:gd name="T2" fmla="*/ 30 w 31"/>
                <a:gd name="T3" fmla="*/ 5 h 12"/>
                <a:gd name="T4" fmla="*/ 13 w 31"/>
                <a:gd name="T5" fmla="*/ 11 h 12"/>
                <a:gd name="T6" fmla="*/ 0 w 31"/>
                <a:gd name="T7" fmla="*/ 6 h 12"/>
                <a:gd name="T8" fmla="*/ 18 w 31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2">
                  <a:moveTo>
                    <a:pt x="18" y="0"/>
                  </a:moveTo>
                  <a:lnTo>
                    <a:pt x="30" y="5"/>
                  </a:lnTo>
                  <a:lnTo>
                    <a:pt x="13" y="11"/>
                  </a:lnTo>
                  <a:lnTo>
                    <a:pt x="0" y="6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1" name="Freeform 526">
              <a:extLst>
                <a:ext uri="{FF2B5EF4-FFF2-40B4-BE49-F238E27FC236}">
                  <a16:creationId xmlns:a16="http://schemas.microsoft.com/office/drawing/2014/main" id="{CE1D480A-06FF-82EB-237A-A447F054E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7" y="2936"/>
              <a:ext cx="33" cy="13"/>
            </a:xfrm>
            <a:custGeom>
              <a:avLst/>
              <a:gdLst>
                <a:gd name="T0" fmla="*/ 18 w 33"/>
                <a:gd name="T1" fmla="*/ 0 h 13"/>
                <a:gd name="T2" fmla="*/ 32 w 33"/>
                <a:gd name="T3" fmla="*/ 6 h 13"/>
                <a:gd name="T4" fmla="*/ 14 w 33"/>
                <a:gd name="T5" fmla="*/ 12 h 13"/>
                <a:gd name="T6" fmla="*/ 0 w 33"/>
                <a:gd name="T7" fmla="*/ 8 h 13"/>
                <a:gd name="T8" fmla="*/ 18 w 33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3">
                  <a:moveTo>
                    <a:pt x="18" y="0"/>
                  </a:moveTo>
                  <a:lnTo>
                    <a:pt x="32" y="6"/>
                  </a:lnTo>
                  <a:lnTo>
                    <a:pt x="14" y="12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2" name="Freeform 527">
              <a:extLst>
                <a:ext uri="{FF2B5EF4-FFF2-40B4-BE49-F238E27FC236}">
                  <a16:creationId xmlns:a16="http://schemas.microsoft.com/office/drawing/2014/main" id="{E13AA99D-3B48-EA15-1BDC-5920B7AB1E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0" y="2926"/>
              <a:ext cx="33" cy="12"/>
            </a:xfrm>
            <a:custGeom>
              <a:avLst/>
              <a:gdLst>
                <a:gd name="T0" fmla="*/ 18 w 33"/>
                <a:gd name="T1" fmla="*/ 0 h 12"/>
                <a:gd name="T2" fmla="*/ 32 w 33"/>
                <a:gd name="T3" fmla="*/ 4 h 12"/>
                <a:gd name="T4" fmla="*/ 14 w 33"/>
                <a:gd name="T5" fmla="*/ 11 h 12"/>
                <a:gd name="T6" fmla="*/ 0 w 33"/>
                <a:gd name="T7" fmla="*/ 7 h 12"/>
                <a:gd name="T8" fmla="*/ 18 w 33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2">
                  <a:moveTo>
                    <a:pt x="18" y="0"/>
                  </a:moveTo>
                  <a:lnTo>
                    <a:pt x="32" y="4"/>
                  </a:lnTo>
                  <a:lnTo>
                    <a:pt x="14" y="11"/>
                  </a:lnTo>
                  <a:lnTo>
                    <a:pt x="0" y="7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3" name="Freeform 528">
              <a:extLst>
                <a:ext uri="{FF2B5EF4-FFF2-40B4-BE49-F238E27FC236}">
                  <a16:creationId xmlns:a16="http://schemas.microsoft.com/office/drawing/2014/main" id="{5CC29017-85A7-D237-47CB-E72669793E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2" y="2918"/>
              <a:ext cx="27" cy="11"/>
            </a:xfrm>
            <a:custGeom>
              <a:avLst/>
              <a:gdLst>
                <a:gd name="T0" fmla="*/ 11 w 27"/>
                <a:gd name="T1" fmla="*/ 0 h 11"/>
                <a:gd name="T2" fmla="*/ 26 w 27"/>
                <a:gd name="T3" fmla="*/ 6 h 11"/>
                <a:gd name="T4" fmla="*/ 16 w 27"/>
                <a:gd name="T5" fmla="*/ 10 h 11"/>
                <a:gd name="T6" fmla="*/ 0 w 27"/>
                <a:gd name="T7" fmla="*/ 4 h 11"/>
                <a:gd name="T8" fmla="*/ 11 w 27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11" y="0"/>
                  </a:moveTo>
                  <a:lnTo>
                    <a:pt x="26" y="6"/>
                  </a:lnTo>
                  <a:lnTo>
                    <a:pt x="16" y="10"/>
                  </a:lnTo>
                  <a:lnTo>
                    <a:pt x="0" y="4"/>
                  </a:lnTo>
                  <a:lnTo>
                    <a:pt x="11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4" name="Freeform 529">
              <a:extLst>
                <a:ext uri="{FF2B5EF4-FFF2-40B4-BE49-F238E27FC236}">
                  <a16:creationId xmlns:a16="http://schemas.microsoft.com/office/drawing/2014/main" id="{662411B3-2A0F-BC0E-EC17-8CA36F982A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1" y="2957"/>
              <a:ext cx="29" cy="14"/>
            </a:xfrm>
            <a:custGeom>
              <a:avLst/>
              <a:gdLst>
                <a:gd name="T0" fmla="*/ 16 w 29"/>
                <a:gd name="T1" fmla="*/ 0 h 14"/>
                <a:gd name="T2" fmla="*/ 28 w 29"/>
                <a:gd name="T3" fmla="*/ 5 h 14"/>
                <a:gd name="T4" fmla="*/ 12 w 29"/>
                <a:gd name="T5" fmla="*/ 13 h 14"/>
                <a:gd name="T6" fmla="*/ 0 w 29"/>
                <a:gd name="T7" fmla="*/ 8 h 14"/>
                <a:gd name="T8" fmla="*/ 16 w 29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">
                  <a:moveTo>
                    <a:pt x="16" y="0"/>
                  </a:moveTo>
                  <a:lnTo>
                    <a:pt x="28" y="5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5" name="Freeform 530">
              <a:extLst>
                <a:ext uri="{FF2B5EF4-FFF2-40B4-BE49-F238E27FC236}">
                  <a16:creationId xmlns:a16="http://schemas.microsoft.com/office/drawing/2014/main" id="{12EA4825-1DE3-324D-3B1A-EDC8A3B681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3" y="2938"/>
              <a:ext cx="35" cy="16"/>
            </a:xfrm>
            <a:custGeom>
              <a:avLst/>
              <a:gdLst>
                <a:gd name="T0" fmla="*/ 16 w 35"/>
                <a:gd name="T1" fmla="*/ 0 h 16"/>
                <a:gd name="T2" fmla="*/ 34 w 35"/>
                <a:gd name="T3" fmla="*/ 6 h 16"/>
                <a:gd name="T4" fmla="*/ 16 w 35"/>
                <a:gd name="T5" fmla="*/ 15 h 16"/>
                <a:gd name="T6" fmla="*/ 0 w 35"/>
                <a:gd name="T7" fmla="*/ 6 h 16"/>
                <a:gd name="T8" fmla="*/ 16 w 3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6">
                  <a:moveTo>
                    <a:pt x="16" y="0"/>
                  </a:moveTo>
                  <a:lnTo>
                    <a:pt x="34" y="6"/>
                  </a:lnTo>
                  <a:lnTo>
                    <a:pt x="16" y="15"/>
                  </a:lnTo>
                  <a:lnTo>
                    <a:pt x="0" y="6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6" name="Freeform 531">
              <a:extLst>
                <a:ext uri="{FF2B5EF4-FFF2-40B4-BE49-F238E27FC236}">
                  <a16:creationId xmlns:a16="http://schemas.microsoft.com/office/drawing/2014/main" id="{6C5DAD20-2B33-46E5-BBE2-60B0867FEB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6" y="2926"/>
              <a:ext cx="35" cy="16"/>
            </a:xfrm>
            <a:custGeom>
              <a:avLst/>
              <a:gdLst>
                <a:gd name="T0" fmla="*/ 17 w 35"/>
                <a:gd name="T1" fmla="*/ 0 h 16"/>
                <a:gd name="T2" fmla="*/ 34 w 35"/>
                <a:gd name="T3" fmla="*/ 9 h 16"/>
                <a:gd name="T4" fmla="*/ 18 w 35"/>
                <a:gd name="T5" fmla="*/ 15 h 16"/>
                <a:gd name="T6" fmla="*/ 0 w 35"/>
                <a:gd name="T7" fmla="*/ 9 h 16"/>
                <a:gd name="T8" fmla="*/ 17 w 35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6">
                  <a:moveTo>
                    <a:pt x="17" y="0"/>
                  </a:moveTo>
                  <a:lnTo>
                    <a:pt x="34" y="9"/>
                  </a:lnTo>
                  <a:lnTo>
                    <a:pt x="18" y="15"/>
                  </a:lnTo>
                  <a:lnTo>
                    <a:pt x="0" y="9"/>
                  </a:lnTo>
                  <a:lnTo>
                    <a:pt x="17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7" name="Freeform 532">
              <a:extLst>
                <a:ext uri="{FF2B5EF4-FFF2-40B4-BE49-F238E27FC236}">
                  <a16:creationId xmlns:a16="http://schemas.microsoft.com/office/drawing/2014/main" id="{41A8E6E7-BB89-3859-0022-43C4427E8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" y="2917"/>
              <a:ext cx="34" cy="14"/>
            </a:xfrm>
            <a:custGeom>
              <a:avLst/>
              <a:gdLst>
                <a:gd name="T0" fmla="*/ 19 w 34"/>
                <a:gd name="T1" fmla="*/ 0 h 14"/>
                <a:gd name="T2" fmla="*/ 33 w 34"/>
                <a:gd name="T3" fmla="*/ 6 h 14"/>
                <a:gd name="T4" fmla="*/ 17 w 34"/>
                <a:gd name="T5" fmla="*/ 13 h 14"/>
                <a:gd name="T6" fmla="*/ 0 w 34"/>
                <a:gd name="T7" fmla="*/ 6 h 14"/>
                <a:gd name="T8" fmla="*/ 19 w 34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4">
                  <a:moveTo>
                    <a:pt x="19" y="0"/>
                  </a:moveTo>
                  <a:lnTo>
                    <a:pt x="33" y="6"/>
                  </a:lnTo>
                  <a:lnTo>
                    <a:pt x="17" y="13"/>
                  </a:lnTo>
                  <a:lnTo>
                    <a:pt x="0" y="6"/>
                  </a:lnTo>
                  <a:lnTo>
                    <a:pt x="19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8" name="Freeform 533">
              <a:extLst>
                <a:ext uri="{FF2B5EF4-FFF2-40B4-BE49-F238E27FC236}">
                  <a16:creationId xmlns:a16="http://schemas.microsoft.com/office/drawing/2014/main" id="{5F5B72C0-5206-E13B-0613-787FEA894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4" y="2910"/>
              <a:ext cx="24" cy="12"/>
            </a:xfrm>
            <a:custGeom>
              <a:avLst/>
              <a:gdLst>
                <a:gd name="T0" fmla="*/ 10 w 24"/>
                <a:gd name="T1" fmla="*/ 0 h 12"/>
                <a:gd name="T2" fmla="*/ 23 w 24"/>
                <a:gd name="T3" fmla="*/ 6 h 12"/>
                <a:gd name="T4" fmla="*/ 15 w 24"/>
                <a:gd name="T5" fmla="*/ 11 h 12"/>
                <a:gd name="T6" fmla="*/ 0 w 24"/>
                <a:gd name="T7" fmla="*/ 4 h 12"/>
                <a:gd name="T8" fmla="*/ 10 w 24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2">
                  <a:moveTo>
                    <a:pt x="10" y="0"/>
                  </a:moveTo>
                  <a:lnTo>
                    <a:pt x="23" y="6"/>
                  </a:lnTo>
                  <a:lnTo>
                    <a:pt x="15" y="11"/>
                  </a:lnTo>
                  <a:lnTo>
                    <a:pt x="0" y="4"/>
                  </a:lnTo>
                  <a:lnTo>
                    <a:pt x="10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9" name="Freeform 534">
              <a:extLst>
                <a:ext uri="{FF2B5EF4-FFF2-40B4-BE49-F238E27FC236}">
                  <a16:creationId xmlns:a16="http://schemas.microsoft.com/office/drawing/2014/main" id="{1CDD68F0-A2BD-5DA2-21CA-075D9B36B1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7" y="2947"/>
              <a:ext cx="39" cy="17"/>
            </a:xfrm>
            <a:custGeom>
              <a:avLst/>
              <a:gdLst>
                <a:gd name="T0" fmla="*/ 18 w 39"/>
                <a:gd name="T1" fmla="*/ 0 h 17"/>
                <a:gd name="T2" fmla="*/ 38 w 39"/>
                <a:gd name="T3" fmla="*/ 8 h 17"/>
                <a:gd name="T4" fmla="*/ 22 w 39"/>
                <a:gd name="T5" fmla="*/ 16 h 17"/>
                <a:gd name="T6" fmla="*/ 0 w 39"/>
                <a:gd name="T7" fmla="*/ 8 h 17"/>
                <a:gd name="T8" fmla="*/ 18 w 39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7">
                  <a:moveTo>
                    <a:pt x="18" y="0"/>
                  </a:moveTo>
                  <a:lnTo>
                    <a:pt x="38" y="8"/>
                  </a:lnTo>
                  <a:lnTo>
                    <a:pt x="22" y="16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0" name="Freeform 535">
              <a:extLst>
                <a:ext uri="{FF2B5EF4-FFF2-40B4-BE49-F238E27FC236}">
                  <a16:creationId xmlns:a16="http://schemas.microsoft.com/office/drawing/2014/main" id="{BFEE9FC4-824C-2725-D5F2-17A6DD648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1" y="2932"/>
              <a:ext cx="50" cy="20"/>
            </a:xfrm>
            <a:custGeom>
              <a:avLst/>
              <a:gdLst>
                <a:gd name="T0" fmla="*/ 20 w 50"/>
                <a:gd name="T1" fmla="*/ 0 h 20"/>
                <a:gd name="T2" fmla="*/ 49 w 50"/>
                <a:gd name="T3" fmla="*/ 12 h 20"/>
                <a:gd name="T4" fmla="*/ 32 w 50"/>
                <a:gd name="T5" fmla="*/ 19 h 20"/>
                <a:gd name="T6" fmla="*/ 0 w 50"/>
                <a:gd name="T7" fmla="*/ 7 h 20"/>
                <a:gd name="T8" fmla="*/ 20 w 50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0">
                  <a:moveTo>
                    <a:pt x="20" y="0"/>
                  </a:moveTo>
                  <a:lnTo>
                    <a:pt x="49" y="12"/>
                  </a:lnTo>
                  <a:lnTo>
                    <a:pt x="32" y="19"/>
                  </a:lnTo>
                  <a:lnTo>
                    <a:pt x="0" y="7"/>
                  </a:lnTo>
                  <a:lnTo>
                    <a:pt x="20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1" name="Freeform 536">
              <a:extLst>
                <a:ext uri="{FF2B5EF4-FFF2-40B4-BE49-F238E27FC236}">
                  <a16:creationId xmlns:a16="http://schemas.microsoft.com/office/drawing/2014/main" id="{A3517A4E-614D-F8C3-C8F7-B2B375210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7" y="2905"/>
              <a:ext cx="68" cy="38"/>
            </a:xfrm>
            <a:custGeom>
              <a:avLst/>
              <a:gdLst>
                <a:gd name="T0" fmla="*/ 0 w 68"/>
                <a:gd name="T1" fmla="*/ 16 h 38"/>
                <a:gd name="T2" fmla="*/ 50 w 68"/>
                <a:gd name="T3" fmla="*/ 37 h 38"/>
                <a:gd name="T4" fmla="*/ 67 w 68"/>
                <a:gd name="T5" fmla="*/ 31 h 38"/>
                <a:gd name="T6" fmla="*/ 32 w 68"/>
                <a:gd name="T7" fmla="*/ 14 h 38"/>
                <a:gd name="T8" fmla="*/ 56 w 68"/>
                <a:gd name="T9" fmla="*/ 4 h 38"/>
                <a:gd name="T10" fmla="*/ 43 w 68"/>
                <a:gd name="T11" fmla="*/ 0 h 38"/>
                <a:gd name="T12" fmla="*/ 0 w 68"/>
                <a:gd name="T13" fmla="*/ 1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38">
                  <a:moveTo>
                    <a:pt x="0" y="16"/>
                  </a:moveTo>
                  <a:lnTo>
                    <a:pt x="50" y="37"/>
                  </a:lnTo>
                  <a:lnTo>
                    <a:pt x="67" y="31"/>
                  </a:lnTo>
                  <a:lnTo>
                    <a:pt x="32" y="14"/>
                  </a:lnTo>
                  <a:lnTo>
                    <a:pt x="56" y="4"/>
                  </a:lnTo>
                  <a:lnTo>
                    <a:pt x="43" y="0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2" name="Freeform 537">
              <a:extLst>
                <a:ext uri="{FF2B5EF4-FFF2-40B4-BE49-F238E27FC236}">
                  <a16:creationId xmlns:a16="http://schemas.microsoft.com/office/drawing/2014/main" id="{931AA4C5-A616-68F4-D733-970BB42159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9" y="2911"/>
              <a:ext cx="51" cy="22"/>
            </a:xfrm>
            <a:custGeom>
              <a:avLst/>
              <a:gdLst>
                <a:gd name="T0" fmla="*/ 0 w 51"/>
                <a:gd name="T1" fmla="*/ 7 h 22"/>
                <a:gd name="T2" fmla="*/ 32 w 51"/>
                <a:gd name="T3" fmla="*/ 21 h 22"/>
                <a:gd name="T4" fmla="*/ 50 w 51"/>
                <a:gd name="T5" fmla="*/ 13 h 22"/>
                <a:gd name="T6" fmla="*/ 19 w 51"/>
                <a:gd name="T7" fmla="*/ 0 h 22"/>
                <a:gd name="T8" fmla="*/ 0 w 51"/>
                <a:gd name="T9" fmla="*/ 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22">
                  <a:moveTo>
                    <a:pt x="0" y="7"/>
                  </a:moveTo>
                  <a:lnTo>
                    <a:pt x="32" y="21"/>
                  </a:lnTo>
                  <a:lnTo>
                    <a:pt x="50" y="13"/>
                  </a:lnTo>
                  <a:lnTo>
                    <a:pt x="19" y="0"/>
                  </a:lnTo>
                  <a:lnTo>
                    <a:pt x="0" y="7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3" name="Freeform 538">
              <a:extLst>
                <a:ext uri="{FF2B5EF4-FFF2-40B4-BE49-F238E27FC236}">
                  <a16:creationId xmlns:a16="http://schemas.microsoft.com/office/drawing/2014/main" id="{D830A243-1F69-64AA-2344-78BC32D86C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3" y="2909"/>
              <a:ext cx="31" cy="15"/>
            </a:xfrm>
            <a:custGeom>
              <a:avLst/>
              <a:gdLst>
                <a:gd name="T0" fmla="*/ 0 w 31"/>
                <a:gd name="T1" fmla="*/ 8 h 15"/>
                <a:gd name="T2" fmla="*/ 13 w 31"/>
                <a:gd name="T3" fmla="*/ 14 h 15"/>
                <a:gd name="T4" fmla="*/ 30 w 31"/>
                <a:gd name="T5" fmla="*/ 6 h 15"/>
                <a:gd name="T6" fmla="*/ 17 w 31"/>
                <a:gd name="T7" fmla="*/ 0 h 15"/>
                <a:gd name="T8" fmla="*/ 0 w 31"/>
                <a:gd name="T9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0" y="8"/>
                  </a:moveTo>
                  <a:lnTo>
                    <a:pt x="13" y="14"/>
                  </a:lnTo>
                  <a:lnTo>
                    <a:pt x="30" y="6"/>
                  </a:lnTo>
                  <a:lnTo>
                    <a:pt x="17" y="0"/>
                  </a:lnTo>
                  <a:lnTo>
                    <a:pt x="0" y="8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4" name="Freeform 539">
              <a:extLst>
                <a:ext uri="{FF2B5EF4-FFF2-40B4-BE49-F238E27FC236}">
                  <a16:creationId xmlns:a16="http://schemas.microsoft.com/office/drawing/2014/main" id="{C77F54FB-1A09-DA50-81E7-35339FDD6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3" y="2902"/>
              <a:ext cx="32" cy="12"/>
            </a:xfrm>
            <a:custGeom>
              <a:avLst/>
              <a:gdLst>
                <a:gd name="T0" fmla="*/ 0 w 32"/>
                <a:gd name="T1" fmla="*/ 7 h 12"/>
                <a:gd name="T2" fmla="*/ 14 w 32"/>
                <a:gd name="T3" fmla="*/ 11 h 12"/>
                <a:gd name="T4" fmla="*/ 31 w 32"/>
                <a:gd name="T5" fmla="*/ 6 h 12"/>
                <a:gd name="T6" fmla="*/ 18 w 32"/>
                <a:gd name="T7" fmla="*/ 0 h 12"/>
                <a:gd name="T8" fmla="*/ 0 w 32"/>
                <a:gd name="T9" fmla="*/ 7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2">
                  <a:moveTo>
                    <a:pt x="0" y="7"/>
                  </a:moveTo>
                  <a:lnTo>
                    <a:pt x="14" y="11"/>
                  </a:lnTo>
                  <a:lnTo>
                    <a:pt x="31" y="6"/>
                  </a:lnTo>
                  <a:lnTo>
                    <a:pt x="18" y="0"/>
                  </a:lnTo>
                  <a:lnTo>
                    <a:pt x="0" y="7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" name="Freeform 540">
              <a:extLst>
                <a:ext uri="{FF2B5EF4-FFF2-40B4-BE49-F238E27FC236}">
                  <a16:creationId xmlns:a16="http://schemas.microsoft.com/office/drawing/2014/main" id="{01DAC815-3672-43A8-FA01-CE97426B62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7" y="2896"/>
              <a:ext cx="31" cy="11"/>
            </a:xfrm>
            <a:custGeom>
              <a:avLst/>
              <a:gdLst>
                <a:gd name="T0" fmla="*/ 0 w 31"/>
                <a:gd name="T1" fmla="*/ 6 h 11"/>
                <a:gd name="T2" fmla="*/ 11 w 31"/>
                <a:gd name="T3" fmla="*/ 10 h 11"/>
                <a:gd name="T4" fmla="*/ 30 w 31"/>
                <a:gd name="T5" fmla="*/ 4 h 11"/>
                <a:gd name="T6" fmla="*/ 19 w 31"/>
                <a:gd name="T7" fmla="*/ 0 h 11"/>
                <a:gd name="T8" fmla="*/ 0 w 31"/>
                <a:gd name="T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1">
                  <a:moveTo>
                    <a:pt x="0" y="6"/>
                  </a:moveTo>
                  <a:lnTo>
                    <a:pt x="11" y="10"/>
                  </a:lnTo>
                  <a:lnTo>
                    <a:pt x="30" y="4"/>
                  </a:lnTo>
                  <a:lnTo>
                    <a:pt x="19" y="0"/>
                  </a:lnTo>
                  <a:lnTo>
                    <a:pt x="0" y="6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6" name="Freeform 541">
              <a:extLst>
                <a:ext uri="{FF2B5EF4-FFF2-40B4-BE49-F238E27FC236}">
                  <a16:creationId xmlns:a16="http://schemas.microsoft.com/office/drawing/2014/main" id="{EA89611D-E650-C3D5-D631-DDB75FBD0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2" y="2890"/>
              <a:ext cx="20" cy="9"/>
            </a:xfrm>
            <a:custGeom>
              <a:avLst/>
              <a:gdLst>
                <a:gd name="T0" fmla="*/ 0 w 20"/>
                <a:gd name="T1" fmla="*/ 4 h 9"/>
                <a:gd name="T2" fmla="*/ 9 w 20"/>
                <a:gd name="T3" fmla="*/ 8 h 9"/>
                <a:gd name="T4" fmla="*/ 19 w 20"/>
                <a:gd name="T5" fmla="*/ 4 h 9"/>
                <a:gd name="T6" fmla="*/ 9 w 20"/>
                <a:gd name="T7" fmla="*/ 0 h 9"/>
                <a:gd name="T8" fmla="*/ 0 w 20"/>
                <a:gd name="T9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9">
                  <a:moveTo>
                    <a:pt x="0" y="4"/>
                  </a:moveTo>
                  <a:lnTo>
                    <a:pt x="9" y="8"/>
                  </a:lnTo>
                  <a:lnTo>
                    <a:pt x="19" y="4"/>
                  </a:ln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7" name="Freeform 542">
              <a:extLst>
                <a:ext uri="{FF2B5EF4-FFF2-40B4-BE49-F238E27FC236}">
                  <a16:creationId xmlns:a16="http://schemas.microsoft.com/office/drawing/2014/main" id="{1BAB1A2B-8B0A-0DA1-19EE-4C2020B31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6" y="2896"/>
              <a:ext cx="24" cy="9"/>
            </a:xfrm>
            <a:custGeom>
              <a:avLst/>
              <a:gdLst>
                <a:gd name="T0" fmla="*/ 0 w 24"/>
                <a:gd name="T1" fmla="*/ 4 h 9"/>
                <a:gd name="T2" fmla="*/ 14 w 24"/>
                <a:gd name="T3" fmla="*/ 8 h 9"/>
                <a:gd name="T4" fmla="*/ 23 w 24"/>
                <a:gd name="T5" fmla="*/ 5 h 9"/>
                <a:gd name="T6" fmla="*/ 9 w 24"/>
                <a:gd name="T7" fmla="*/ 0 h 9"/>
                <a:gd name="T8" fmla="*/ 0 w 24"/>
                <a:gd name="T9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9">
                  <a:moveTo>
                    <a:pt x="0" y="4"/>
                  </a:moveTo>
                  <a:lnTo>
                    <a:pt x="14" y="8"/>
                  </a:lnTo>
                  <a:lnTo>
                    <a:pt x="23" y="5"/>
                  </a:ln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8" name="Freeform 543">
              <a:extLst>
                <a:ext uri="{FF2B5EF4-FFF2-40B4-BE49-F238E27FC236}">
                  <a16:creationId xmlns:a16="http://schemas.microsoft.com/office/drawing/2014/main" id="{2FD66E8D-EA0B-EEAF-0231-3F881FD732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" y="2924"/>
              <a:ext cx="32" cy="13"/>
            </a:xfrm>
            <a:custGeom>
              <a:avLst/>
              <a:gdLst>
                <a:gd name="T0" fmla="*/ 0 w 32"/>
                <a:gd name="T1" fmla="*/ 7 h 13"/>
                <a:gd name="T2" fmla="*/ 16 w 32"/>
                <a:gd name="T3" fmla="*/ 12 h 13"/>
                <a:gd name="T4" fmla="*/ 31 w 32"/>
                <a:gd name="T5" fmla="*/ 5 h 13"/>
                <a:gd name="T6" fmla="*/ 20 w 32"/>
                <a:gd name="T7" fmla="*/ 0 h 13"/>
                <a:gd name="T8" fmla="*/ 0 w 32"/>
                <a:gd name="T9" fmla="*/ 7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0" y="7"/>
                  </a:moveTo>
                  <a:lnTo>
                    <a:pt x="16" y="12"/>
                  </a:lnTo>
                  <a:lnTo>
                    <a:pt x="31" y="5"/>
                  </a:lnTo>
                  <a:lnTo>
                    <a:pt x="20" y="0"/>
                  </a:lnTo>
                  <a:lnTo>
                    <a:pt x="0" y="7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9" name="Freeform 544">
              <a:extLst>
                <a:ext uri="{FF2B5EF4-FFF2-40B4-BE49-F238E27FC236}">
                  <a16:creationId xmlns:a16="http://schemas.microsoft.com/office/drawing/2014/main" id="{B7C8CF07-3206-2BEB-C20F-25B737C21F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6" y="2904"/>
              <a:ext cx="24" cy="9"/>
            </a:xfrm>
            <a:custGeom>
              <a:avLst/>
              <a:gdLst>
                <a:gd name="T0" fmla="*/ 0 w 24"/>
                <a:gd name="T1" fmla="*/ 3 h 9"/>
                <a:gd name="T2" fmla="*/ 14 w 24"/>
                <a:gd name="T3" fmla="*/ 8 h 9"/>
                <a:gd name="T4" fmla="*/ 23 w 24"/>
                <a:gd name="T5" fmla="*/ 4 h 9"/>
                <a:gd name="T6" fmla="*/ 9 w 24"/>
                <a:gd name="T7" fmla="*/ 0 h 9"/>
                <a:gd name="T8" fmla="*/ 0 w 24"/>
                <a:gd name="T9" fmla="*/ 3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9">
                  <a:moveTo>
                    <a:pt x="0" y="3"/>
                  </a:moveTo>
                  <a:lnTo>
                    <a:pt x="14" y="8"/>
                  </a:lnTo>
                  <a:lnTo>
                    <a:pt x="23" y="4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0" name="Freeform 545">
              <a:extLst>
                <a:ext uri="{FF2B5EF4-FFF2-40B4-BE49-F238E27FC236}">
                  <a16:creationId xmlns:a16="http://schemas.microsoft.com/office/drawing/2014/main" id="{B298B2B2-F3F7-BCBF-00E5-4F9D96DA1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8" y="2965"/>
              <a:ext cx="107" cy="50"/>
            </a:xfrm>
            <a:custGeom>
              <a:avLst/>
              <a:gdLst>
                <a:gd name="T0" fmla="*/ 18 w 107"/>
                <a:gd name="T1" fmla="*/ 0 h 50"/>
                <a:gd name="T2" fmla="*/ 106 w 107"/>
                <a:gd name="T3" fmla="*/ 41 h 50"/>
                <a:gd name="T4" fmla="*/ 90 w 107"/>
                <a:gd name="T5" fmla="*/ 49 h 50"/>
                <a:gd name="T6" fmla="*/ 0 w 107"/>
                <a:gd name="T7" fmla="*/ 8 h 50"/>
                <a:gd name="T8" fmla="*/ 18 w 107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50">
                  <a:moveTo>
                    <a:pt x="18" y="0"/>
                  </a:moveTo>
                  <a:lnTo>
                    <a:pt x="106" y="41"/>
                  </a:lnTo>
                  <a:lnTo>
                    <a:pt x="90" y="49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1" name="Freeform 546">
              <a:extLst>
                <a:ext uri="{FF2B5EF4-FFF2-40B4-BE49-F238E27FC236}">
                  <a16:creationId xmlns:a16="http://schemas.microsoft.com/office/drawing/2014/main" id="{AB6A2022-3923-614B-F9FB-B216C8A036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4" y="3009"/>
              <a:ext cx="47" cy="22"/>
            </a:xfrm>
            <a:custGeom>
              <a:avLst/>
              <a:gdLst>
                <a:gd name="T0" fmla="*/ 17 w 47"/>
                <a:gd name="T1" fmla="*/ 0 h 22"/>
                <a:gd name="T2" fmla="*/ 46 w 47"/>
                <a:gd name="T3" fmla="*/ 12 h 22"/>
                <a:gd name="T4" fmla="*/ 30 w 47"/>
                <a:gd name="T5" fmla="*/ 21 h 22"/>
                <a:gd name="T6" fmla="*/ 0 w 47"/>
                <a:gd name="T7" fmla="*/ 8 h 22"/>
                <a:gd name="T8" fmla="*/ 17 w 47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2">
                  <a:moveTo>
                    <a:pt x="17" y="0"/>
                  </a:moveTo>
                  <a:lnTo>
                    <a:pt x="46" y="12"/>
                  </a:lnTo>
                  <a:lnTo>
                    <a:pt x="30" y="21"/>
                  </a:lnTo>
                  <a:lnTo>
                    <a:pt x="0" y="8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2" name="Freeform 547">
              <a:extLst>
                <a:ext uri="{FF2B5EF4-FFF2-40B4-BE49-F238E27FC236}">
                  <a16:creationId xmlns:a16="http://schemas.microsoft.com/office/drawing/2014/main" id="{91124E6D-7619-C917-9D84-7343A3BD5C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3" y="3024"/>
              <a:ext cx="55" cy="25"/>
            </a:xfrm>
            <a:custGeom>
              <a:avLst/>
              <a:gdLst>
                <a:gd name="T0" fmla="*/ 30 w 55"/>
                <a:gd name="T1" fmla="*/ 0 h 25"/>
                <a:gd name="T2" fmla="*/ 54 w 55"/>
                <a:gd name="T3" fmla="*/ 10 h 25"/>
                <a:gd name="T4" fmla="*/ 36 w 55"/>
                <a:gd name="T5" fmla="*/ 20 h 25"/>
                <a:gd name="T6" fmla="*/ 32 w 55"/>
                <a:gd name="T7" fmla="*/ 18 h 25"/>
                <a:gd name="T8" fmla="*/ 21 w 55"/>
                <a:gd name="T9" fmla="*/ 24 h 25"/>
                <a:gd name="T10" fmla="*/ 0 w 55"/>
                <a:gd name="T11" fmla="*/ 16 h 25"/>
                <a:gd name="T12" fmla="*/ 30 w 55"/>
                <a:gd name="T13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25">
                  <a:moveTo>
                    <a:pt x="30" y="0"/>
                  </a:moveTo>
                  <a:lnTo>
                    <a:pt x="54" y="10"/>
                  </a:lnTo>
                  <a:lnTo>
                    <a:pt x="36" y="20"/>
                  </a:lnTo>
                  <a:lnTo>
                    <a:pt x="32" y="18"/>
                  </a:lnTo>
                  <a:lnTo>
                    <a:pt x="21" y="24"/>
                  </a:lnTo>
                  <a:lnTo>
                    <a:pt x="0" y="16"/>
                  </a:lnTo>
                  <a:lnTo>
                    <a:pt x="3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3" name="Freeform 548">
              <a:extLst>
                <a:ext uri="{FF2B5EF4-FFF2-40B4-BE49-F238E27FC236}">
                  <a16:creationId xmlns:a16="http://schemas.microsoft.com/office/drawing/2014/main" id="{93110444-CCE5-7C4B-F659-357CCA2C8A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3035"/>
              <a:ext cx="50" cy="26"/>
            </a:xfrm>
            <a:custGeom>
              <a:avLst/>
              <a:gdLst>
                <a:gd name="T0" fmla="*/ 15 w 50"/>
                <a:gd name="T1" fmla="*/ 0 h 26"/>
                <a:gd name="T2" fmla="*/ 49 w 50"/>
                <a:gd name="T3" fmla="*/ 15 h 26"/>
                <a:gd name="T4" fmla="*/ 33 w 50"/>
                <a:gd name="T5" fmla="*/ 25 h 26"/>
                <a:gd name="T6" fmla="*/ 0 w 50"/>
                <a:gd name="T7" fmla="*/ 9 h 26"/>
                <a:gd name="T8" fmla="*/ 15 w 50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6">
                  <a:moveTo>
                    <a:pt x="15" y="0"/>
                  </a:moveTo>
                  <a:lnTo>
                    <a:pt x="49" y="15"/>
                  </a:lnTo>
                  <a:lnTo>
                    <a:pt x="33" y="25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4" name="Freeform 549">
              <a:extLst>
                <a:ext uri="{FF2B5EF4-FFF2-40B4-BE49-F238E27FC236}">
                  <a16:creationId xmlns:a16="http://schemas.microsoft.com/office/drawing/2014/main" id="{07B3648A-FC6C-7438-B332-CD21A19A18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8" y="2951"/>
              <a:ext cx="45" cy="20"/>
            </a:xfrm>
            <a:custGeom>
              <a:avLst/>
              <a:gdLst>
                <a:gd name="T0" fmla="*/ 16 w 45"/>
                <a:gd name="T1" fmla="*/ 0 h 20"/>
                <a:gd name="T2" fmla="*/ 44 w 45"/>
                <a:gd name="T3" fmla="*/ 12 h 20"/>
                <a:gd name="T4" fmla="*/ 26 w 45"/>
                <a:gd name="T5" fmla="*/ 19 h 20"/>
                <a:gd name="T6" fmla="*/ 0 w 45"/>
                <a:gd name="T7" fmla="*/ 8 h 20"/>
                <a:gd name="T8" fmla="*/ 16 w 45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20">
                  <a:moveTo>
                    <a:pt x="16" y="0"/>
                  </a:moveTo>
                  <a:lnTo>
                    <a:pt x="44" y="12"/>
                  </a:lnTo>
                  <a:lnTo>
                    <a:pt x="26" y="19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" name="Freeform 550">
              <a:extLst>
                <a:ext uri="{FF2B5EF4-FFF2-40B4-BE49-F238E27FC236}">
                  <a16:creationId xmlns:a16="http://schemas.microsoft.com/office/drawing/2014/main" id="{874A5B51-AB00-4BD4-4FBF-46BCC17346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3" y="2936"/>
              <a:ext cx="38" cy="17"/>
            </a:xfrm>
            <a:custGeom>
              <a:avLst/>
              <a:gdLst>
                <a:gd name="T0" fmla="*/ 19 w 38"/>
                <a:gd name="T1" fmla="*/ 0 h 17"/>
                <a:gd name="T2" fmla="*/ 37 w 38"/>
                <a:gd name="T3" fmla="*/ 8 h 17"/>
                <a:gd name="T4" fmla="*/ 19 w 38"/>
                <a:gd name="T5" fmla="*/ 16 h 17"/>
                <a:gd name="T6" fmla="*/ 0 w 38"/>
                <a:gd name="T7" fmla="*/ 6 h 17"/>
                <a:gd name="T8" fmla="*/ 19 w 3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7">
                  <a:moveTo>
                    <a:pt x="19" y="0"/>
                  </a:moveTo>
                  <a:lnTo>
                    <a:pt x="37" y="8"/>
                  </a:lnTo>
                  <a:lnTo>
                    <a:pt x="19" y="16"/>
                  </a:lnTo>
                  <a:lnTo>
                    <a:pt x="0" y="6"/>
                  </a:lnTo>
                  <a:lnTo>
                    <a:pt x="1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" name="Freeform 551">
              <a:extLst>
                <a:ext uri="{FF2B5EF4-FFF2-40B4-BE49-F238E27FC236}">
                  <a16:creationId xmlns:a16="http://schemas.microsoft.com/office/drawing/2014/main" id="{2BFAE6FB-9C10-A90C-5248-0FF9737A2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0" y="2948"/>
              <a:ext cx="35" cy="14"/>
            </a:xfrm>
            <a:custGeom>
              <a:avLst/>
              <a:gdLst>
                <a:gd name="T0" fmla="*/ 16 w 35"/>
                <a:gd name="T1" fmla="*/ 0 h 14"/>
                <a:gd name="T2" fmla="*/ 34 w 35"/>
                <a:gd name="T3" fmla="*/ 6 h 14"/>
                <a:gd name="T4" fmla="*/ 17 w 35"/>
                <a:gd name="T5" fmla="*/ 13 h 14"/>
                <a:gd name="T6" fmla="*/ 0 w 35"/>
                <a:gd name="T7" fmla="*/ 6 h 14"/>
                <a:gd name="T8" fmla="*/ 16 w 35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4">
                  <a:moveTo>
                    <a:pt x="16" y="0"/>
                  </a:moveTo>
                  <a:lnTo>
                    <a:pt x="34" y="6"/>
                  </a:lnTo>
                  <a:lnTo>
                    <a:pt x="17" y="13"/>
                  </a:lnTo>
                  <a:lnTo>
                    <a:pt x="0" y="6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" name="Freeform 552">
              <a:extLst>
                <a:ext uri="{FF2B5EF4-FFF2-40B4-BE49-F238E27FC236}">
                  <a16:creationId xmlns:a16="http://schemas.microsoft.com/office/drawing/2014/main" id="{FB153DBD-9EE0-72F5-69D7-CB862A726C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2" y="2957"/>
              <a:ext cx="29" cy="15"/>
            </a:xfrm>
            <a:custGeom>
              <a:avLst/>
              <a:gdLst>
                <a:gd name="T0" fmla="*/ 16 w 29"/>
                <a:gd name="T1" fmla="*/ 0 h 15"/>
                <a:gd name="T2" fmla="*/ 28 w 29"/>
                <a:gd name="T3" fmla="*/ 8 h 15"/>
                <a:gd name="T4" fmla="*/ 14 w 29"/>
                <a:gd name="T5" fmla="*/ 14 h 15"/>
                <a:gd name="T6" fmla="*/ 0 w 29"/>
                <a:gd name="T7" fmla="*/ 7 h 15"/>
                <a:gd name="T8" fmla="*/ 16 w 29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5">
                  <a:moveTo>
                    <a:pt x="16" y="0"/>
                  </a:moveTo>
                  <a:lnTo>
                    <a:pt x="28" y="8"/>
                  </a:lnTo>
                  <a:lnTo>
                    <a:pt x="14" y="14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8" name="Freeform 553">
              <a:extLst>
                <a:ext uri="{FF2B5EF4-FFF2-40B4-BE49-F238E27FC236}">
                  <a16:creationId xmlns:a16="http://schemas.microsoft.com/office/drawing/2014/main" id="{67A78156-2D39-AD38-25E8-C12D2DEDF3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8" y="2942"/>
              <a:ext cx="26" cy="11"/>
            </a:xfrm>
            <a:custGeom>
              <a:avLst/>
              <a:gdLst>
                <a:gd name="T0" fmla="*/ 15 w 26"/>
                <a:gd name="T1" fmla="*/ 0 h 11"/>
                <a:gd name="T2" fmla="*/ 25 w 26"/>
                <a:gd name="T3" fmla="*/ 2 h 11"/>
                <a:gd name="T4" fmla="*/ 9 w 26"/>
                <a:gd name="T5" fmla="*/ 10 h 11"/>
                <a:gd name="T6" fmla="*/ 0 w 26"/>
                <a:gd name="T7" fmla="*/ 5 h 11"/>
                <a:gd name="T8" fmla="*/ 15 w 2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1">
                  <a:moveTo>
                    <a:pt x="15" y="0"/>
                  </a:moveTo>
                  <a:lnTo>
                    <a:pt x="25" y="2"/>
                  </a:lnTo>
                  <a:lnTo>
                    <a:pt x="9" y="10"/>
                  </a:lnTo>
                  <a:lnTo>
                    <a:pt x="0" y="5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9" name="Freeform 554">
              <a:extLst>
                <a:ext uri="{FF2B5EF4-FFF2-40B4-BE49-F238E27FC236}">
                  <a16:creationId xmlns:a16="http://schemas.microsoft.com/office/drawing/2014/main" id="{8433989F-3C7A-CC7F-7F11-D34A25133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6" y="3022"/>
              <a:ext cx="52" cy="26"/>
            </a:xfrm>
            <a:custGeom>
              <a:avLst/>
              <a:gdLst>
                <a:gd name="T0" fmla="*/ 17 w 52"/>
                <a:gd name="T1" fmla="*/ 0 h 26"/>
                <a:gd name="T2" fmla="*/ 51 w 52"/>
                <a:gd name="T3" fmla="*/ 15 h 26"/>
                <a:gd name="T4" fmla="*/ 32 w 52"/>
                <a:gd name="T5" fmla="*/ 25 h 26"/>
                <a:gd name="T6" fmla="*/ 0 w 52"/>
                <a:gd name="T7" fmla="*/ 10 h 26"/>
                <a:gd name="T8" fmla="*/ 17 w 52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6">
                  <a:moveTo>
                    <a:pt x="17" y="0"/>
                  </a:moveTo>
                  <a:lnTo>
                    <a:pt x="51" y="15"/>
                  </a:lnTo>
                  <a:lnTo>
                    <a:pt x="32" y="25"/>
                  </a:lnTo>
                  <a:lnTo>
                    <a:pt x="0" y="10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0" name="Freeform 555">
              <a:extLst>
                <a:ext uri="{FF2B5EF4-FFF2-40B4-BE49-F238E27FC236}">
                  <a16:creationId xmlns:a16="http://schemas.microsoft.com/office/drawing/2014/main" id="{9D21BC4E-7A89-480B-37CB-1829FE2EB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9" y="3011"/>
              <a:ext cx="52" cy="24"/>
            </a:xfrm>
            <a:custGeom>
              <a:avLst/>
              <a:gdLst>
                <a:gd name="T0" fmla="*/ 16 w 52"/>
                <a:gd name="T1" fmla="*/ 0 h 24"/>
                <a:gd name="T2" fmla="*/ 51 w 52"/>
                <a:gd name="T3" fmla="*/ 15 h 24"/>
                <a:gd name="T4" fmla="*/ 35 w 52"/>
                <a:gd name="T5" fmla="*/ 23 h 24"/>
                <a:gd name="T6" fmla="*/ 0 w 52"/>
                <a:gd name="T7" fmla="*/ 8 h 24"/>
                <a:gd name="T8" fmla="*/ 16 w 52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4">
                  <a:moveTo>
                    <a:pt x="16" y="0"/>
                  </a:moveTo>
                  <a:lnTo>
                    <a:pt x="51" y="15"/>
                  </a:lnTo>
                  <a:lnTo>
                    <a:pt x="35" y="23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1" name="Freeform 556">
              <a:extLst>
                <a:ext uri="{FF2B5EF4-FFF2-40B4-BE49-F238E27FC236}">
                  <a16:creationId xmlns:a16="http://schemas.microsoft.com/office/drawing/2014/main" id="{C9F2628E-97A2-FA6E-90E9-7644A0E11A6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2" y="2999"/>
              <a:ext cx="52" cy="24"/>
            </a:xfrm>
            <a:custGeom>
              <a:avLst/>
              <a:gdLst>
                <a:gd name="T0" fmla="*/ 15 w 52"/>
                <a:gd name="T1" fmla="*/ 0 h 24"/>
                <a:gd name="T2" fmla="*/ 51 w 52"/>
                <a:gd name="T3" fmla="*/ 14 h 24"/>
                <a:gd name="T4" fmla="*/ 33 w 52"/>
                <a:gd name="T5" fmla="*/ 23 h 24"/>
                <a:gd name="T6" fmla="*/ 0 w 52"/>
                <a:gd name="T7" fmla="*/ 9 h 24"/>
                <a:gd name="T8" fmla="*/ 15 w 52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4">
                  <a:moveTo>
                    <a:pt x="15" y="0"/>
                  </a:moveTo>
                  <a:lnTo>
                    <a:pt x="51" y="14"/>
                  </a:lnTo>
                  <a:lnTo>
                    <a:pt x="33" y="23"/>
                  </a:lnTo>
                  <a:lnTo>
                    <a:pt x="0" y="9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2" name="Freeform 557">
              <a:extLst>
                <a:ext uri="{FF2B5EF4-FFF2-40B4-BE49-F238E27FC236}">
                  <a16:creationId xmlns:a16="http://schemas.microsoft.com/office/drawing/2014/main" id="{815F03DC-4BAE-A4C9-21A9-706D6DA79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4" y="3016"/>
              <a:ext cx="36" cy="14"/>
            </a:xfrm>
            <a:custGeom>
              <a:avLst/>
              <a:gdLst>
                <a:gd name="T0" fmla="*/ 19 w 36"/>
                <a:gd name="T1" fmla="*/ 0 h 14"/>
                <a:gd name="T2" fmla="*/ 35 w 36"/>
                <a:gd name="T3" fmla="*/ 5 h 14"/>
                <a:gd name="T4" fmla="*/ 18 w 36"/>
                <a:gd name="T5" fmla="*/ 13 h 14"/>
                <a:gd name="T6" fmla="*/ 0 w 36"/>
                <a:gd name="T7" fmla="*/ 7 h 14"/>
                <a:gd name="T8" fmla="*/ 19 w 36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4">
                  <a:moveTo>
                    <a:pt x="19" y="0"/>
                  </a:moveTo>
                  <a:lnTo>
                    <a:pt x="35" y="5"/>
                  </a:lnTo>
                  <a:lnTo>
                    <a:pt x="18" y="13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3" name="Freeform 558">
              <a:extLst>
                <a:ext uri="{FF2B5EF4-FFF2-40B4-BE49-F238E27FC236}">
                  <a16:creationId xmlns:a16="http://schemas.microsoft.com/office/drawing/2014/main" id="{01E2939E-EE07-9698-F4A7-5C28E05AAC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0" y="3003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7 h 15"/>
                <a:gd name="T4" fmla="*/ 16 w 32"/>
                <a:gd name="T5" fmla="*/ 14 h 15"/>
                <a:gd name="T6" fmla="*/ 0 w 32"/>
                <a:gd name="T7" fmla="*/ 8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7"/>
                  </a:lnTo>
                  <a:lnTo>
                    <a:pt x="16" y="1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4" name="Freeform 559">
              <a:extLst>
                <a:ext uri="{FF2B5EF4-FFF2-40B4-BE49-F238E27FC236}">
                  <a16:creationId xmlns:a16="http://schemas.microsoft.com/office/drawing/2014/main" id="{4B3ED2F7-824D-8FE9-A41C-EB87B5FCD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1" y="2991"/>
              <a:ext cx="33" cy="14"/>
            </a:xfrm>
            <a:custGeom>
              <a:avLst/>
              <a:gdLst>
                <a:gd name="T0" fmla="*/ 16 w 33"/>
                <a:gd name="T1" fmla="*/ 0 h 14"/>
                <a:gd name="T2" fmla="*/ 32 w 33"/>
                <a:gd name="T3" fmla="*/ 5 h 14"/>
                <a:gd name="T4" fmla="*/ 16 w 33"/>
                <a:gd name="T5" fmla="*/ 13 h 14"/>
                <a:gd name="T6" fmla="*/ 0 w 33"/>
                <a:gd name="T7" fmla="*/ 7 h 14"/>
                <a:gd name="T8" fmla="*/ 16 w 33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4">
                  <a:moveTo>
                    <a:pt x="16" y="0"/>
                  </a:moveTo>
                  <a:lnTo>
                    <a:pt x="32" y="5"/>
                  </a:lnTo>
                  <a:lnTo>
                    <a:pt x="16" y="13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" name="Freeform 560">
              <a:extLst>
                <a:ext uri="{FF2B5EF4-FFF2-40B4-BE49-F238E27FC236}">
                  <a16:creationId xmlns:a16="http://schemas.microsoft.com/office/drawing/2014/main" id="{B237D1E0-4B87-086A-4CFF-B7C75C5A7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5" y="2979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5 h 15"/>
                <a:gd name="T4" fmla="*/ 14 w 32"/>
                <a:gd name="T5" fmla="*/ 14 h 15"/>
                <a:gd name="T6" fmla="*/ 0 w 32"/>
                <a:gd name="T7" fmla="*/ 8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5"/>
                  </a:lnTo>
                  <a:lnTo>
                    <a:pt x="14" y="1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" name="Freeform 561">
              <a:extLst>
                <a:ext uri="{FF2B5EF4-FFF2-40B4-BE49-F238E27FC236}">
                  <a16:creationId xmlns:a16="http://schemas.microsoft.com/office/drawing/2014/main" id="{D250E492-1875-1165-8B17-C7EE8C21C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5" y="2970"/>
              <a:ext cx="26" cy="13"/>
            </a:xfrm>
            <a:custGeom>
              <a:avLst/>
              <a:gdLst>
                <a:gd name="T0" fmla="*/ 13 w 26"/>
                <a:gd name="T1" fmla="*/ 0 h 13"/>
                <a:gd name="T2" fmla="*/ 25 w 26"/>
                <a:gd name="T3" fmla="*/ 5 h 13"/>
                <a:gd name="T4" fmla="*/ 16 w 26"/>
                <a:gd name="T5" fmla="*/ 12 h 13"/>
                <a:gd name="T6" fmla="*/ 0 w 26"/>
                <a:gd name="T7" fmla="*/ 6 h 13"/>
                <a:gd name="T8" fmla="*/ 13 w 26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3">
                  <a:moveTo>
                    <a:pt x="13" y="0"/>
                  </a:moveTo>
                  <a:lnTo>
                    <a:pt x="25" y="5"/>
                  </a:lnTo>
                  <a:lnTo>
                    <a:pt x="16" y="12"/>
                  </a:lnTo>
                  <a:lnTo>
                    <a:pt x="0" y="6"/>
                  </a:lnTo>
                  <a:lnTo>
                    <a:pt x="13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" name="Freeform 562">
              <a:extLst>
                <a:ext uri="{FF2B5EF4-FFF2-40B4-BE49-F238E27FC236}">
                  <a16:creationId xmlns:a16="http://schemas.microsoft.com/office/drawing/2014/main" id="{F845FE6A-383E-2135-FB32-B3ED8E0268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5" y="2979"/>
              <a:ext cx="28" cy="10"/>
            </a:xfrm>
            <a:custGeom>
              <a:avLst/>
              <a:gdLst>
                <a:gd name="T0" fmla="*/ 10 w 28"/>
                <a:gd name="T1" fmla="*/ 0 h 10"/>
                <a:gd name="T2" fmla="*/ 27 w 28"/>
                <a:gd name="T3" fmla="*/ 3 h 10"/>
                <a:gd name="T4" fmla="*/ 14 w 28"/>
                <a:gd name="T5" fmla="*/ 9 h 10"/>
                <a:gd name="T6" fmla="*/ 0 w 28"/>
                <a:gd name="T7" fmla="*/ 4 h 10"/>
                <a:gd name="T8" fmla="*/ 10 w 28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0">
                  <a:moveTo>
                    <a:pt x="10" y="0"/>
                  </a:moveTo>
                  <a:lnTo>
                    <a:pt x="27" y="3"/>
                  </a:lnTo>
                  <a:lnTo>
                    <a:pt x="14" y="9"/>
                  </a:lnTo>
                  <a:lnTo>
                    <a:pt x="0" y="4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8" name="Freeform 563">
              <a:extLst>
                <a:ext uri="{FF2B5EF4-FFF2-40B4-BE49-F238E27FC236}">
                  <a16:creationId xmlns:a16="http://schemas.microsoft.com/office/drawing/2014/main" id="{7D13D08A-C75A-8EB6-BE6B-B10D61BC4C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5" y="2986"/>
              <a:ext cx="30" cy="15"/>
            </a:xfrm>
            <a:custGeom>
              <a:avLst/>
              <a:gdLst>
                <a:gd name="T0" fmla="*/ 15 w 30"/>
                <a:gd name="T1" fmla="*/ 0 h 15"/>
                <a:gd name="T2" fmla="*/ 29 w 30"/>
                <a:gd name="T3" fmla="*/ 6 h 15"/>
                <a:gd name="T4" fmla="*/ 15 w 30"/>
                <a:gd name="T5" fmla="*/ 14 h 15"/>
                <a:gd name="T6" fmla="*/ 0 w 30"/>
                <a:gd name="T7" fmla="*/ 8 h 15"/>
                <a:gd name="T8" fmla="*/ 15 w 30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5">
                  <a:moveTo>
                    <a:pt x="15" y="0"/>
                  </a:moveTo>
                  <a:lnTo>
                    <a:pt x="29" y="6"/>
                  </a:lnTo>
                  <a:lnTo>
                    <a:pt x="15" y="14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9" name="Freeform 564">
              <a:extLst>
                <a:ext uri="{FF2B5EF4-FFF2-40B4-BE49-F238E27FC236}">
                  <a16:creationId xmlns:a16="http://schemas.microsoft.com/office/drawing/2014/main" id="{DE9E4897-F1AA-BB6A-5C87-D95B5DD398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4" y="2985"/>
              <a:ext cx="27" cy="14"/>
            </a:xfrm>
            <a:custGeom>
              <a:avLst/>
              <a:gdLst>
                <a:gd name="T0" fmla="*/ 13 w 27"/>
                <a:gd name="T1" fmla="*/ 0 h 14"/>
                <a:gd name="T2" fmla="*/ 26 w 27"/>
                <a:gd name="T3" fmla="*/ 6 h 14"/>
                <a:gd name="T4" fmla="*/ 15 w 27"/>
                <a:gd name="T5" fmla="*/ 13 h 14"/>
                <a:gd name="T6" fmla="*/ 0 w 27"/>
                <a:gd name="T7" fmla="*/ 6 h 14"/>
                <a:gd name="T8" fmla="*/ 13 w 27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4">
                  <a:moveTo>
                    <a:pt x="13" y="0"/>
                  </a:moveTo>
                  <a:lnTo>
                    <a:pt x="26" y="6"/>
                  </a:lnTo>
                  <a:lnTo>
                    <a:pt x="15" y="13"/>
                  </a:lnTo>
                  <a:lnTo>
                    <a:pt x="0" y="6"/>
                  </a:lnTo>
                  <a:lnTo>
                    <a:pt x="13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0" name="Freeform 565">
              <a:extLst>
                <a:ext uri="{FF2B5EF4-FFF2-40B4-BE49-F238E27FC236}">
                  <a16:creationId xmlns:a16="http://schemas.microsoft.com/office/drawing/2014/main" id="{B25C4E14-7B23-F90A-C438-856C4E5A6A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2" y="2994"/>
              <a:ext cx="34" cy="15"/>
            </a:xfrm>
            <a:custGeom>
              <a:avLst/>
              <a:gdLst>
                <a:gd name="T0" fmla="*/ 17 w 34"/>
                <a:gd name="T1" fmla="*/ 0 h 15"/>
                <a:gd name="T2" fmla="*/ 33 w 34"/>
                <a:gd name="T3" fmla="*/ 6 h 15"/>
                <a:gd name="T4" fmla="*/ 17 w 34"/>
                <a:gd name="T5" fmla="*/ 14 h 15"/>
                <a:gd name="T6" fmla="*/ 0 w 34"/>
                <a:gd name="T7" fmla="*/ 8 h 15"/>
                <a:gd name="T8" fmla="*/ 17 w 34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5">
                  <a:moveTo>
                    <a:pt x="17" y="0"/>
                  </a:moveTo>
                  <a:lnTo>
                    <a:pt x="33" y="6"/>
                  </a:lnTo>
                  <a:lnTo>
                    <a:pt x="17" y="14"/>
                  </a:lnTo>
                  <a:lnTo>
                    <a:pt x="0" y="8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1" name="Freeform 566">
              <a:extLst>
                <a:ext uri="{FF2B5EF4-FFF2-40B4-BE49-F238E27FC236}">
                  <a16:creationId xmlns:a16="http://schemas.microsoft.com/office/drawing/2014/main" id="{57B44CBA-1C24-9858-4951-16E58B09E9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0" y="2994"/>
              <a:ext cx="31" cy="16"/>
            </a:xfrm>
            <a:custGeom>
              <a:avLst/>
              <a:gdLst>
                <a:gd name="T0" fmla="*/ 15 w 31"/>
                <a:gd name="T1" fmla="*/ 0 h 16"/>
                <a:gd name="T2" fmla="*/ 30 w 31"/>
                <a:gd name="T3" fmla="*/ 6 h 16"/>
                <a:gd name="T4" fmla="*/ 15 w 31"/>
                <a:gd name="T5" fmla="*/ 15 h 16"/>
                <a:gd name="T6" fmla="*/ 0 w 31"/>
                <a:gd name="T7" fmla="*/ 7 h 16"/>
                <a:gd name="T8" fmla="*/ 15 w 31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6">
                  <a:moveTo>
                    <a:pt x="15" y="0"/>
                  </a:moveTo>
                  <a:lnTo>
                    <a:pt x="30" y="6"/>
                  </a:lnTo>
                  <a:lnTo>
                    <a:pt x="15" y="15"/>
                  </a:lnTo>
                  <a:lnTo>
                    <a:pt x="0" y="7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2" name="Freeform 567">
              <a:extLst>
                <a:ext uri="{FF2B5EF4-FFF2-40B4-BE49-F238E27FC236}">
                  <a16:creationId xmlns:a16="http://schemas.microsoft.com/office/drawing/2014/main" id="{5F65CDB6-2528-8749-0475-4479643A72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2" y="2982"/>
              <a:ext cx="32" cy="15"/>
            </a:xfrm>
            <a:custGeom>
              <a:avLst/>
              <a:gdLst>
                <a:gd name="T0" fmla="*/ 18 w 32"/>
                <a:gd name="T1" fmla="*/ 0 h 15"/>
                <a:gd name="T2" fmla="*/ 31 w 32"/>
                <a:gd name="T3" fmla="*/ 5 h 15"/>
                <a:gd name="T4" fmla="*/ 17 w 32"/>
                <a:gd name="T5" fmla="*/ 14 h 15"/>
                <a:gd name="T6" fmla="*/ 0 w 32"/>
                <a:gd name="T7" fmla="*/ 6 h 15"/>
                <a:gd name="T8" fmla="*/ 18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8" y="0"/>
                  </a:moveTo>
                  <a:lnTo>
                    <a:pt x="31" y="5"/>
                  </a:lnTo>
                  <a:lnTo>
                    <a:pt x="17" y="14"/>
                  </a:lnTo>
                  <a:lnTo>
                    <a:pt x="0" y="6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3" name="Freeform 568">
              <a:extLst>
                <a:ext uri="{FF2B5EF4-FFF2-40B4-BE49-F238E27FC236}">
                  <a16:creationId xmlns:a16="http://schemas.microsoft.com/office/drawing/2014/main" id="{51812EF1-03D5-C7ED-8503-5A14613B01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6" y="2971"/>
              <a:ext cx="31" cy="14"/>
            </a:xfrm>
            <a:custGeom>
              <a:avLst/>
              <a:gdLst>
                <a:gd name="T0" fmla="*/ 16 w 31"/>
                <a:gd name="T1" fmla="*/ 0 h 14"/>
                <a:gd name="T2" fmla="*/ 30 w 31"/>
                <a:gd name="T3" fmla="*/ 5 h 14"/>
                <a:gd name="T4" fmla="*/ 15 w 31"/>
                <a:gd name="T5" fmla="*/ 13 h 14"/>
                <a:gd name="T6" fmla="*/ 0 w 31"/>
                <a:gd name="T7" fmla="*/ 8 h 14"/>
                <a:gd name="T8" fmla="*/ 16 w 31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4">
                  <a:moveTo>
                    <a:pt x="16" y="0"/>
                  </a:moveTo>
                  <a:lnTo>
                    <a:pt x="30" y="5"/>
                  </a:lnTo>
                  <a:lnTo>
                    <a:pt x="15" y="13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4" name="Freeform 569">
              <a:extLst>
                <a:ext uri="{FF2B5EF4-FFF2-40B4-BE49-F238E27FC236}">
                  <a16:creationId xmlns:a16="http://schemas.microsoft.com/office/drawing/2014/main" id="{7E2C5707-5F97-A8B1-0563-4C73F01233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7" y="2963"/>
              <a:ext cx="25" cy="11"/>
            </a:xfrm>
            <a:custGeom>
              <a:avLst/>
              <a:gdLst>
                <a:gd name="T0" fmla="*/ 12 w 25"/>
                <a:gd name="T1" fmla="*/ 0 h 11"/>
                <a:gd name="T2" fmla="*/ 24 w 25"/>
                <a:gd name="T3" fmla="*/ 4 h 11"/>
                <a:gd name="T4" fmla="*/ 12 w 25"/>
                <a:gd name="T5" fmla="*/ 10 h 11"/>
                <a:gd name="T6" fmla="*/ 0 w 25"/>
                <a:gd name="T7" fmla="*/ 5 h 11"/>
                <a:gd name="T8" fmla="*/ 12 w 25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1">
                  <a:moveTo>
                    <a:pt x="12" y="0"/>
                  </a:moveTo>
                  <a:lnTo>
                    <a:pt x="24" y="4"/>
                  </a:lnTo>
                  <a:lnTo>
                    <a:pt x="12" y="10"/>
                  </a:lnTo>
                  <a:lnTo>
                    <a:pt x="0" y="5"/>
                  </a:lnTo>
                  <a:lnTo>
                    <a:pt x="12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5" name="Freeform 570">
              <a:extLst>
                <a:ext uri="{FF2B5EF4-FFF2-40B4-BE49-F238E27FC236}">
                  <a16:creationId xmlns:a16="http://schemas.microsoft.com/office/drawing/2014/main" id="{AEFC74CB-C21B-80CB-15EA-9AF4695233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5" y="3005"/>
              <a:ext cx="34" cy="16"/>
            </a:xfrm>
            <a:custGeom>
              <a:avLst/>
              <a:gdLst>
                <a:gd name="T0" fmla="*/ 16 w 34"/>
                <a:gd name="T1" fmla="*/ 0 h 16"/>
                <a:gd name="T2" fmla="*/ 33 w 34"/>
                <a:gd name="T3" fmla="*/ 8 h 16"/>
                <a:gd name="T4" fmla="*/ 16 w 34"/>
                <a:gd name="T5" fmla="*/ 15 h 16"/>
                <a:gd name="T6" fmla="*/ 0 w 34"/>
                <a:gd name="T7" fmla="*/ 8 h 16"/>
                <a:gd name="T8" fmla="*/ 16 w 34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6">
                  <a:moveTo>
                    <a:pt x="16" y="0"/>
                  </a:moveTo>
                  <a:lnTo>
                    <a:pt x="33" y="8"/>
                  </a:lnTo>
                  <a:lnTo>
                    <a:pt x="16" y="15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6" name="Freeform 571">
              <a:extLst>
                <a:ext uri="{FF2B5EF4-FFF2-40B4-BE49-F238E27FC236}">
                  <a16:creationId xmlns:a16="http://schemas.microsoft.com/office/drawing/2014/main" id="{3E026798-147C-4C26-42F4-081A260E39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4" y="2996"/>
              <a:ext cx="33" cy="17"/>
            </a:xfrm>
            <a:custGeom>
              <a:avLst/>
              <a:gdLst>
                <a:gd name="T0" fmla="*/ 18 w 33"/>
                <a:gd name="T1" fmla="*/ 0 h 17"/>
                <a:gd name="T2" fmla="*/ 32 w 33"/>
                <a:gd name="T3" fmla="*/ 7 h 17"/>
                <a:gd name="T4" fmla="*/ 18 w 33"/>
                <a:gd name="T5" fmla="*/ 16 h 17"/>
                <a:gd name="T6" fmla="*/ 0 w 33"/>
                <a:gd name="T7" fmla="*/ 7 h 17"/>
                <a:gd name="T8" fmla="*/ 18 w 33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7">
                  <a:moveTo>
                    <a:pt x="18" y="0"/>
                  </a:moveTo>
                  <a:lnTo>
                    <a:pt x="32" y="7"/>
                  </a:lnTo>
                  <a:lnTo>
                    <a:pt x="18" y="16"/>
                  </a:lnTo>
                  <a:lnTo>
                    <a:pt x="0" y="7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7" name="Freeform 572">
              <a:extLst>
                <a:ext uri="{FF2B5EF4-FFF2-40B4-BE49-F238E27FC236}">
                  <a16:creationId xmlns:a16="http://schemas.microsoft.com/office/drawing/2014/main" id="{B472D7E3-6DE5-B074-2BC5-7E1DA224F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0" y="2985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5 h 15"/>
                <a:gd name="T4" fmla="*/ 14 w 32"/>
                <a:gd name="T5" fmla="*/ 14 h 15"/>
                <a:gd name="T6" fmla="*/ 0 w 32"/>
                <a:gd name="T7" fmla="*/ 7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5"/>
                  </a:lnTo>
                  <a:lnTo>
                    <a:pt x="14" y="14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8" name="Freeform 573">
              <a:extLst>
                <a:ext uri="{FF2B5EF4-FFF2-40B4-BE49-F238E27FC236}">
                  <a16:creationId xmlns:a16="http://schemas.microsoft.com/office/drawing/2014/main" id="{A0BA5980-4602-0BC3-E881-9981B4BE5B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3" y="2973"/>
              <a:ext cx="33" cy="17"/>
            </a:xfrm>
            <a:custGeom>
              <a:avLst/>
              <a:gdLst>
                <a:gd name="T0" fmla="*/ 16 w 33"/>
                <a:gd name="T1" fmla="*/ 0 h 17"/>
                <a:gd name="T2" fmla="*/ 32 w 33"/>
                <a:gd name="T3" fmla="*/ 7 h 17"/>
                <a:gd name="T4" fmla="*/ 15 w 33"/>
                <a:gd name="T5" fmla="*/ 16 h 17"/>
                <a:gd name="T6" fmla="*/ 0 w 33"/>
                <a:gd name="T7" fmla="*/ 9 h 17"/>
                <a:gd name="T8" fmla="*/ 16 w 33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7">
                  <a:moveTo>
                    <a:pt x="16" y="0"/>
                  </a:moveTo>
                  <a:lnTo>
                    <a:pt x="32" y="7"/>
                  </a:lnTo>
                  <a:lnTo>
                    <a:pt x="15" y="16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9" name="Freeform 574">
              <a:extLst>
                <a:ext uri="{FF2B5EF4-FFF2-40B4-BE49-F238E27FC236}">
                  <a16:creationId xmlns:a16="http://schemas.microsoft.com/office/drawing/2014/main" id="{ABDDC0A3-DADE-5E9C-679A-8ABCE30D3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7" y="2961"/>
              <a:ext cx="31" cy="16"/>
            </a:xfrm>
            <a:custGeom>
              <a:avLst/>
              <a:gdLst>
                <a:gd name="T0" fmla="*/ 16 w 31"/>
                <a:gd name="T1" fmla="*/ 0 h 16"/>
                <a:gd name="T2" fmla="*/ 30 w 31"/>
                <a:gd name="T3" fmla="*/ 7 h 16"/>
                <a:gd name="T4" fmla="*/ 15 w 31"/>
                <a:gd name="T5" fmla="*/ 15 h 16"/>
                <a:gd name="T6" fmla="*/ 0 w 31"/>
                <a:gd name="T7" fmla="*/ 10 h 16"/>
                <a:gd name="T8" fmla="*/ 16 w 31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6">
                  <a:moveTo>
                    <a:pt x="16" y="0"/>
                  </a:moveTo>
                  <a:lnTo>
                    <a:pt x="30" y="7"/>
                  </a:lnTo>
                  <a:lnTo>
                    <a:pt x="15" y="15"/>
                  </a:lnTo>
                  <a:lnTo>
                    <a:pt x="0" y="10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0" name="Freeform 575">
              <a:extLst>
                <a:ext uri="{FF2B5EF4-FFF2-40B4-BE49-F238E27FC236}">
                  <a16:creationId xmlns:a16="http://schemas.microsoft.com/office/drawing/2014/main" id="{EF23C528-B911-2F0D-932D-EA55E6D89C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8" y="2954"/>
              <a:ext cx="25" cy="12"/>
            </a:xfrm>
            <a:custGeom>
              <a:avLst/>
              <a:gdLst>
                <a:gd name="T0" fmla="*/ 11 w 25"/>
                <a:gd name="T1" fmla="*/ 0 h 12"/>
                <a:gd name="T2" fmla="*/ 24 w 25"/>
                <a:gd name="T3" fmla="*/ 4 h 12"/>
                <a:gd name="T4" fmla="*/ 15 w 25"/>
                <a:gd name="T5" fmla="*/ 11 h 12"/>
                <a:gd name="T6" fmla="*/ 0 w 25"/>
                <a:gd name="T7" fmla="*/ 5 h 12"/>
                <a:gd name="T8" fmla="*/ 11 w 25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2">
                  <a:moveTo>
                    <a:pt x="11" y="0"/>
                  </a:moveTo>
                  <a:lnTo>
                    <a:pt x="24" y="4"/>
                  </a:lnTo>
                  <a:lnTo>
                    <a:pt x="15" y="11"/>
                  </a:lnTo>
                  <a:lnTo>
                    <a:pt x="0" y="5"/>
                  </a:lnTo>
                  <a:lnTo>
                    <a:pt x="11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1" name="Freeform 576">
              <a:extLst>
                <a:ext uri="{FF2B5EF4-FFF2-40B4-BE49-F238E27FC236}">
                  <a16:creationId xmlns:a16="http://schemas.microsoft.com/office/drawing/2014/main" id="{85ABAED6-8C9B-4C62-731C-A738E03951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" y="2976"/>
              <a:ext cx="33" cy="15"/>
            </a:xfrm>
            <a:custGeom>
              <a:avLst/>
              <a:gdLst>
                <a:gd name="T0" fmla="*/ 16 w 33"/>
                <a:gd name="T1" fmla="*/ 0 h 15"/>
                <a:gd name="T2" fmla="*/ 32 w 33"/>
                <a:gd name="T3" fmla="*/ 7 h 15"/>
                <a:gd name="T4" fmla="*/ 16 w 33"/>
                <a:gd name="T5" fmla="*/ 14 h 15"/>
                <a:gd name="T6" fmla="*/ 0 w 33"/>
                <a:gd name="T7" fmla="*/ 9 h 15"/>
                <a:gd name="T8" fmla="*/ 16 w 33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5">
                  <a:moveTo>
                    <a:pt x="16" y="0"/>
                  </a:moveTo>
                  <a:lnTo>
                    <a:pt x="32" y="7"/>
                  </a:lnTo>
                  <a:lnTo>
                    <a:pt x="16" y="14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2" name="Freeform 577">
              <a:extLst>
                <a:ext uri="{FF2B5EF4-FFF2-40B4-BE49-F238E27FC236}">
                  <a16:creationId xmlns:a16="http://schemas.microsoft.com/office/drawing/2014/main" id="{2B24C412-A633-E1CD-4ECC-BB6ED1B7E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5" y="2965"/>
              <a:ext cx="31" cy="15"/>
            </a:xfrm>
            <a:custGeom>
              <a:avLst/>
              <a:gdLst>
                <a:gd name="T0" fmla="*/ 15 w 31"/>
                <a:gd name="T1" fmla="*/ 0 h 15"/>
                <a:gd name="T2" fmla="*/ 30 w 31"/>
                <a:gd name="T3" fmla="*/ 6 h 15"/>
                <a:gd name="T4" fmla="*/ 15 w 31"/>
                <a:gd name="T5" fmla="*/ 14 h 15"/>
                <a:gd name="T6" fmla="*/ 0 w 31"/>
                <a:gd name="T7" fmla="*/ 7 h 15"/>
                <a:gd name="T8" fmla="*/ 15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5" y="0"/>
                  </a:moveTo>
                  <a:lnTo>
                    <a:pt x="30" y="6"/>
                  </a:lnTo>
                  <a:lnTo>
                    <a:pt x="15" y="14"/>
                  </a:lnTo>
                  <a:lnTo>
                    <a:pt x="0" y="7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3" name="Freeform 578">
              <a:extLst>
                <a:ext uri="{FF2B5EF4-FFF2-40B4-BE49-F238E27FC236}">
                  <a16:creationId xmlns:a16="http://schemas.microsoft.com/office/drawing/2014/main" id="{77343356-B6B6-8FF3-EE59-17D6DE66D0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7" y="2954"/>
              <a:ext cx="32" cy="15"/>
            </a:xfrm>
            <a:custGeom>
              <a:avLst/>
              <a:gdLst>
                <a:gd name="T0" fmla="*/ 16 w 32"/>
                <a:gd name="T1" fmla="*/ 0 h 15"/>
                <a:gd name="T2" fmla="*/ 31 w 32"/>
                <a:gd name="T3" fmla="*/ 5 h 15"/>
                <a:gd name="T4" fmla="*/ 16 w 32"/>
                <a:gd name="T5" fmla="*/ 14 h 15"/>
                <a:gd name="T6" fmla="*/ 0 w 32"/>
                <a:gd name="T7" fmla="*/ 8 h 15"/>
                <a:gd name="T8" fmla="*/ 16 w 32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5">
                  <a:moveTo>
                    <a:pt x="16" y="0"/>
                  </a:moveTo>
                  <a:lnTo>
                    <a:pt x="31" y="5"/>
                  </a:lnTo>
                  <a:lnTo>
                    <a:pt x="16" y="1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4" name="Freeform 579">
              <a:extLst>
                <a:ext uri="{FF2B5EF4-FFF2-40B4-BE49-F238E27FC236}">
                  <a16:creationId xmlns:a16="http://schemas.microsoft.com/office/drawing/2014/main" id="{31A35484-B6EE-46A4-E7F8-8CF4D3D3DD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9" y="2947"/>
              <a:ext cx="26" cy="11"/>
            </a:xfrm>
            <a:custGeom>
              <a:avLst/>
              <a:gdLst>
                <a:gd name="T0" fmla="*/ 12 w 26"/>
                <a:gd name="T1" fmla="*/ 0 h 11"/>
                <a:gd name="T2" fmla="*/ 25 w 26"/>
                <a:gd name="T3" fmla="*/ 6 h 11"/>
                <a:gd name="T4" fmla="*/ 14 w 26"/>
                <a:gd name="T5" fmla="*/ 10 h 11"/>
                <a:gd name="T6" fmla="*/ 0 w 26"/>
                <a:gd name="T7" fmla="*/ 6 h 11"/>
                <a:gd name="T8" fmla="*/ 12 w 2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1">
                  <a:moveTo>
                    <a:pt x="12" y="0"/>
                  </a:moveTo>
                  <a:lnTo>
                    <a:pt x="25" y="6"/>
                  </a:lnTo>
                  <a:lnTo>
                    <a:pt x="14" y="10"/>
                  </a:lnTo>
                  <a:lnTo>
                    <a:pt x="0" y="6"/>
                  </a:lnTo>
                  <a:lnTo>
                    <a:pt x="12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5" name="Freeform 580">
              <a:extLst>
                <a:ext uri="{FF2B5EF4-FFF2-40B4-BE49-F238E27FC236}">
                  <a16:creationId xmlns:a16="http://schemas.microsoft.com/office/drawing/2014/main" id="{6FD2C40F-34C7-6E92-64AC-6A85BDC53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5" y="2988"/>
              <a:ext cx="35" cy="17"/>
            </a:xfrm>
            <a:custGeom>
              <a:avLst/>
              <a:gdLst>
                <a:gd name="T0" fmla="*/ 17 w 35"/>
                <a:gd name="T1" fmla="*/ 0 h 17"/>
                <a:gd name="T2" fmla="*/ 34 w 35"/>
                <a:gd name="T3" fmla="*/ 7 h 17"/>
                <a:gd name="T4" fmla="*/ 17 w 35"/>
                <a:gd name="T5" fmla="*/ 16 h 17"/>
                <a:gd name="T6" fmla="*/ 0 w 35"/>
                <a:gd name="T7" fmla="*/ 7 h 17"/>
                <a:gd name="T8" fmla="*/ 17 w 35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7">
                  <a:moveTo>
                    <a:pt x="17" y="0"/>
                  </a:moveTo>
                  <a:lnTo>
                    <a:pt x="34" y="7"/>
                  </a:lnTo>
                  <a:lnTo>
                    <a:pt x="17" y="16"/>
                  </a:lnTo>
                  <a:lnTo>
                    <a:pt x="0" y="7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" name="Freeform 581">
              <a:extLst>
                <a:ext uri="{FF2B5EF4-FFF2-40B4-BE49-F238E27FC236}">
                  <a16:creationId xmlns:a16="http://schemas.microsoft.com/office/drawing/2014/main" id="{13CE53BF-160A-2BAB-CA27-D5DE2054F6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" y="2978"/>
              <a:ext cx="30" cy="16"/>
            </a:xfrm>
            <a:custGeom>
              <a:avLst/>
              <a:gdLst>
                <a:gd name="T0" fmla="*/ 17 w 30"/>
                <a:gd name="T1" fmla="*/ 0 h 16"/>
                <a:gd name="T2" fmla="*/ 29 w 30"/>
                <a:gd name="T3" fmla="*/ 7 h 16"/>
                <a:gd name="T4" fmla="*/ 16 w 30"/>
                <a:gd name="T5" fmla="*/ 15 h 16"/>
                <a:gd name="T6" fmla="*/ 0 w 30"/>
                <a:gd name="T7" fmla="*/ 9 h 16"/>
                <a:gd name="T8" fmla="*/ 17 w 30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6">
                  <a:moveTo>
                    <a:pt x="17" y="0"/>
                  </a:moveTo>
                  <a:lnTo>
                    <a:pt x="29" y="7"/>
                  </a:lnTo>
                  <a:lnTo>
                    <a:pt x="16" y="15"/>
                  </a:lnTo>
                  <a:lnTo>
                    <a:pt x="0" y="9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7" name="Freeform 582">
              <a:extLst>
                <a:ext uri="{FF2B5EF4-FFF2-40B4-BE49-F238E27FC236}">
                  <a16:creationId xmlns:a16="http://schemas.microsoft.com/office/drawing/2014/main" id="{12BB4CC8-D3C7-AF6E-9596-F8C3936AD5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" y="2966"/>
              <a:ext cx="33" cy="17"/>
            </a:xfrm>
            <a:custGeom>
              <a:avLst/>
              <a:gdLst>
                <a:gd name="T0" fmla="*/ 16 w 33"/>
                <a:gd name="T1" fmla="*/ 0 h 17"/>
                <a:gd name="T2" fmla="*/ 32 w 33"/>
                <a:gd name="T3" fmla="*/ 8 h 17"/>
                <a:gd name="T4" fmla="*/ 15 w 33"/>
                <a:gd name="T5" fmla="*/ 16 h 17"/>
                <a:gd name="T6" fmla="*/ 0 w 33"/>
                <a:gd name="T7" fmla="*/ 9 h 17"/>
                <a:gd name="T8" fmla="*/ 16 w 33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7">
                  <a:moveTo>
                    <a:pt x="16" y="0"/>
                  </a:moveTo>
                  <a:lnTo>
                    <a:pt x="32" y="8"/>
                  </a:lnTo>
                  <a:lnTo>
                    <a:pt x="15" y="16"/>
                  </a:lnTo>
                  <a:lnTo>
                    <a:pt x="0" y="9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8" name="Freeform 583">
              <a:extLst>
                <a:ext uri="{FF2B5EF4-FFF2-40B4-BE49-F238E27FC236}">
                  <a16:creationId xmlns:a16="http://schemas.microsoft.com/office/drawing/2014/main" id="{4AB6B17C-0FA1-9C8C-88F0-EC2EC1F75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4" y="2959"/>
              <a:ext cx="32" cy="13"/>
            </a:xfrm>
            <a:custGeom>
              <a:avLst/>
              <a:gdLst>
                <a:gd name="T0" fmla="*/ 16 w 32"/>
                <a:gd name="T1" fmla="*/ 0 h 13"/>
                <a:gd name="T2" fmla="*/ 31 w 32"/>
                <a:gd name="T3" fmla="*/ 4 h 13"/>
                <a:gd name="T4" fmla="*/ 15 w 32"/>
                <a:gd name="T5" fmla="*/ 12 h 13"/>
                <a:gd name="T6" fmla="*/ 0 w 32"/>
                <a:gd name="T7" fmla="*/ 6 h 13"/>
                <a:gd name="T8" fmla="*/ 16 w 32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16" y="0"/>
                  </a:moveTo>
                  <a:lnTo>
                    <a:pt x="31" y="4"/>
                  </a:lnTo>
                  <a:lnTo>
                    <a:pt x="15" y="12"/>
                  </a:lnTo>
                  <a:lnTo>
                    <a:pt x="0" y="6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9" name="Freeform 584">
              <a:extLst>
                <a:ext uri="{FF2B5EF4-FFF2-40B4-BE49-F238E27FC236}">
                  <a16:creationId xmlns:a16="http://schemas.microsoft.com/office/drawing/2014/main" id="{DAE02E4D-3DB1-885C-E1FA-886C7677C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8" y="2947"/>
              <a:ext cx="31" cy="14"/>
            </a:xfrm>
            <a:custGeom>
              <a:avLst/>
              <a:gdLst>
                <a:gd name="T0" fmla="*/ 15 w 31"/>
                <a:gd name="T1" fmla="*/ 0 h 14"/>
                <a:gd name="T2" fmla="*/ 30 w 31"/>
                <a:gd name="T3" fmla="*/ 5 h 14"/>
                <a:gd name="T4" fmla="*/ 15 w 31"/>
                <a:gd name="T5" fmla="*/ 13 h 14"/>
                <a:gd name="T6" fmla="*/ 0 w 31"/>
                <a:gd name="T7" fmla="*/ 8 h 14"/>
                <a:gd name="T8" fmla="*/ 15 w 31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4">
                  <a:moveTo>
                    <a:pt x="15" y="0"/>
                  </a:moveTo>
                  <a:lnTo>
                    <a:pt x="30" y="5"/>
                  </a:lnTo>
                  <a:lnTo>
                    <a:pt x="15" y="13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0" name="Freeform 585">
              <a:extLst>
                <a:ext uri="{FF2B5EF4-FFF2-40B4-BE49-F238E27FC236}">
                  <a16:creationId xmlns:a16="http://schemas.microsoft.com/office/drawing/2014/main" id="{BBFBB36F-E03B-9C1A-AFB7-CD0D19B6D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9" y="2938"/>
              <a:ext cx="27" cy="11"/>
            </a:xfrm>
            <a:custGeom>
              <a:avLst/>
              <a:gdLst>
                <a:gd name="T0" fmla="*/ 10 w 27"/>
                <a:gd name="T1" fmla="*/ 0 h 11"/>
                <a:gd name="T2" fmla="*/ 26 w 27"/>
                <a:gd name="T3" fmla="*/ 6 h 11"/>
                <a:gd name="T4" fmla="*/ 13 w 27"/>
                <a:gd name="T5" fmla="*/ 10 h 11"/>
                <a:gd name="T6" fmla="*/ 0 w 27"/>
                <a:gd name="T7" fmla="*/ 5 h 11"/>
                <a:gd name="T8" fmla="*/ 10 w 27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10" y="0"/>
                  </a:moveTo>
                  <a:lnTo>
                    <a:pt x="26" y="6"/>
                  </a:lnTo>
                  <a:lnTo>
                    <a:pt x="13" y="10"/>
                  </a:ln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1" name="Freeform 586">
              <a:extLst>
                <a:ext uri="{FF2B5EF4-FFF2-40B4-BE49-F238E27FC236}">
                  <a16:creationId xmlns:a16="http://schemas.microsoft.com/office/drawing/2014/main" id="{AEA47AA5-E80B-E374-BAF6-4392214B2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0" y="2960"/>
              <a:ext cx="31" cy="15"/>
            </a:xfrm>
            <a:custGeom>
              <a:avLst/>
              <a:gdLst>
                <a:gd name="T0" fmla="*/ 17 w 31"/>
                <a:gd name="T1" fmla="*/ 0 h 15"/>
                <a:gd name="T2" fmla="*/ 30 w 31"/>
                <a:gd name="T3" fmla="*/ 5 h 15"/>
                <a:gd name="T4" fmla="*/ 15 w 31"/>
                <a:gd name="T5" fmla="*/ 14 h 15"/>
                <a:gd name="T6" fmla="*/ 0 w 31"/>
                <a:gd name="T7" fmla="*/ 5 h 15"/>
                <a:gd name="T8" fmla="*/ 17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7" y="0"/>
                  </a:moveTo>
                  <a:lnTo>
                    <a:pt x="30" y="5"/>
                  </a:lnTo>
                  <a:lnTo>
                    <a:pt x="15" y="14"/>
                  </a:lnTo>
                  <a:lnTo>
                    <a:pt x="0" y="5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2" name="Freeform 587">
              <a:extLst>
                <a:ext uri="{FF2B5EF4-FFF2-40B4-BE49-F238E27FC236}">
                  <a16:creationId xmlns:a16="http://schemas.microsoft.com/office/drawing/2014/main" id="{0E2152B3-E291-51B3-E43B-F5DEE1DA7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5" y="2948"/>
              <a:ext cx="31" cy="16"/>
            </a:xfrm>
            <a:custGeom>
              <a:avLst/>
              <a:gdLst>
                <a:gd name="T0" fmla="*/ 16 w 31"/>
                <a:gd name="T1" fmla="*/ 0 h 16"/>
                <a:gd name="T2" fmla="*/ 30 w 31"/>
                <a:gd name="T3" fmla="*/ 7 h 16"/>
                <a:gd name="T4" fmla="*/ 13 w 31"/>
                <a:gd name="T5" fmla="*/ 15 h 16"/>
                <a:gd name="T6" fmla="*/ 0 w 31"/>
                <a:gd name="T7" fmla="*/ 10 h 16"/>
                <a:gd name="T8" fmla="*/ 16 w 31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6">
                  <a:moveTo>
                    <a:pt x="16" y="0"/>
                  </a:moveTo>
                  <a:lnTo>
                    <a:pt x="30" y="7"/>
                  </a:lnTo>
                  <a:lnTo>
                    <a:pt x="13" y="15"/>
                  </a:lnTo>
                  <a:lnTo>
                    <a:pt x="0" y="10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3" name="Freeform 588">
              <a:extLst>
                <a:ext uri="{FF2B5EF4-FFF2-40B4-BE49-F238E27FC236}">
                  <a16:creationId xmlns:a16="http://schemas.microsoft.com/office/drawing/2014/main" id="{16AF857A-DC4C-0C39-CC75-E5983F36AC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9" y="2939"/>
              <a:ext cx="31" cy="14"/>
            </a:xfrm>
            <a:custGeom>
              <a:avLst/>
              <a:gdLst>
                <a:gd name="T0" fmla="*/ 16 w 31"/>
                <a:gd name="T1" fmla="*/ 0 h 14"/>
                <a:gd name="T2" fmla="*/ 30 w 31"/>
                <a:gd name="T3" fmla="*/ 5 h 14"/>
                <a:gd name="T4" fmla="*/ 15 w 31"/>
                <a:gd name="T5" fmla="*/ 13 h 14"/>
                <a:gd name="T6" fmla="*/ 0 w 31"/>
                <a:gd name="T7" fmla="*/ 8 h 14"/>
                <a:gd name="T8" fmla="*/ 16 w 31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4">
                  <a:moveTo>
                    <a:pt x="16" y="0"/>
                  </a:moveTo>
                  <a:lnTo>
                    <a:pt x="30" y="5"/>
                  </a:lnTo>
                  <a:lnTo>
                    <a:pt x="15" y="13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4" name="Freeform 589">
              <a:extLst>
                <a:ext uri="{FF2B5EF4-FFF2-40B4-BE49-F238E27FC236}">
                  <a16:creationId xmlns:a16="http://schemas.microsoft.com/office/drawing/2014/main" id="{6809D5BC-BD71-DA4D-A5CF-CD4DA09F5D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2" y="2931"/>
              <a:ext cx="24" cy="12"/>
            </a:xfrm>
            <a:custGeom>
              <a:avLst/>
              <a:gdLst>
                <a:gd name="T0" fmla="*/ 10 w 24"/>
                <a:gd name="T1" fmla="*/ 0 h 12"/>
                <a:gd name="T2" fmla="*/ 23 w 24"/>
                <a:gd name="T3" fmla="*/ 6 h 12"/>
                <a:gd name="T4" fmla="*/ 14 w 24"/>
                <a:gd name="T5" fmla="*/ 11 h 12"/>
                <a:gd name="T6" fmla="*/ 0 w 24"/>
                <a:gd name="T7" fmla="*/ 5 h 12"/>
                <a:gd name="T8" fmla="*/ 10 w 24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2">
                  <a:moveTo>
                    <a:pt x="10" y="0"/>
                  </a:moveTo>
                  <a:lnTo>
                    <a:pt x="23" y="6"/>
                  </a:lnTo>
                  <a:lnTo>
                    <a:pt x="14" y="11"/>
                  </a:ln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5" name="Freeform 590">
              <a:extLst>
                <a:ext uri="{FF2B5EF4-FFF2-40B4-BE49-F238E27FC236}">
                  <a16:creationId xmlns:a16="http://schemas.microsoft.com/office/drawing/2014/main" id="{76918001-5D93-CDE0-E7E0-7157CC23A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7" y="2970"/>
              <a:ext cx="33" cy="15"/>
            </a:xfrm>
            <a:custGeom>
              <a:avLst/>
              <a:gdLst>
                <a:gd name="T0" fmla="*/ 16 w 33"/>
                <a:gd name="T1" fmla="*/ 0 h 15"/>
                <a:gd name="T2" fmla="*/ 32 w 33"/>
                <a:gd name="T3" fmla="*/ 7 h 15"/>
                <a:gd name="T4" fmla="*/ 15 w 33"/>
                <a:gd name="T5" fmla="*/ 14 h 15"/>
                <a:gd name="T6" fmla="*/ 0 w 33"/>
                <a:gd name="T7" fmla="*/ 8 h 15"/>
                <a:gd name="T8" fmla="*/ 16 w 33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5">
                  <a:moveTo>
                    <a:pt x="16" y="0"/>
                  </a:moveTo>
                  <a:lnTo>
                    <a:pt x="32" y="7"/>
                  </a:lnTo>
                  <a:lnTo>
                    <a:pt x="15" y="14"/>
                  </a:lnTo>
                  <a:lnTo>
                    <a:pt x="0" y="8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6" name="Freeform 591">
              <a:extLst>
                <a:ext uri="{FF2B5EF4-FFF2-40B4-BE49-F238E27FC236}">
                  <a16:creationId xmlns:a16="http://schemas.microsoft.com/office/drawing/2014/main" id="{18AC6B1B-335F-79D2-4DF8-7706A53911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6" y="2961"/>
              <a:ext cx="34" cy="16"/>
            </a:xfrm>
            <a:custGeom>
              <a:avLst/>
              <a:gdLst>
                <a:gd name="T0" fmla="*/ 18 w 34"/>
                <a:gd name="T1" fmla="*/ 0 h 16"/>
                <a:gd name="T2" fmla="*/ 33 w 34"/>
                <a:gd name="T3" fmla="*/ 6 h 16"/>
                <a:gd name="T4" fmla="*/ 16 w 34"/>
                <a:gd name="T5" fmla="*/ 15 h 16"/>
                <a:gd name="T6" fmla="*/ 0 w 34"/>
                <a:gd name="T7" fmla="*/ 8 h 16"/>
                <a:gd name="T8" fmla="*/ 18 w 34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6">
                  <a:moveTo>
                    <a:pt x="18" y="0"/>
                  </a:moveTo>
                  <a:lnTo>
                    <a:pt x="33" y="6"/>
                  </a:lnTo>
                  <a:lnTo>
                    <a:pt x="16" y="15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7" name="Freeform 592">
              <a:extLst>
                <a:ext uri="{FF2B5EF4-FFF2-40B4-BE49-F238E27FC236}">
                  <a16:creationId xmlns:a16="http://schemas.microsoft.com/office/drawing/2014/main" id="{801D0A77-3EEF-0762-899D-9ECB1D2A6A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2" y="2952"/>
              <a:ext cx="33" cy="14"/>
            </a:xfrm>
            <a:custGeom>
              <a:avLst/>
              <a:gdLst>
                <a:gd name="T0" fmla="*/ 16 w 33"/>
                <a:gd name="T1" fmla="*/ 0 h 14"/>
                <a:gd name="T2" fmla="*/ 32 w 33"/>
                <a:gd name="T3" fmla="*/ 5 h 14"/>
                <a:gd name="T4" fmla="*/ 14 w 33"/>
                <a:gd name="T5" fmla="*/ 13 h 14"/>
                <a:gd name="T6" fmla="*/ 0 w 33"/>
                <a:gd name="T7" fmla="*/ 7 h 14"/>
                <a:gd name="T8" fmla="*/ 16 w 33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4">
                  <a:moveTo>
                    <a:pt x="16" y="0"/>
                  </a:moveTo>
                  <a:lnTo>
                    <a:pt x="32" y="5"/>
                  </a:lnTo>
                  <a:lnTo>
                    <a:pt x="14" y="13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8" name="Freeform 593">
              <a:extLst>
                <a:ext uri="{FF2B5EF4-FFF2-40B4-BE49-F238E27FC236}">
                  <a16:creationId xmlns:a16="http://schemas.microsoft.com/office/drawing/2014/main" id="{01EA571E-FB67-7882-FAF4-81CD1BC002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6" y="2940"/>
              <a:ext cx="31" cy="15"/>
            </a:xfrm>
            <a:custGeom>
              <a:avLst/>
              <a:gdLst>
                <a:gd name="T0" fmla="*/ 15 w 31"/>
                <a:gd name="T1" fmla="*/ 0 h 15"/>
                <a:gd name="T2" fmla="*/ 30 w 31"/>
                <a:gd name="T3" fmla="*/ 7 h 15"/>
                <a:gd name="T4" fmla="*/ 14 w 31"/>
                <a:gd name="T5" fmla="*/ 14 h 15"/>
                <a:gd name="T6" fmla="*/ 0 w 31"/>
                <a:gd name="T7" fmla="*/ 8 h 15"/>
                <a:gd name="T8" fmla="*/ 15 w 3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5">
                  <a:moveTo>
                    <a:pt x="15" y="0"/>
                  </a:moveTo>
                  <a:lnTo>
                    <a:pt x="30" y="7"/>
                  </a:lnTo>
                  <a:lnTo>
                    <a:pt x="14" y="14"/>
                  </a:lnTo>
                  <a:lnTo>
                    <a:pt x="0" y="8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9" name="Freeform 594">
              <a:extLst>
                <a:ext uri="{FF2B5EF4-FFF2-40B4-BE49-F238E27FC236}">
                  <a16:creationId xmlns:a16="http://schemas.microsoft.com/office/drawing/2014/main" id="{C245BE44-592B-91F1-296C-5FA7D36467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9" y="2932"/>
              <a:ext cx="32" cy="12"/>
            </a:xfrm>
            <a:custGeom>
              <a:avLst/>
              <a:gdLst>
                <a:gd name="T0" fmla="*/ 17 w 32"/>
                <a:gd name="T1" fmla="*/ 0 h 12"/>
                <a:gd name="T2" fmla="*/ 31 w 32"/>
                <a:gd name="T3" fmla="*/ 4 h 12"/>
                <a:gd name="T4" fmla="*/ 15 w 32"/>
                <a:gd name="T5" fmla="*/ 11 h 12"/>
                <a:gd name="T6" fmla="*/ 0 w 32"/>
                <a:gd name="T7" fmla="*/ 6 h 12"/>
                <a:gd name="T8" fmla="*/ 17 w 32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2">
                  <a:moveTo>
                    <a:pt x="17" y="0"/>
                  </a:moveTo>
                  <a:lnTo>
                    <a:pt x="31" y="4"/>
                  </a:lnTo>
                  <a:lnTo>
                    <a:pt x="15" y="11"/>
                  </a:lnTo>
                  <a:lnTo>
                    <a:pt x="0" y="6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0" name="Freeform 595">
              <a:extLst>
                <a:ext uri="{FF2B5EF4-FFF2-40B4-BE49-F238E27FC236}">
                  <a16:creationId xmlns:a16="http://schemas.microsoft.com/office/drawing/2014/main" id="{09344457-DDD1-3E81-867F-7CF4CC101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2" y="2924"/>
              <a:ext cx="27" cy="10"/>
            </a:xfrm>
            <a:custGeom>
              <a:avLst/>
              <a:gdLst>
                <a:gd name="T0" fmla="*/ 10 w 27"/>
                <a:gd name="T1" fmla="*/ 0 h 10"/>
                <a:gd name="T2" fmla="*/ 26 w 27"/>
                <a:gd name="T3" fmla="*/ 5 h 10"/>
                <a:gd name="T4" fmla="*/ 15 w 27"/>
                <a:gd name="T5" fmla="*/ 9 h 10"/>
                <a:gd name="T6" fmla="*/ 0 w 27"/>
                <a:gd name="T7" fmla="*/ 3 h 10"/>
                <a:gd name="T8" fmla="*/ 10 w 27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0">
                  <a:moveTo>
                    <a:pt x="10" y="0"/>
                  </a:moveTo>
                  <a:lnTo>
                    <a:pt x="26" y="5"/>
                  </a:lnTo>
                  <a:lnTo>
                    <a:pt x="15" y="9"/>
                  </a:lnTo>
                  <a:lnTo>
                    <a:pt x="0" y="3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1" name="Freeform 596">
              <a:extLst>
                <a:ext uri="{FF2B5EF4-FFF2-40B4-BE49-F238E27FC236}">
                  <a16:creationId xmlns:a16="http://schemas.microsoft.com/office/drawing/2014/main" id="{6878F53D-2931-09E7-9F63-D6B9AE58D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3" y="2945"/>
              <a:ext cx="32" cy="12"/>
            </a:xfrm>
            <a:custGeom>
              <a:avLst/>
              <a:gdLst>
                <a:gd name="T0" fmla="*/ 19 w 32"/>
                <a:gd name="T1" fmla="*/ 0 h 12"/>
                <a:gd name="T2" fmla="*/ 31 w 32"/>
                <a:gd name="T3" fmla="*/ 5 h 12"/>
                <a:gd name="T4" fmla="*/ 15 w 32"/>
                <a:gd name="T5" fmla="*/ 11 h 12"/>
                <a:gd name="T6" fmla="*/ 0 w 32"/>
                <a:gd name="T7" fmla="*/ 7 h 12"/>
                <a:gd name="T8" fmla="*/ 19 w 32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2">
                  <a:moveTo>
                    <a:pt x="19" y="0"/>
                  </a:moveTo>
                  <a:lnTo>
                    <a:pt x="31" y="5"/>
                  </a:lnTo>
                  <a:lnTo>
                    <a:pt x="15" y="11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2" name="Freeform 597">
              <a:extLst>
                <a:ext uri="{FF2B5EF4-FFF2-40B4-BE49-F238E27FC236}">
                  <a16:creationId xmlns:a16="http://schemas.microsoft.com/office/drawing/2014/main" id="{E97D3B3A-A96F-B25D-615B-BE1F8AF505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9" y="2935"/>
              <a:ext cx="30" cy="12"/>
            </a:xfrm>
            <a:custGeom>
              <a:avLst/>
              <a:gdLst>
                <a:gd name="T0" fmla="*/ 16 w 30"/>
                <a:gd name="T1" fmla="*/ 0 h 12"/>
                <a:gd name="T2" fmla="*/ 29 w 30"/>
                <a:gd name="T3" fmla="*/ 4 h 12"/>
                <a:gd name="T4" fmla="*/ 13 w 30"/>
                <a:gd name="T5" fmla="*/ 11 h 12"/>
                <a:gd name="T6" fmla="*/ 0 w 30"/>
                <a:gd name="T7" fmla="*/ 7 h 12"/>
                <a:gd name="T8" fmla="*/ 16 w 30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2">
                  <a:moveTo>
                    <a:pt x="16" y="0"/>
                  </a:moveTo>
                  <a:lnTo>
                    <a:pt x="29" y="4"/>
                  </a:lnTo>
                  <a:lnTo>
                    <a:pt x="13" y="11"/>
                  </a:lnTo>
                  <a:lnTo>
                    <a:pt x="0" y="7"/>
                  </a:lnTo>
                  <a:lnTo>
                    <a:pt x="1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3" name="Freeform 598">
              <a:extLst>
                <a:ext uri="{FF2B5EF4-FFF2-40B4-BE49-F238E27FC236}">
                  <a16:creationId xmlns:a16="http://schemas.microsoft.com/office/drawing/2014/main" id="{F8F18DEF-9789-1B52-9D3E-FFF6B8A83E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1" y="2923"/>
              <a:ext cx="31" cy="14"/>
            </a:xfrm>
            <a:custGeom>
              <a:avLst/>
              <a:gdLst>
                <a:gd name="T0" fmla="*/ 17 w 31"/>
                <a:gd name="T1" fmla="*/ 0 h 14"/>
                <a:gd name="T2" fmla="*/ 30 w 31"/>
                <a:gd name="T3" fmla="*/ 6 h 14"/>
                <a:gd name="T4" fmla="*/ 12 w 31"/>
                <a:gd name="T5" fmla="*/ 13 h 14"/>
                <a:gd name="T6" fmla="*/ 0 w 31"/>
                <a:gd name="T7" fmla="*/ 8 h 14"/>
                <a:gd name="T8" fmla="*/ 17 w 31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4">
                  <a:moveTo>
                    <a:pt x="17" y="0"/>
                  </a:moveTo>
                  <a:lnTo>
                    <a:pt x="30" y="6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4" name="Freeform 599">
              <a:extLst>
                <a:ext uri="{FF2B5EF4-FFF2-40B4-BE49-F238E27FC236}">
                  <a16:creationId xmlns:a16="http://schemas.microsoft.com/office/drawing/2014/main" id="{E40D1603-B26B-6A70-9519-A8B737E3FB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2" y="2915"/>
              <a:ext cx="27" cy="12"/>
            </a:xfrm>
            <a:custGeom>
              <a:avLst/>
              <a:gdLst>
                <a:gd name="T0" fmla="*/ 12 w 27"/>
                <a:gd name="T1" fmla="*/ 0 h 12"/>
                <a:gd name="T2" fmla="*/ 26 w 27"/>
                <a:gd name="T3" fmla="*/ 6 h 12"/>
                <a:gd name="T4" fmla="*/ 14 w 27"/>
                <a:gd name="T5" fmla="*/ 11 h 12"/>
                <a:gd name="T6" fmla="*/ 0 w 27"/>
                <a:gd name="T7" fmla="*/ 5 h 12"/>
                <a:gd name="T8" fmla="*/ 12 w 27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2">
                  <a:moveTo>
                    <a:pt x="12" y="0"/>
                  </a:moveTo>
                  <a:lnTo>
                    <a:pt x="26" y="6"/>
                  </a:lnTo>
                  <a:lnTo>
                    <a:pt x="14" y="11"/>
                  </a:lnTo>
                  <a:lnTo>
                    <a:pt x="0" y="5"/>
                  </a:lnTo>
                  <a:lnTo>
                    <a:pt x="12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5" name="Freeform 600">
              <a:extLst>
                <a:ext uri="{FF2B5EF4-FFF2-40B4-BE49-F238E27FC236}">
                  <a16:creationId xmlns:a16="http://schemas.microsoft.com/office/drawing/2014/main" id="{42F5AEED-3B25-7A83-E08A-EF5694EDD3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1" y="2954"/>
              <a:ext cx="30" cy="13"/>
            </a:xfrm>
            <a:custGeom>
              <a:avLst/>
              <a:gdLst>
                <a:gd name="T0" fmla="*/ 18 w 30"/>
                <a:gd name="T1" fmla="*/ 0 h 13"/>
                <a:gd name="T2" fmla="*/ 29 w 30"/>
                <a:gd name="T3" fmla="*/ 5 h 13"/>
                <a:gd name="T4" fmla="*/ 12 w 30"/>
                <a:gd name="T5" fmla="*/ 12 h 13"/>
                <a:gd name="T6" fmla="*/ 0 w 30"/>
                <a:gd name="T7" fmla="*/ 8 h 13"/>
                <a:gd name="T8" fmla="*/ 18 w 30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3">
                  <a:moveTo>
                    <a:pt x="18" y="0"/>
                  </a:moveTo>
                  <a:lnTo>
                    <a:pt x="29" y="5"/>
                  </a:lnTo>
                  <a:lnTo>
                    <a:pt x="12" y="12"/>
                  </a:lnTo>
                  <a:lnTo>
                    <a:pt x="0" y="8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" name="Freeform 601">
              <a:extLst>
                <a:ext uri="{FF2B5EF4-FFF2-40B4-BE49-F238E27FC236}">
                  <a16:creationId xmlns:a16="http://schemas.microsoft.com/office/drawing/2014/main" id="{D497E053-371F-FFF6-05CB-54BCC08461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2" y="2936"/>
              <a:ext cx="35" cy="14"/>
            </a:xfrm>
            <a:custGeom>
              <a:avLst/>
              <a:gdLst>
                <a:gd name="T0" fmla="*/ 17 w 35"/>
                <a:gd name="T1" fmla="*/ 0 h 14"/>
                <a:gd name="T2" fmla="*/ 34 w 35"/>
                <a:gd name="T3" fmla="*/ 5 h 14"/>
                <a:gd name="T4" fmla="*/ 18 w 35"/>
                <a:gd name="T5" fmla="*/ 13 h 14"/>
                <a:gd name="T6" fmla="*/ 0 w 35"/>
                <a:gd name="T7" fmla="*/ 7 h 14"/>
                <a:gd name="T8" fmla="*/ 17 w 35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4">
                  <a:moveTo>
                    <a:pt x="17" y="0"/>
                  </a:moveTo>
                  <a:lnTo>
                    <a:pt x="34" y="5"/>
                  </a:lnTo>
                  <a:lnTo>
                    <a:pt x="18" y="13"/>
                  </a:lnTo>
                  <a:lnTo>
                    <a:pt x="0" y="7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7" name="Freeform 602">
              <a:extLst>
                <a:ext uri="{FF2B5EF4-FFF2-40B4-BE49-F238E27FC236}">
                  <a16:creationId xmlns:a16="http://schemas.microsoft.com/office/drawing/2014/main" id="{6B89BA52-45D3-FD6E-87F7-F02DBF7840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6" y="2925"/>
              <a:ext cx="34" cy="14"/>
            </a:xfrm>
            <a:custGeom>
              <a:avLst/>
              <a:gdLst>
                <a:gd name="T0" fmla="*/ 17 w 34"/>
                <a:gd name="T1" fmla="*/ 0 h 14"/>
                <a:gd name="T2" fmla="*/ 33 w 34"/>
                <a:gd name="T3" fmla="*/ 8 h 14"/>
                <a:gd name="T4" fmla="*/ 17 w 34"/>
                <a:gd name="T5" fmla="*/ 13 h 14"/>
                <a:gd name="T6" fmla="*/ 0 w 34"/>
                <a:gd name="T7" fmla="*/ 7 h 14"/>
                <a:gd name="T8" fmla="*/ 17 w 34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4">
                  <a:moveTo>
                    <a:pt x="17" y="0"/>
                  </a:moveTo>
                  <a:lnTo>
                    <a:pt x="33" y="8"/>
                  </a:lnTo>
                  <a:lnTo>
                    <a:pt x="17" y="13"/>
                  </a:lnTo>
                  <a:lnTo>
                    <a:pt x="0" y="7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8" name="Freeform 603">
              <a:extLst>
                <a:ext uri="{FF2B5EF4-FFF2-40B4-BE49-F238E27FC236}">
                  <a16:creationId xmlns:a16="http://schemas.microsoft.com/office/drawing/2014/main" id="{3838FD5D-6D6E-B2FB-DF07-81B224BBCA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" y="2915"/>
              <a:ext cx="35" cy="14"/>
            </a:xfrm>
            <a:custGeom>
              <a:avLst/>
              <a:gdLst>
                <a:gd name="T0" fmla="*/ 19 w 35"/>
                <a:gd name="T1" fmla="*/ 0 h 14"/>
                <a:gd name="T2" fmla="*/ 34 w 35"/>
                <a:gd name="T3" fmla="*/ 6 h 14"/>
                <a:gd name="T4" fmla="*/ 17 w 35"/>
                <a:gd name="T5" fmla="*/ 13 h 14"/>
                <a:gd name="T6" fmla="*/ 0 w 35"/>
                <a:gd name="T7" fmla="*/ 7 h 14"/>
                <a:gd name="T8" fmla="*/ 19 w 35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4">
                  <a:moveTo>
                    <a:pt x="19" y="0"/>
                  </a:moveTo>
                  <a:lnTo>
                    <a:pt x="34" y="6"/>
                  </a:lnTo>
                  <a:lnTo>
                    <a:pt x="17" y="13"/>
                  </a:lnTo>
                  <a:lnTo>
                    <a:pt x="0" y="7"/>
                  </a:lnTo>
                  <a:lnTo>
                    <a:pt x="1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9" name="Freeform 604">
              <a:extLst>
                <a:ext uri="{FF2B5EF4-FFF2-40B4-BE49-F238E27FC236}">
                  <a16:creationId xmlns:a16="http://schemas.microsoft.com/office/drawing/2014/main" id="{8332B155-6165-734D-9F77-7742CC8525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4" y="2908"/>
              <a:ext cx="25" cy="11"/>
            </a:xfrm>
            <a:custGeom>
              <a:avLst/>
              <a:gdLst>
                <a:gd name="T0" fmla="*/ 11 w 25"/>
                <a:gd name="T1" fmla="*/ 0 h 11"/>
                <a:gd name="T2" fmla="*/ 24 w 25"/>
                <a:gd name="T3" fmla="*/ 5 h 11"/>
                <a:gd name="T4" fmla="*/ 15 w 25"/>
                <a:gd name="T5" fmla="*/ 10 h 11"/>
                <a:gd name="T6" fmla="*/ 0 w 25"/>
                <a:gd name="T7" fmla="*/ 4 h 11"/>
                <a:gd name="T8" fmla="*/ 11 w 25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1">
                  <a:moveTo>
                    <a:pt x="11" y="0"/>
                  </a:moveTo>
                  <a:lnTo>
                    <a:pt x="24" y="5"/>
                  </a:lnTo>
                  <a:lnTo>
                    <a:pt x="15" y="10"/>
                  </a:lnTo>
                  <a:lnTo>
                    <a:pt x="0" y="4"/>
                  </a:lnTo>
                  <a:lnTo>
                    <a:pt x="11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0" name="Freeform 605">
              <a:extLst>
                <a:ext uri="{FF2B5EF4-FFF2-40B4-BE49-F238E27FC236}">
                  <a16:creationId xmlns:a16="http://schemas.microsoft.com/office/drawing/2014/main" id="{298284FE-0854-8DA7-F299-59663A56DA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8" y="2944"/>
              <a:ext cx="37" cy="16"/>
            </a:xfrm>
            <a:custGeom>
              <a:avLst/>
              <a:gdLst>
                <a:gd name="T0" fmla="*/ 17 w 37"/>
                <a:gd name="T1" fmla="*/ 0 h 16"/>
                <a:gd name="T2" fmla="*/ 36 w 37"/>
                <a:gd name="T3" fmla="*/ 8 h 16"/>
                <a:gd name="T4" fmla="*/ 20 w 37"/>
                <a:gd name="T5" fmla="*/ 15 h 16"/>
                <a:gd name="T6" fmla="*/ 0 w 37"/>
                <a:gd name="T7" fmla="*/ 7 h 16"/>
                <a:gd name="T8" fmla="*/ 17 w 3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6">
                  <a:moveTo>
                    <a:pt x="17" y="0"/>
                  </a:moveTo>
                  <a:lnTo>
                    <a:pt x="36" y="8"/>
                  </a:lnTo>
                  <a:lnTo>
                    <a:pt x="20" y="15"/>
                  </a:lnTo>
                  <a:lnTo>
                    <a:pt x="0" y="7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1" name="Freeform 606">
              <a:extLst>
                <a:ext uri="{FF2B5EF4-FFF2-40B4-BE49-F238E27FC236}">
                  <a16:creationId xmlns:a16="http://schemas.microsoft.com/office/drawing/2014/main" id="{215ABB1F-8CF8-65E8-0DCB-966BBC0BE3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2" y="2930"/>
              <a:ext cx="50" cy="19"/>
            </a:xfrm>
            <a:custGeom>
              <a:avLst/>
              <a:gdLst>
                <a:gd name="T0" fmla="*/ 18 w 50"/>
                <a:gd name="T1" fmla="*/ 0 h 19"/>
                <a:gd name="T2" fmla="*/ 49 w 50"/>
                <a:gd name="T3" fmla="*/ 12 h 19"/>
                <a:gd name="T4" fmla="*/ 30 w 50"/>
                <a:gd name="T5" fmla="*/ 18 h 19"/>
                <a:gd name="T6" fmla="*/ 0 w 50"/>
                <a:gd name="T7" fmla="*/ 6 h 19"/>
                <a:gd name="T8" fmla="*/ 18 w 50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19">
                  <a:moveTo>
                    <a:pt x="18" y="0"/>
                  </a:moveTo>
                  <a:lnTo>
                    <a:pt x="49" y="12"/>
                  </a:lnTo>
                  <a:lnTo>
                    <a:pt x="30" y="18"/>
                  </a:lnTo>
                  <a:lnTo>
                    <a:pt x="0" y="6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2" name="Freeform 607">
              <a:extLst>
                <a:ext uri="{FF2B5EF4-FFF2-40B4-BE49-F238E27FC236}">
                  <a16:creationId xmlns:a16="http://schemas.microsoft.com/office/drawing/2014/main" id="{B060627D-4523-4865-1F45-F9EFEF9E3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7" y="2902"/>
              <a:ext cx="70" cy="38"/>
            </a:xfrm>
            <a:custGeom>
              <a:avLst/>
              <a:gdLst>
                <a:gd name="T0" fmla="*/ 0 w 70"/>
                <a:gd name="T1" fmla="*/ 17 h 38"/>
                <a:gd name="T2" fmla="*/ 49 w 70"/>
                <a:gd name="T3" fmla="*/ 37 h 38"/>
                <a:gd name="T4" fmla="*/ 69 w 70"/>
                <a:gd name="T5" fmla="*/ 30 h 38"/>
                <a:gd name="T6" fmla="*/ 33 w 70"/>
                <a:gd name="T7" fmla="*/ 15 h 38"/>
                <a:gd name="T8" fmla="*/ 56 w 70"/>
                <a:gd name="T9" fmla="*/ 6 h 38"/>
                <a:gd name="T10" fmla="*/ 44 w 70"/>
                <a:gd name="T11" fmla="*/ 0 h 38"/>
                <a:gd name="T12" fmla="*/ 0 w 70"/>
                <a:gd name="T13" fmla="*/ 1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38">
                  <a:moveTo>
                    <a:pt x="0" y="17"/>
                  </a:moveTo>
                  <a:lnTo>
                    <a:pt x="49" y="37"/>
                  </a:lnTo>
                  <a:lnTo>
                    <a:pt x="69" y="30"/>
                  </a:lnTo>
                  <a:lnTo>
                    <a:pt x="33" y="15"/>
                  </a:lnTo>
                  <a:lnTo>
                    <a:pt x="56" y="6"/>
                  </a:lnTo>
                  <a:lnTo>
                    <a:pt x="44" y="0"/>
                  </a:lnTo>
                  <a:lnTo>
                    <a:pt x="0" y="1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3" name="Freeform 608">
              <a:extLst>
                <a:ext uri="{FF2B5EF4-FFF2-40B4-BE49-F238E27FC236}">
                  <a16:creationId xmlns:a16="http://schemas.microsoft.com/office/drawing/2014/main" id="{97137C2B-A76B-CF90-AC6B-B6A03BFAA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1" y="2909"/>
              <a:ext cx="48" cy="22"/>
            </a:xfrm>
            <a:custGeom>
              <a:avLst/>
              <a:gdLst>
                <a:gd name="T0" fmla="*/ 0 w 48"/>
                <a:gd name="T1" fmla="*/ 7 h 22"/>
                <a:gd name="T2" fmla="*/ 29 w 48"/>
                <a:gd name="T3" fmla="*/ 21 h 22"/>
                <a:gd name="T4" fmla="*/ 47 w 48"/>
                <a:gd name="T5" fmla="*/ 12 h 22"/>
                <a:gd name="T6" fmla="*/ 18 w 48"/>
                <a:gd name="T7" fmla="*/ 0 h 22"/>
                <a:gd name="T8" fmla="*/ 0 w 48"/>
                <a:gd name="T9" fmla="*/ 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2">
                  <a:moveTo>
                    <a:pt x="0" y="7"/>
                  </a:moveTo>
                  <a:lnTo>
                    <a:pt x="29" y="21"/>
                  </a:lnTo>
                  <a:lnTo>
                    <a:pt x="47" y="12"/>
                  </a:lnTo>
                  <a:lnTo>
                    <a:pt x="18" y="0"/>
                  </a:lnTo>
                  <a:lnTo>
                    <a:pt x="0" y="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4" name="Freeform 609">
              <a:extLst>
                <a:ext uri="{FF2B5EF4-FFF2-40B4-BE49-F238E27FC236}">
                  <a16:creationId xmlns:a16="http://schemas.microsoft.com/office/drawing/2014/main" id="{1E521FD8-4451-0D3C-BAEE-164275BBD0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2907"/>
              <a:ext cx="32" cy="13"/>
            </a:xfrm>
            <a:custGeom>
              <a:avLst/>
              <a:gdLst>
                <a:gd name="T0" fmla="*/ 0 w 32"/>
                <a:gd name="T1" fmla="*/ 7 h 13"/>
                <a:gd name="T2" fmla="*/ 14 w 32"/>
                <a:gd name="T3" fmla="*/ 12 h 13"/>
                <a:gd name="T4" fmla="*/ 31 w 32"/>
                <a:gd name="T5" fmla="*/ 4 h 13"/>
                <a:gd name="T6" fmla="*/ 18 w 32"/>
                <a:gd name="T7" fmla="*/ 0 h 13"/>
                <a:gd name="T8" fmla="*/ 0 w 32"/>
                <a:gd name="T9" fmla="*/ 7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0" y="7"/>
                  </a:moveTo>
                  <a:lnTo>
                    <a:pt x="14" y="12"/>
                  </a:lnTo>
                  <a:lnTo>
                    <a:pt x="31" y="4"/>
                  </a:lnTo>
                  <a:lnTo>
                    <a:pt x="18" y="0"/>
                  </a:lnTo>
                  <a:lnTo>
                    <a:pt x="0" y="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5" name="Freeform 610">
              <a:extLst>
                <a:ext uri="{FF2B5EF4-FFF2-40B4-BE49-F238E27FC236}">
                  <a16:creationId xmlns:a16="http://schemas.microsoft.com/office/drawing/2014/main" id="{05074B70-EC8E-5788-ACF8-44EB483AE6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3" y="2899"/>
              <a:ext cx="32" cy="14"/>
            </a:xfrm>
            <a:custGeom>
              <a:avLst/>
              <a:gdLst>
                <a:gd name="T0" fmla="*/ 0 w 32"/>
                <a:gd name="T1" fmla="*/ 8 h 14"/>
                <a:gd name="T2" fmla="*/ 14 w 32"/>
                <a:gd name="T3" fmla="*/ 13 h 14"/>
                <a:gd name="T4" fmla="*/ 31 w 32"/>
                <a:gd name="T5" fmla="*/ 6 h 14"/>
                <a:gd name="T6" fmla="*/ 18 w 32"/>
                <a:gd name="T7" fmla="*/ 0 h 14"/>
                <a:gd name="T8" fmla="*/ 0 w 32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4">
                  <a:moveTo>
                    <a:pt x="0" y="8"/>
                  </a:moveTo>
                  <a:lnTo>
                    <a:pt x="14" y="13"/>
                  </a:lnTo>
                  <a:lnTo>
                    <a:pt x="31" y="6"/>
                  </a:lnTo>
                  <a:lnTo>
                    <a:pt x="18" y="0"/>
                  </a:lnTo>
                  <a:lnTo>
                    <a:pt x="0" y="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6" name="Freeform 611">
              <a:extLst>
                <a:ext uri="{FF2B5EF4-FFF2-40B4-BE49-F238E27FC236}">
                  <a16:creationId xmlns:a16="http://schemas.microsoft.com/office/drawing/2014/main" id="{2D818E54-D582-7665-D98D-12F84B433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7" y="2893"/>
              <a:ext cx="31" cy="12"/>
            </a:xfrm>
            <a:custGeom>
              <a:avLst/>
              <a:gdLst>
                <a:gd name="T0" fmla="*/ 0 w 31"/>
                <a:gd name="T1" fmla="*/ 6 h 12"/>
                <a:gd name="T2" fmla="*/ 12 w 31"/>
                <a:gd name="T3" fmla="*/ 11 h 12"/>
                <a:gd name="T4" fmla="*/ 30 w 31"/>
                <a:gd name="T5" fmla="*/ 5 h 12"/>
                <a:gd name="T6" fmla="*/ 18 w 31"/>
                <a:gd name="T7" fmla="*/ 0 h 12"/>
                <a:gd name="T8" fmla="*/ 0 w 31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2">
                  <a:moveTo>
                    <a:pt x="0" y="6"/>
                  </a:moveTo>
                  <a:lnTo>
                    <a:pt x="12" y="11"/>
                  </a:lnTo>
                  <a:lnTo>
                    <a:pt x="30" y="5"/>
                  </a:lnTo>
                  <a:lnTo>
                    <a:pt x="18" y="0"/>
                  </a:lnTo>
                  <a:lnTo>
                    <a:pt x="0" y="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7" name="Freeform 612">
              <a:extLst>
                <a:ext uri="{FF2B5EF4-FFF2-40B4-BE49-F238E27FC236}">
                  <a16:creationId xmlns:a16="http://schemas.microsoft.com/office/drawing/2014/main" id="{7DF2CDEF-B14A-9EA2-39D9-06FAF10DC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2" y="2887"/>
              <a:ext cx="20" cy="9"/>
            </a:xfrm>
            <a:custGeom>
              <a:avLst/>
              <a:gdLst>
                <a:gd name="T0" fmla="*/ 0 w 20"/>
                <a:gd name="T1" fmla="*/ 4 h 9"/>
                <a:gd name="T2" fmla="*/ 10 w 20"/>
                <a:gd name="T3" fmla="*/ 8 h 9"/>
                <a:gd name="T4" fmla="*/ 19 w 20"/>
                <a:gd name="T5" fmla="*/ 4 h 9"/>
                <a:gd name="T6" fmla="*/ 9 w 20"/>
                <a:gd name="T7" fmla="*/ 0 h 9"/>
                <a:gd name="T8" fmla="*/ 0 w 20"/>
                <a:gd name="T9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9">
                  <a:moveTo>
                    <a:pt x="0" y="4"/>
                  </a:moveTo>
                  <a:lnTo>
                    <a:pt x="10" y="8"/>
                  </a:lnTo>
                  <a:lnTo>
                    <a:pt x="19" y="4"/>
                  </a:ln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8" name="Freeform 613">
              <a:extLst>
                <a:ext uri="{FF2B5EF4-FFF2-40B4-BE49-F238E27FC236}">
                  <a16:creationId xmlns:a16="http://schemas.microsoft.com/office/drawing/2014/main" id="{BA76BF79-894A-B838-51CB-161A4D7AB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6" y="2893"/>
              <a:ext cx="24" cy="11"/>
            </a:xfrm>
            <a:custGeom>
              <a:avLst/>
              <a:gdLst>
                <a:gd name="T0" fmla="*/ 0 w 24"/>
                <a:gd name="T1" fmla="*/ 3 h 11"/>
                <a:gd name="T2" fmla="*/ 14 w 24"/>
                <a:gd name="T3" fmla="*/ 10 h 11"/>
                <a:gd name="T4" fmla="*/ 23 w 24"/>
                <a:gd name="T5" fmla="*/ 5 h 11"/>
                <a:gd name="T6" fmla="*/ 10 w 24"/>
                <a:gd name="T7" fmla="*/ 0 h 11"/>
                <a:gd name="T8" fmla="*/ 0 w 24"/>
                <a:gd name="T9" fmla="*/ 3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1">
                  <a:moveTo>
                    <a:pt x="0" y="3"/>
                  </a:moveTo>
                  <a:lnTo>
                    <a:pt x="14" y="10"/>
                  </a:lnTo>
                  <a:lnTo>
                    <a:pt x="23" y="5"/>
                  </a:lnTo>
                  <a:lnTo>
                    <a:pt x="10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9" name="Freeform 614">
              <a:extLst>
                <a:ext uri="{FF2B5EF4-FFF2-40B4-BE49-F238E27FC236}">
                  <a16:creationId xmlns:a16="http://schemas.microsoft.com/office/drawing/2014/main" id="{A69618C6-5634-1BB8-0B1A-A9AF5D6C28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4" y="2921"/>
              <a:ext cx="32" cy="13"/>
            </a:xfrm>
            <a:custGeom>
              <a:avLst/>
              <a:gdLst>
                <a:gd name="T0" fmla="*/ 0 w 32"/>
                <a:gd name="T1" fmla="*/ 6 h 13"/>
                <a:gd name="T2" fmla="*/ 14 w 32"/>
                <a:gd name="T3" fmla="*/ 12 h 13"/>
                <a:gd name="T4" fmla="*/ 31 w 32"/>
                <a:gd name="T5" fmla="*/ 6 h 13"/>
                <a:gd name="T6" fmla="*/ 19 w 32"/>
                <a:gd name="T7" fmla="*/ 0 h 13"/>
                <a:gd name="T8" fmla="*/ 0 w 32"/>
                <a:gd name="T9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3">
                  <a:moveTo>
                    <a:pt x="0" y="6"/>
                  </a:moveTo>
                  <a:lnTo>
                    <a:pt x="14" y="12"/>
                  </a:lnTo>
                  <a:lnTo>
                    <a:pt x="31" y="6"/>
                  </a:lnTo>
                  <a:lnTo>
                    <a:pt x="19" y="0"/>
                  </a:lnTo>
                  <a:lnTo>
                    <a:pt x="0" y="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0" name="Freeform 615">
              <a:extLst>
                <a:ext uri="{FF2B5EF4-FFF2-40B4-BE49-F238E27FC236}">
                  <a16:creationId xmlns:a16="http://schemas.microsoft.com/office/drawing/2014/main" id="{FBD5F871-AFB3-156B-1278-54C82C9FBC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5" y="2900"/>
              <a:ext cx="26" cy="10"/>
            </a:xfrm>
            <a:custGeom>
              <a:avLst/>
              <a:gdLst>
                <a:gd name="T0" fmla="*/ 0 w 26"/>
                <a:gd name="T1" fmla="*/ 5 h 10"/>
                <a:gd name="T2" fmla="*/ 16 w 26"/>
                <a:gd name="T3" fmla="*/ 9 h 10"/>
                <a:gd name="T4" fmla="*/ 25 w 26"/>
                <a:gd name="T5" fmla="*/ 6 h 10"/>
                <a:gd name="T6" fmla="*/ 11 w 26"/>
                <a:gd name="T7" fmla="*/ 0 h 10"/>
                <a:gd name="T8" fmla="*/ 0 w 26"/>
                <a:gd name="T9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0" y="5"/>
                  </a:moveTo>
                  <a:lnTo>
                    <a:pt x="16" y="9"/>
                  </a:lnTo>
                  <a:lnTo>
                    <a:pt x="25" y="6"/>
                  </a:lnTo>
                  <a:lnTo>
                    <a:pt x="11" y="0"/>
                  </a:lnTo>
                  <a:lnTo>
                    <a:pt x="0" y="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1" name="Freeform 616">
              <a:extLst>
                <a:ext uri="{FF2B5EF4-FFF2-40B4-BE49-F238E27FC236}">
                  <a16:creationId xmlns:a16="http://schemas.microsoft.com/office/drawing/2014/main" id="{E7C1DE9E-06A2-32AB-6C87-5B69406DA2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1" y="2988"/>
              <a:ext cx="174" cy="95"/>
            </a:xfrm>
            <a:custGeom>
              <a:avLst/>
              <a:gdLst>
                <a:gd name="T0" fmla="*/ 0 w 174"/>
                <a:gd name="T1" fmla="*/ 94 h 95"/>
                <a:gd name="T2" fmla="*/ 158 w 174"/>
                <a:gd name="T3" fmla="*/ 5 h 95"/>
                <a:gd name="T4" fmla="*/ 172 w 174"/>
                <a:gd name="T5" fmla="*/ 0 h 95"/>
                <a:gd name="T6" fmla="*/ 173 w 174"/>
                <a:gd name="T7" fmla="*/ 9 h 95"/>
                <a:gd name="T8" fmla="*/ 0 w 174"/>
                <a:gd name="T9" fmla="*/ 94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95">
                  <a:moveTo>
                    <a:pt x="0" y="94"/>
                  </a:moveTo>
                  <a:lnTo>
                    <a:pt x="158" y="5"/>
                  </a:lnTo>
                  <a:lnTo>
                    <a:pt x="172" y="0"/>
                  </a:lnTo>
                  <a:lnTo>
                    <a:pt x="173" y="9"/>
                  </a:lnTo>
                  <a:lnTo>
                    <a:pt x="0" y="94"/>
                  </a:lnTo>
                </a:path>
              </a:pathLst>
            </a:custGeom>
            <a:solidFill>
              <a:srgbClr val="9F9F9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2" name="Freeform 617">
              <a:extLst>
                <a:ext uri="{FF2B5EF4-FFF2-40B4-BE49-F238E27FC236}">
                  <a16:creationId xmlns:a16="http://schemas.microsoft.com/office/drawing/2014/main" id="{A554D389-733E-BEFE-8D85-1F8BD14DB6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0" y="2995"/>
              <a:ext cx="181" cy="112"/>
            </a:xfrm>
            <a:custGeom>
              <a:avLst/>
              <a:gdLst>
                <a:gd name="T0" fmla="*/ 3 w 181"/>
                <a:gd name="T1" fmla="*/ 111 h 112"/>
                <a:gd name="T2" fmla="*/ 0 w 181"/>
                <a:gd name="T3" fmla="*/ 82 h 112"/>
                <a:gd name="T4" fmla="*/ 178 w 181"/>
                <a:gd name="T5" fmla="*/ 0 h 112"/>
                <a:gd name="T6" fmla="*/ 180 w 181"/>
                <a:gd name="T7" fmla="*/ 37 h 112"/>
                <a:gd name="T8" fmla="*/ 3 w 181"/>
                <a:gd name="T9" fmla="*/ 1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112">
                  <a:moveTo>
                    <a:pt x="3" y="111"/>
                  </a:moveTo>
                  <a:lnTo>
                    <a:pt x="0" y="82"/>
                  </a:lnTo>
                  <a:lnTo>
                    <a:pt x="178" y="0"/>
                  </a:lnTo>
                  <a:lnTo>
                    <a:pt x="180" y="37"/>
                  </a:lnTo>
                  <a:lnTo>
                    <a:pt x="3" y="11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3" name="Freeform 618">
              <a:extLst>
                <a:ext uri="{FF2B5EF4-FFF2-40B4-BE49-F238E27FC236}">
                  <a16:creationId xmlns:a16="http://schemas.microsoft.com/office/drawing/2014/main" id="{DBFCB9D3-67B7-856C-FE37-8F052A362D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2" y="2795"/>
              <a:ext cx="124" cy="205"/>
            </a:xfrm>
            <a:custGeom>
              <a:avLst/>
              <a:gdLst>
                <a:gd name="T0" fmla="*/ 115 w 124"/>
                <a:gd name="T1" fmla="*/ 0 h 205"/>
                <a:gd name="T2" fmla="*/ 123 w 124"/>
                <a:gd name="T3" fmla="*/ 12 h 205"/>
                <a:gd name="T4" fmla="*/ 9 w 124"/>
                <a:gd name="T5" fmla="*/ 204 h 205"/>
                <a:gd name="T6" fmla="*/ 0 w 124"/>
                <a:gd name="T7" fmla="*/ 190 h 205"/>
                <a:gd name="T8" fmla="*/ 115 w 124"/>
                <a:gd name="T9" fmla="*/ 0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205">
                  <a:moveTo>
                    <a:pt x="115" y="0"/>
                  </a:moveTo>
                  <a:lnTo>
                    <a:pt x="123" y="12"/>
                  </a:lnTo>
                  <a:lnTo>
                    <a:pt x="9" y="204"/>
                  </a:lnTo>
                  <a:lnTo>
                    <a:pt x="0" y="190"/>
                  </a:lnTo>
                  <a:lnTo>
                    <a:pt x="115" y="0"/>
                  </a:lnTo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4" name="Freeform 619">
              <a:extLst>
                <a:ext uri="{FF2B5EF4-FFF2-40B4-BE49-F238E27FC236}">
                  <a16:creationId xmlns:a16="http://schemas.microsoft.com/office/drawing/2014/main" id="{F2CD7CA1-23CA-5904-8009-96D1EC94B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0" y="2697"/>
              <a:ext cx="391" cy="289"/>
            </a:xfrm>
            <a:custGeom>
              <a:avLst/>
              <a:gdLst>
                <a:gd name="T0" fmla="*/ 102 w 391"/>
                <a:gd name="T1" fmla="*/ 0 h 289"/>
                <a:gd name="T2" fmla="*/ 390 w 391"/>
                <a:gd name="T3" fmla="*/ 98 h 289"/>
                <a:gd name="T4" fmla="*/ 274 w 391"/>
                <a:gd name="T5" fmla="*/ 288 h 289"/>
                <a:gd name="T6" fmla="*/ 0 w 391"/>
                <a:gd name="T7" fmla="*/ 168 h 289"/>
                <a:gd name="T8" fmla="*/ 102 w 391"/>
                <a:gd name="T9" fmla="*/ 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1" h="289">
                  <a:moveTo>
                    <a:pt x="102" y="0"/>
                  </a:moveTo>
                  <a:lnTo>
                    <a:pt x="390" y="98"/>
                  </a:lnTo>
                  <a:lnTo>
                    <a:pt x="274" y="288"/>
                  </a:lnTo>
                  <a:lnTo>
                    <a:pt x="0" y="168"/>
                  </a:lnTo>
                  <a:lnTo>
                    <a:pt x="102" y="0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5" name="Freeform 620">
              <a:extLst>
                <a:ext uri="{FF2B5EF4-FFF2-40B4-BE49-F238E27FC236}">
                  <a16:creationId xmlns:a16="http://schemas.microsoft.com/office/drawing/2014/main" id="{4817F754-E8BF-D631-679B-AAFEBD8FA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2" y="2715"/>
              <a:ext cx="347" cy="247"/>
            </a:xfrm>
            <a:custGeom>
              <a:avLst/>
              <a:gdLst>
                <a:gd name="T0" fmla="*/ 346 w 347"/>
                <a:gd name="T1" fmla="*/ 89 h 247"/>
                <a:gd name="T2" fmla="*/ 250 w 347"/>
                <a:gd name="T3" fmla="*/ 246 h 247"/>
                <a:gd name="T4" fmla="*/ 0 w 347"/>
                <a:gd name="T5" fmla="*/ 141 h 247"/>
                <a:gd name="T6" fmla="*/ 83 w 347"/>
                <a:gd name="T7" fmla="*/ 0 h 247"/>
                <a:gd name="T8" fmla="*/ 346 w 347"/>
                <a:gd name="T9" fmla="*/ 89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247">
                  <a:moveTo>
                    <a:pt x="346" y="89"/>
                  </a:moveTo>
                  <a:lnTo>
                    <a:pt x="250" y="246"/>
                  </a:lnTo>
                  <a:lnTo>
                    <a:pt x="0" y="141"/>
                  </a:lnTo>
                  <a:lnTo>
                    <a:pt x="83" y="0"/>
                  </a:lnTo>
                  <a:lnTo>
                    <a:pt x="346" y="89"/>
                  </a:lnTo>
                </a:path>
              </a:pathLst>
            </a:custGeom>
            <a:solidFill>
              <a:srgbClr val="5F5F5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6" name="Freeform 621">
              <a:extLst>
                <a:ext uri="{FF2B5EF4-FFF2-40B4-BE49-F238E27FC236}">
                  <a16:creationId xmlns:a16="http://schemas.microsoft.com/office/drawing/2014/main" id="{799C1A16-0891-97CC-EBAA-1123F2C5B5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" y="2726"/>
              <a:ext cx="319" cy="225"/>
            </a:xfrm>
            <a:custGeom>
              <a:avLst/>
              <a:gdLst>
                <a:gd name="T0" fmla="*/ 318 w 319"/>
                <a:gd name="T1" fmla="*/ 84 h 225"/>
                <a:gd name="T2" fmla="*/ 229 w 319"/>
                <a:gd name="T3" fmla="*/ 224 h 225"/>
                <a:gd name="T4" fmla="*/ 0 w 319"/>
                <a:gd name="T5" fmla="*/ 126 h 225"/>
                <a:gd name="T6" fmla="*/ 72 w 319"/>
                <a:gd name="T7" fmla="*/ 0 h 225"/>
                <a:gd name="T8" fmla="*/ 318 w 319"/>
                <a:gd name="T9" fmla="*/ 84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9" h="225">
                  <a:moveTo>
                    <a:pt x="318" y="84"/>
                  </a:moveTo>
                  <a:lnTo>
                    <a:pt x="229" y="224"/>
                  </a:lnTo>
                  <a:lnTo>
                    <a:pt x="0" y="126"/>
                  </a:lnTo>
                  <a:lnTo>
                    <a:pt x="72" y="0"/>
                  </a:lnTo>
                  <a:lnTo>
                    <a:pt x="318" y="84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" name="Freeform 622">
              <a:extLst>
                <a:ext uri="{FF2B5EF4-FFF2-40B4-BE49-F238E27FC236}">
                  <a16:creationId xmlns:a16="http://schemas.microsoft.com/office/drawing/2014/main" id="{1B27AEB0-FE2C-E7FB-30A7-F61420A7A6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" y="2960"/>
              <a:ext cx="21" cy="15"/>
            </a:xfrm>
            <a:custGeom>
              <a:avLst/>
              <a:gdLst>
                <a:gd name="T0" fmla="*/ 4 w 21"/>
                <a:gd name="T1" fmla="*/ 0 h 15"/>
                <a:gd name="T2" fmla="*/ 20 w 21"/>
                <a:gd name="T3" fmla="*/ 5 h 15"/>
                <a:gd name="T4" fmla="*/ 15 w 21"/>
                <a:gd name="T5" fmla="*/ 14 h 15"/>
                <a:gd name="T6" fmla="*/ 0 w 21"/>
                <a:gd name="T7" fmla="*/ 9 h 15"/>
                <a:gd name="T8" fmla="*/ 4 w 21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5">
                  <a:moveTo>
                    <a:pt x="4" y="0"/>
                  </a:moveTo>
                  <a:lnTo>
                    <a:pt x="20" y="5"/>
                  </a:lnTo>
                  <a:lnTo>
                    <a:pt x="15" y="14"/>
                  </a:lnTo>
                  <a:lnTo>
                    <a:pt x="0" y="9"/>
                  </a:lnTo>
                  <a:lnTo>
                    <a:pt x="4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8" name="Freeform 623">
              <a:extLst>
                <a:ext uri="{FF2B5EF4-FFF2-40B4-BE49-F238E27FC236}">
                  <a16:creationId xmlns:a16="http://schemas.microsoft.com/office/drawing/2014/main" id="{05D6845D-AD5C-67AD-7758-D838CE564D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2" y="2867"/>
              <a:ext cx="278" cy="131"/>
            </a:xfrm>
            <a:custGeom>
              <a:avLst/>
              <a:gdLst>
                <a:gd name="T0" fmla="*/ 277 w 278"/>
                <a:gd name="T1" fmla="*/ 130 h 131"/>
                <a:gd name="T2" fmla="*/ 7 w 278"/>
                <a:gd name="T3" fmla="*/ 16 h 131"/>
                <a:gd name="T4" fmla="*/ 0 w 278"/>
                <a:gd name="T5" fmla="*/ 0 h 131"/>
                <a:gd name="T6" fmla="*/ 271 w 278"/>
                <a:gd name="T7" fmla="*/ 117 h 131"/>
                <a:gd name="T8" fmla="*/ 277 w 278"/>
                <a:gd name="T9" fmla="*/ 13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" h="131">
                  <a:moveTo>
                    <a:pt x="277" y="130"/>
                  </a:moveTo>
                  <a:lnTo>
                    <a:pt x="7" y="16"/>
                  </a:lnTo>
                  <a:lnTo>
                    <a:pt x="0" y="0"/>
                  </a:lnTo>
                  <a:lnTo>
                    <a:pt x="271" y="117"/>
                  </a:lnTo>
                  <a:lnTo>
                    <a:pt x="277" y="130"/>
                  </a:lnTo>
                </a:path>
              </a:pathLst>
            </a:custGeom>
            <a:solidFill>
              <a:srgbClr val="5F5F5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289" name="Group 627">
              <a:extLst>
                <a:ext uri="{FF2B5EF4-FFF2-40B4-BE49-F238E27FC236}">
                  <a16:creationId xmlns:a16="http://schemas.microsoft.com/office/drawing/2014/main" id="{D4DBF67F-3062-FF75-6B11-2AEF7D08DC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40" y="3126"/>
              <a:ext cx="334" cy="147"/>
              <a:chOff x="2040" y="3126"/>
              <a:chExt cx="334" cy="147"/>
            </a:xfrm>
          </p:grpSpPr>
          <p:sp>
            <p:nvSpPr>
              <p:cNvPr id="294" name="Freeform 624">
                <a:extLst>
                  <a:ext uri="{FF2B5EF4-FFF2-40B4-BE49-F238E27FC236}">
                    <a16:creationId xmlns:a16="http://schemas.microsoft.com/office/drawing/2014/main" id="{063AE53F-56DC-B3FE-0436-51DD42F944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0" y="3126"/>
                <a:ext cx="334" cy="147"/>
              </a:xfrm>
              <a:custGeom>
                <a:avLst/>
                <a:gdLst>
                  <a:gd name="T0" fmla="*/ 6 w 334"/>
                  <a:gd name="T1" fmla="*/ 0 h 147"/>
                  <a:gd name="T2" fmla="*/ 2 w 334"/>
                  <a:gd name="T3" fmla="*/ 16 h 147"/>
                  <a:gd name="T4" fmla="*/ 1 w 334"/>
                  <a:gd name="T5" fmla="*/ 31 h 147"/>
                  <a:gd name="T6" fmla="*/ 0 w 334"/>
                  <a:gd name="T7" fmla="*/ 47 h 147"/>
                  <a:gd name="T8" fmla="*/ 1 w 334"/>
                  <a:gd name="T9" fmla="*/ 57 h 147"/>
                  <a:gd name="T10" fmla="*/ 4 w 334"/>
                  <a:gd name="T11" fmla="*/ 68 h 147"/>
                  <a:gd name="T12" fmla="*/ 92 w 334"/>
                  <a:gd name="T13" fmla="*/ 146 h 147"/>
                  <a:gd name="T14" fmla="*/ 325 w 334"/>
                  <a:gd name="T15" fmla="*/ 146 h 147"/>
                  <a:gd name="T16" fmla="*/ 325 w 334"/>
                  <a:gd name="T17" fmla="*/ 134 h 147"/>
                  <a:gd name="T18" fmla="*/ 317 w 334"/>
                  <a:gd name="T19" fmla="*/ 128 h 147"/>
                  <a:gd name="T20" fmla="*/ 312 w 334"/>
                  <a:gd name="T21" fmla="*/ 117 h 147"/>
                  <a:gd name="T22" fmla="*/ 312 w 334"/>
                  <a:gd name="T23" fmla="*/ 106 h 147"/>
                  <a:gd name="T24" fmla="*/ 312 w 334"/>
                  <a:gd name="T25" fmla="*/ 93 h 147"/>
                  <a:gd name="T26" fmla="*/ 314 w 334"/>
                  <a:gd name="T27" fmla="*/ 81 h 147"/>
                  <a:gd name="T28" fmla="*/ 318 w 334"/>
                  <a:gd name="T29" fmla="*/ 70 h 147"/>
                  <a:gd name="T30" fmla="*/ 322 w 334"/>
                  <a:gd name="T31" fmla="*/ 63 h 147"/>
                  <a:gd name="T32" fmla="*/ 332 w 334"/>
                  <a:gd name="T33" fmla="*/ 60 h 147"/>
                  <a:gd name="T34" fmla="*/ 333 w 334"/>
                  <a:gd name="T35" fmla="*/ 52 h 147"/>
                  <a:gd name="T36" fmla="*/ 200 w 334"/>
                  <a:gd name="T37" fmla="*/ 1 h 147"/>
                  <a:gd name="T38" fmla="*/ 6 w 334"/>
                  <a:gd name="T39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4" h="147">
                    <a:moveTo>
                      <a:pt x="6" y="0"/>
                    </a:moveTo>
                    <a:lnTo>
                      <a:pt x="2" y="16"/>
                    </a:lnTo>
                    <a:lnTo>
                      <a:pt x="1" y="31"/>
                    </a:lnTo>
                    <a:lnTo>
                      <a:pt x="0" y="47"/>
                    </a:lnTo>
                    <a:lnTo>
                      <a:pt x="1" y="57"/>
                    </a:lnTo>
                    <a:lnTo>
                      <a:pt x="4" y="68"/>
                    </a:lnTo>
                    <a:lnTo>
                      <a:pt x="92" y="146"/>
                    </a:lnTo>
                    <a:lnTo>
                      <a:pt x="325" y="146"/>
                    </a:lnTo>
                    <a:lnTo>
                      <a:pt x="325" y="134"/>
                    </a:lnTo>
                    <a:lnTo>
                      <a:pt x="317" y="128"/>
                    </a:lnTo>
                    <a:lnTo>
                      <a:pt x="312" y="117"/>
                    </a:lnTo>
                    <a:lnTo>
                      <a:pt x="312" y="106"/>
                    </a:lnTo>
                    <a:lnTo>
                      <a:pt x="312" y="93"/>
                    </a:lnTo>
                    <a:lnTo>
                      <a:pt x="314" y="81"/>
                    </a:lnTo>
                    <a:lnTo>
                      <a:pt x="318" y="70"/>
                    </a:lnTo>
                    <a:lnTo>
                      <a:pt x="322" y="63"/>
                    </a:lnTo>
                    <a:lnTo>
                      <a:pt x="332" y="60"/>
                    </a:lnTo>
                    <a:lnTo>
                      <a:pt x="333" y="52"/>
                    </a:lnTo>
                    <a:lnTo>
                      <a:pt x="200" y="1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295" name="Freeform 625">
                <a:extLst>
                  <a:ext uri="{FF2B5EF4-FFF2-40B4-BE49-F238E27FC236}">
                    <a16:creationId xmlns:a16="http://schemas.microsoft.com/office/drawing/2014/main" id="{7AE494E9-EFF5-078E-A647-B3797BC9D2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7" y="3195"/>
                <a:ext cx="218" cy="63"/>
              </a:xfrm>
              <a:custGeom>
                <a:avLst/>
                <a:gdLst>
                  <a:gd name="T0" fmla="*/ 7 w 218"/>
                  <a:gd name="T1" fmla="*/ 0 h 63"/>
                  <a:gd name="T2" fmla="*/ 4 w 218"/>
                  <a:gd name="T3" fmla="*/ 5 h 63"/>
                  <a:gd name="T4" fmla="*/ 2 w 218"/>
                  <a:gd name="T5" fmla="*/ 12 h 63"/>
                  <a:gd name="T6" fmla="*/ 0 w 218"/>
                  <a:gd name="T7" fmla="*/ 23 h 63"/>
                  <a:gd name="T8" fmla="*/ 0 w 218"/>
                  <a:gd name="T9" fmla="*/ 33 h 63"/>
                  <a:gd name="T10" fmla="*/ 1 w 218"/>
                  <a:gd name="T11" fmla="*/ 44 h 63"/>
                  <a:gd name="T12" fmla="*/ 2 w 218"/>
                  <a:gd name="T13" fmla="*/ 55 h 63"/>
                  <a:gd name="T14" fmla="*/ 4 w 218"/>
                  <a:gd name="T15" fmla="*/ 62 h 63"/>
                  <a:gd name="T16" fmla="*/ 217 w 218"/>
                  <a:gd name="T17" fmla="*/ 62 h 63"/>
                  <a:gd name="T18" fmla="*/ 212 w 218"/>
                  <a:gd name="T19" fmla="*/ 54 h 63"/>
                  <a:gd name="T20" fmla="*/ 209 w 218"/>
                  <a:gd name="T21" fmla="*/ 42 h 63"/>
                  <a:gd name="T22" fmla="*/ 210 w 218"/>
                  <a:gd name="T23" fmla="*/ 31 h 63"/>
                  <a:gd name="T24" fmla="*/ 211 w 218"/>
                  <a:gd name="T25" fmla="*/ 19 h 63"/>
                  <a:gd name="T26" fmla="*/ 212 w 218"/>
                  <a:gd name="T27" fmla="*/ 9 h 63"/>
                  <a:gd name="T28" fmla="*/ 215 w 218"/>
                  <a:gd name="T29" fmla="*/ 0 h 63"/>
                  <a:gd name="T30" fmla="*/ 7 w 218"/>
                  <a:gd name="T31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18" h="63">
                    <a:moveTo>
                      <a:pt x="7" y="0"/>
                    </a:moveTo>
                    <a:lnTo>
                      <a:pt x="4" y="5"/>
                    </a:lnTo>
                    <a:lnTo>
                      <a:pt x="2" y="12"/>
                    </a:lnTo>
                    <a:lnTo>
                      <a:pt x="0" y="23"/>
                    </a:lnTo>
                    <a:lnTo>
                      <a:pt x="0" y="33"/>
                    </a:lnTo>
                    <a:lnTo>
                      <a:pt x="1" y="44"/>
                    </a:lnTo>
                    <a:lnTo>
                      <a:pt x="2" y="55"/>
                    </a:lnTo>
                    <a:lnTo>
                      <a:pt x="4" y="62"/>
                    </a:lnTo>
                    <a:lnTo>
                      <a:pt x="217" y="62"/>
                    </a:lnTo>
                    <a:lnTo>
                      <a:pt x="212" y="54"/>
                    </a:lnTo>
                    <a:lnTo>
                      <a:pt x="209" y="42"/>
                    </a:lnTo>
                    <a:lnTo>
                      <a:pt x="210" y="31"/>
                    </a:lnTo>
                    <a:lnTo>
                      <a:pt x="211" y="19"/>
                    </a:lnTo>
                    <a:lnTo>
                      <a:pt x="212" y="9"/>
                    </a:lnTo>
                    <a:lnTo>
                      <a:pt x="215" y="0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296" name="Freeform 626">
                <a:extLst>
                  <a:ext uri="{FF2B5EF4-FFF2-40B4-BE49-F238E27FC236}">
                    <a16:creationId xmlns:a16="http://schemas.microsoft.com/office/drawing/2014/main" id="{2C815CC5-6DF0-0DAF-E217-D4A1FEC5C2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0" y="3131"/>
                <a:ext cx="86" cy="62"/>
              </a:xfrm>
              <a:custGeom>
                <a:avLst/>
                <a:gdLst>
                  <a:gd name="T0" fmla="*/ 2 w 86"/>
                  <a:gd name="T1" fmla="*/ 5 h 62"/>
                  <a:gd name="T2" fmla="*/ 80 w 86"/>
                  <a:gd name="T3" fmla="*/ 60 h 62"/>
                  <a:gd name="T4" fmla="*/ 84 w 86"/>
                  <a:gd name="T5" fmla="*/ 61 h 62"/>
                  <a:gd name="T6" fmla="*/ 85 w 86"/>
                  <a:gd name="T7" fmla="*/ 57 h 62"/>
                  <a:gd name="T8" fmla="*/ 6 w 86"/>
                  <a:gd name="T9" fmla="*/ 1 h 62"/>
                  <a:gd name="T10" fmla="*/ 0 w 86"/>
                  <a:gd name="T11" fmla="*/ 0 h 62"/>
                  <a:gd name="T12" fmla="*/ 2 w 86"/>
                  <a:gd name="T13" fmla="*/ 5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6" h="62">
                    <a:moveTo>
                      <a:pt x="2" y="5"/>
                    </a:moveTo>
                    <a:lnTo>
                      <a:pt x="80" y="60"/>
                    </a:lnTo>
                    <a:lnTo>
                      <a:pt x="84" y="61"/>
                    </a:lnTo>
                    <a:lnTo>
                      <a:pt x="85" y="57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2" y="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  <p:grpSp>
          <p:nvGrpSpPr>
            <p:cNvPr id="290" name="Group 631">
              <a:extLst>
                <a:ext uri="{FF2B5EF4-FFF2-40B4-BE49-F238E27FC236}">
                  <a16:creationId xmlns:a16="http://schemas.microsoft.com/office/drawing/2014/main" id="{72878AB5-3004-9A45-F27E-E58BC07193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00" y="3028"/>
              <a:ext cx="389" cy="153"/>
              <a:chOff x="2000" y="3028"/>
              <a:chExt cx="389" cy="153"/>
            </a:xfrm>
          </p:grpSpPr>
          <p:sp>
            <p:nvSpPr>
              <p:cNvPr id="291" name="Freeform 628">
                <a:extLst>
                  <a:ext uri="{FF2B5EF4-FFF2-40B4-BE49-F238E27FC236}">
                    <a16:creationId xmlns:a16="http://schemas.microsoft.com/office/drawing/2014/main" id="{79BBFEE1-9F92-1F11-FF1E-99654AD909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0" y="3028"/>
                <a:ext cx="389" cy="153"/>
              </a:xfrm>
              <a:custGeom>
                <a:avLst/>
                <a:gdLst>
                  <a:gd name="T0" fmla="*/ 388 w 389"/>
                  <a:gd name="T1" fmla="*/ 46 h 153"/>
                  <a:gd name="T2" fmla="*/ 198 w 389"/>
                  <a:gd name="T3" fmla="*/ 0 h 153"/>
                  <a:gd name="T4" fmla="*/ 5 w 389"/>
                  <a:gd name="T5" fmla="*/ 13 h 153"/>
                  <a:gd name="T6" fmla="*/ 2 w 389"/>
                  <a:gd name="T7" fmla="*/ 19 h 153"/>
                  <a:gd name="T8" fmla="*/ 0 w 389"/>
                  <a:gd name="T9" fmla="*/ 29 h 153"/>
                  <a:gd name="T10" fmla="*/ 0 w 389"/>
                  <a:gd name="T11" fmla="*/ 44 h 153"/>
                  <a:gd name="T12" fmla="*/ 1 w 389"/>
                  <a:gd name="T13" fmla="*/ 58 h 153"/>
                  <a:gd name="T14" fmla="*/ 4 w 389"/>
                  <a:gd name="T15" fmla="*/ 68 h 153"/>
                  <a:gd name="T16" fmla="*/ 11 w 389"/>
                  <a:gd name="T17" fmla="*/ 79 h 153"/>
                  <a:gd name="T18" fmla="*/ 149 w 389"/>
                  <a:gd name="T19" fmla="*/ 152 h 153"/>
                  <a:gd name="T20" fmla="*/ 384 w 389"/>
                  <a:gd name="T21" fmla="*/ 137 h 153"/>
                  <a:gd name="T22" fmla="*/ 386 w 389"/>
                  <a:gd name="T23" fmla="*/ 129 h 153"/>
                  <a:gd name="T24" fmla="*/ 375 w 389"/>
                  <a:gd name="T25" fmla="*/ 123 h 153"/>
                  <a:gd name="T26" fmla="*/ 370 w 389"/>
                  <a:gd name="T27" fmla="*/ 116 h 153"/>
                  <a:gd name="T28" fmla="*/ 370 w 389"/>
                  <a:gd name="T29" fmla="*/ 101 h 153"/>
                  <a:gd name="T30" fmla="*/ 370 w 389"/>
                  <a:gd name="T31" fmla="*/ 87 h 153"/>
                  <a:gd name="T32" fmla="*/ 370 w 389"/>
                  <a:gd name="T33" fmla="*/ 75 h 153"/>
                  <a:gd name="T34" fmla="*/ 371 w 389"/>
                  <a:gd name="T35" fmla="*/ 64 h 153"/>
                  <a:gd name="T36" fmla="*/ 375 w 389"/>
                  <a:gd name="T37" fmla="*/ 57 h 153"/>
                  <a:gd name="T38" fmla="*/ 387 w 389"/>
                  <a:gd name="T39" fmla="*/ 55 h 153"/>
                  <a:gd name="T40" fmla="*/ 388 w 389"/>
                  <a:gd name="T41" fmla="*/ 4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89" h="153">
                    <a:moveTo>
                      <a:pt x="388" y="46"/>
                    </a:moveTo>
                    <a:lnTo>
                      <a:pt x="198" y="0"/>
                    </a:lnTo>
                    <a:lnTo>
                      <a:pt x="5" y="13"/>
                    </a:lnTo>
                    <a:lnTo>
                      <a:pt x="2" y="19"/>
                    </a:lnTo>
                    <a:lnTo>
                      <a:pt x="0" y="29"/>
                    </a:lnTo>
                    <a:lnTo>
                      <a:pt x="0" y="44"/>
                    </a:lnTo>
                    <a:lnTo>
                      <a:pt x="1" y="58"/>
                    </a:lnTo>
                    <a:lnTo>
                      <a:pt x="4" y="68"/>
                    </a:lnTo>
                    <a:lnTo>
                      <a:pt x="11" y="79"/>
                    </a:lnTo>
                    <a:lnTo>
                      <a:pt x="149" y="152"/>
                    </a:lnTo>
                    <a:lnTo>
                      <a:pt x="384" y="137"/>
                    </a:lnTo>
                    <a:lnTo>
                      <a:pt x="386" y="129"/>
                    </a:lnTo>
                    <a:lnTo>
                      <a:pt x="375" y="123"/>
                    </a:lnTo>
                    <a:lnTo>
                      <a:pt x="370" y="116"/>
                    </a:lnTo>
                    <a:lnTo>
                      <a:pt x="370" y="101"/>
                    </a:lnTo>
                    <a:lnTo>
                      <a:pt x="370" y="87"/>
                    </a:lnTo>
                    <a:lnTo>
                      <a:pt x="370" y="75"/>
                    </a:lnTo>
                    <a:lnTo>
                      <a:pt x="371" y="64"/>
                    </a:lnTo>
                    <a:lnTo>
                      <a:pt x="375" y="57"/>
                    </a:lnTo>
                    <a:lnTo>
                      <a:pt x="387" y="55"/>
                    </a:lnTo>
                    <a:lnTo>
                      <a:pt x="388" y="46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292" name="Freeform 629">
                <a:extLst>
                  <a:ext uri="{FF2B5EF4-FFF2-40B4-BE49-F238E27FC236}">
                    <a16:creationId xmlns:a16="http://schemas.microsoft.com/office/drawing/2014/main" id="{ACCA0742-29CF-9373-4354-C5E059D102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9" y="3086"/>
                <a:ext cx="220" cy="80"/>
              </a:xfrm>
              <a:custGeom>
                <a:avLst/>
                <a:gdLst>
                  <a:gd name="T0" fmla="*/ 7 w 220"/>
                  <a:gd name="T1" fmla="*/ 15 h 80"/>
                  <a:gd name="T2" fmla="*/ 3 w 220"/>
                  <a:gd name="T3" fmla="*/ 21 h 80"/>
                  <a:gd name="T4" fmla="*/ 1 w 220"/>
                  <a:gd name="T5" fmla="*/ 30 h 80"/>
                  <a:gd name="T6" fmla="*/ 0 w 220"/>
                  <a:gd name="T7" fmla="*/ 46 h 80"/>
                  <a:gd name="T8" fmla="*/ 0 w 220"/>
                  <a:gd name="T9" fmla="*/ 61 h 80"/>
                  <a:gd name="T10" fmla="*/ 2 w 220"/>
                  <a:gd name="T11" fmla="*/ 71 h 80"/>
                  <a:gd name="T12" fmla="*/ 5 w 220"/>
                  <a:gd name="T13" fmla="*/ 79 h 80"/>
                  <a:gd name="T14" fmla="*/ 217 w 220"/>
                  <a:gd name="T15" fmla="*/ 63 h 80"/>
                  <a:gd name="T16" fmla="*/ 215 w 220"/>
                  <a:gd name="T17" fmla="*/ 54 h 80"/>
                  <a:gd name="T18" fmla="*/ 215 w 220"/>
                  <a:gd name="T19" fmla="*/ 41 h 80"/>
                  <a:gd name="T20" fmla="*/ 215 w 220"/>
                  <a:gd name="T21" fmla="*/ 30 h 80"/>
                  <a:gd name="T22" fmla="*/ 215 w 220"/>
                  <a:gd name="T23" fmla="*/ 18 h 80"/>
                  <a:gd name="T24" fmla="*/ 216 w 220"/>
                  <a:gd name="T25" fmla="*/ 11 h 80"/>
                  <a:gd name="T26" fmla="*/ 217 w 220"/>
                  <a:gd name="T27" fmla="*/ 4 h 80"/>
                  <a:gd name="T28" fmla="*/ 219 w 220"/>
                  <a:gd name="T29" fmla="*/ 0 h 80"/>
                  <a:gd name="T30" fmla="*/ 7 w 220"/>
                  <a:gd name="T31" fmla="*/ 15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20" h="80">
                    <a:moveTo>
                      <a:pt x="7" y="15"/>
                    </a:moveTo>
                    <a:lnTo>
                      <a:pt x="3" y="21"/>
                    </a:lnTo>
                    <a:lnTo>
                      <a:pt x="1" y="30"/>
                    </a:lnTo>
                    <a:lnTo>
                      <a:pt x="0" y="46"/>
                    </a:lnTo>
                    <a:lnTo>
                      <a:pt x="0" y="61"/>
                    </a:lnTo>
                    <a:lnTo>
                      <a:pt x="2" y="71"/>
                    </a:lnTo>
                    <a:lnTo>
                      <a:pt x="5" y="79"/>
                    </a:lnTo>
                    <a:lnTo>
                      <a:pt x="217" y="63"/>
                    </a:lnTo>
                    <a:lnTo>
                      <a:pt x="215" y="54"/>
                    </a:lnTo>
                    <a:lnTo>
                      <a:pt x="215" y="41"/>
                    </a:lnTo>
                    <a:lnTo>
                      <a:pt x="215" y="30"/>
                    </a:lnTo>
                    <a:lnTo>
                      <a:pt x="215" y="18"/>
                    </a:lnTo>
                    <a:lnTo>
                      <a:pt x="216" y="11"/>
                    </a:lnTo>
                    <a:lnTo>
                      <a:pt x="217" y="4"/>
                    </a:lnTo>
                    <a:lnTo>
                      <a:pt x="219" y="0"/>
                    </a:lnTo>
                    <a:lnTo>
                      <a:pt x="7" y="1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293" name="Freeform 630">
                <a:extLst>
                  <a:ext uri="{FF2B5EF4-FFF2-40B4-BE49-F238E27FC236}">
                    <a16:creationId xmlns:a16="http://schemas.microsoft.com/office/drawing/2014/main" id="{672F8B44-F206-7C60-F6A6-D7E2B83B16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2" y="3045"/>
                <a:ext cx="128" cy="56"/>
              </a:xfrm>
              <a:custGeom>
                <a:avLst/>
                <a:gdLst>
                  <a:gd name="T0" fmla="*/ 2 w 128"/>
                  <a:gd name="T1" fmla="*/ 6 h 56"/>
                  <a:gd name="T2" fmla="*/ 121 w 128"/>
                  <a:gd name="T3" fmla="*/ 55 h 56"/>
                  <a:gd name="T4" fmla="*/ 127 w 128"/>
                  <a:gd name="T5" fmla="*/ 55 h 56"/>
                  <a:gd name="T6" fmla="*/ 127 w 128"/>
                  <a:gd name="T7" fmla="*/ 51 h 56"/>
                  <a:gd name="T8" fmla="*/ 4 w 128"/>
                  <a:gd name="T9" fmla="*/ 0 h 56"/>
                  <a:gd name="T10" fmla="*/ 0 w 128"/>
                  <a:gd name="T11" fmla="*/ 2 h 56"/>
                  <a:gd name="T12" fmla="*/ 2 w 128"/>
                  <a:gd name="T13" fmla="*/ 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8" h="56">
                    <a:moveTo>
                      <a:pt x="2" y="6"/>
                    </a:moveTo>
                    <a:lnTo>
                      <a:pt x="121" y="55"/>
                    </a:lnTo>
                    <a:lnTo>
                      <a:pt x="127" y="55"/>
                    </a:lnTo>
                    <a:lnTo>
                      <a:pt x="127" y="51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2" y="6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graphicFrame>
        <p:nvGraphicFramePr>
          <p:cNvPr id="576" name="Object 43">
            <a:hlinkClick r:id="" action="ppaction://ole?verb=0"/>
            <a:extLst>
              <a:ext uri="{FF2B5EF4-FFF2-40B4-BE49-F238E27FC236}">
                <a16:creationId xmlns:a16="http://schemas.microsoft.com/office/drawing/2014/main" id="{7257233C-8BE6-BBA5-A420-9838F7907471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20784795"/>
              </p:ext>
            </p:extLst>
          </p:nvPr>
        </p:nvGraphicFramePr>
        <p:xfrm>
          <a:off x="5169024" y="3645024"/>
          <a:ext cx="2016224" cy="834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ClipArt Gallery" r:id="rId4" imgW="6476760" imgH="2273040" progId="MS_ClipArt_Gallery">
                  <p:embed/>
                </p:oleObj>
              </mc:Choice>
              <mc:Fallback>
                <p:oleObj name="Microsoft ClipArt Gallery" r:id="rId4" imgW="6476760" imgH="2273040" progId="MS_ClipArt_Gallery">
                  <p:embed/>
                  <p:pic>
                    <p:nvPicPr>
                      <p:cNvPr id="36907" name="Object 43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9CF4A609-2890-E600-F530-B9EB5EC85D7F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9024" y="3645024"/>
                        <a:ext cx="2016224" cy="8348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6960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495285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495285" rtl="0" eaLnBrk="1" latinLnBrk="0" hangingPunct="1">
        <a:spcBef>
          <a:spcPct val="20000"/>
        </a:spcBef>
        <a:buFont typeface="Arial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495285" rtl="0" eaLnBrk="1" latinLnBrk="0" hangingPunct="1">
        <a:spcBef>
          <a:spcPct val="20000"/>
        </a:spcBef>
        <a:buFont typeface="Arial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495285" rtl="0" eaLnBrk="1" latinLnBrk="0" hangingPunct="1">
        <a:spcBef>
          <a:spcPct val="20000"/>
        </a:spcBef>
        <a:buFont typeface="Arial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495285" rtl="0" eaLnBrk="1" latinLnBrk="0" hangingPunct="1">
        <a:spcBef>
          <a:spcPct val="20000"/>
        </a:spcBef>
        <a:buFont typeface="Arial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495285" rtl="0" eaLnBrk="1" latinLnBrk="0" hangingPunct="1">
        <a:spcBef>
          <a:spcPct val="20000"/>
        </a:spcBef>
        <a:buFont typeface="Arial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1492" y="1774719"/>
            <a:ext cx="8271948" cy="577233"/>
          </a:xfrm>
        </p:spPr>
        <p:txBody>
          <a:bodyPr/>
          <a:lstStyle/>
          <a:p>
            <a:r>
              <a:rPr lang="en-US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6</a:t>
            </a:r>
            <a:r>
              <a:rPr lang="ko-KR" alt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시그마 이해하기</a:t>
            </a:r>
            <a:r>
              <a:rPr lang="en-US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….</a:t>
            </a:r>
            <a:endParaRPr lang="ko-KR" alt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0"/>
          </p:nvPr>
        </p:nvSpPr>
        <p:spPr>
          <a:xfrm>
            <a:off x="632520" y="5446489"/>
            <a:ext cx="3599631" cy="358775"/>
          </a:xfrm>
        </p:spPr>
        <p:txBody>
          <a:bodyPr>
            <a:noAutofit/>
          </a:bodyPr>
          <a:lstStyle/>
          <a:p>
            <a:r>
              <a:rPr lang="en-US" altLang="ko-K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2025. 8/25</a:t>
            </a:r>
            <a:endParaRPr lang="ko-KR" alt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13"/>
          </p:nvPr>
        </p:nvSpPr>
        <p:spPr>
          <a:xfrm>
            <a:off x="632520" y="5896373"/>
            <a:ext cx="2807643" cy="268931"/>
          </a:xfrm>
        </p:spPr>
        <p:txBody>
          <a:bodyPr/>
          <a:lstStyle/>
          <a:p>
            <a:r>
              <a:rPr lang="en-US" altLang="ko-K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YS</a:t>
            </a:r>
            <a:r>
              <a:rPr lang="ko-KR" alt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모빌리티</a:t>
            </a:r>
            <a:r>
              <a:rPr lang="ko-KR" alt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교육센터</a:t>
            </a:r>
          </a:p>
        </p:txBody>
      </p:sp>
    </p:spTree>
    <p:extLst>
      <p:ext uri="{BB962C8B-B14F-4D97-AF65-F5344CB8AC3E}">
        <p14:creationId xmlns:p14="http://schemas.microsoft.com/office/powerpoint/2010/main" val="2861144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D445E-518D-DC6E-EC6F-78655C05E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898E68-98CF-93EA-F911-B4DB3A3F6C44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6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시그마의 의미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474C18-E815-0381-B77F-8948B9A8D3F5}"/>
              </a:ext>
            </a:extLst>
          </p:cNvPr>
          <p:cNvSpPr txBox="1"/>
          <p:nvPr/>
        </p:nvSpPr>
        <p:spPr>
          <a:xfrm>
            <a:off x="344488" y="1009278"/>
            <a:ext cx="9217024" cy="1451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  6 </a:t>
            </a: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시그마를 목표로 삼는 경우</a:t>
            </a:r>
            <a:endParaRPr lang="en-US" altLang="ko-KR" sz="32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endParaRPr lang="en-US" altLang="ko-KR" sz="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                     </a:t>
            </a:r>
            <a:r>
              <a:rPr lang="ko-KR" altLang="en-US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매우 높은 품질 수준 달성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3" name="화살표: 위쪽 2">
            <a:extLst>
              <a:ext uri="{FF2B5EF4-FFF2-40B4-BE49-F238E27FC236}">
                <a16:creationId xmlns:a16="http://schemas.microsoft.com/office/drawing/2014/main" id="{CA29A9B4-5360-9650-1B7E-C3EB1B61B3F1}"/>
              </a:ext>
            </a:extLst>
          </p:cNvPr>
          <p:cNvSpPr/>
          <p:nvPr/>
        </p:nvSpPr>
        <p:spPr>
          <a:xfrm>
            <a:off x="200472" y="3212976"/>
            <a:ext cx="3296816" cy="2428783"/>
          </a:xfrm>
          <a:prstGeom prst="upArrow">
            <a:avLst>
              <a:gd name="adj1" fmla="val 64399"/>
              <a:gd name="adj2" fmla="val 50000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비용 절감</a:t>
            </a:r>
          </a:p>
        </p:txBody>
      </p:sp>
      <p:sp>
        <p:nvSpPr>
          <p:cNvPr id="4" name="화살표: 위쪽 3">
            <a:extLst>
              <a:ext uri="{FF2B5EF4-FFF2-40B4-BE49-F238E27FC236}">
                <a16:creationId xmlns:a16="http://schemas.microsoft.com/office/drawing/2014/main" id="{C580EC08-BDBB-4B70-9797-435583AB7C64}"/>
              </a:ext>
            </a:extLst>
          </p:cNvPr>
          <p:cNvSpPr/>
          <p:nvPr/>
        </p:nvSpPr>
        <p:spPr>
          <a:xfrm>
            <a:off x="3296816" y="3212976"/>
            <a:ext cx="3296816" cy="2428783"/>
          </a:xfrm>
          <a:prstGeom prst="upArrow">
            <a:avLst>
              <a:gd name="adj1" fmla="val 64399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고객만족도</a:t>
            </a:r>
            <a:endParaRPr lang="en-US" altLang="ko-KR" sz="28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ctr"/>
            <a:r>
              <a:rPr lang="ko-KR" altLang="en-US" sz="2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향상</a:t>
            </a:r>
          </a:p>
        </p:txBody>
      </p:sp>
      <p:sp>
        <p:nvSpPr>
          <p:cNvPr id="5" name="화살표: 위쪽 4">
            <a:extLst>
              <a:ext uri="{FF2B5EF4-FFF2-40B4-BE49-F238E27FC236}">
                <a16:creationId xmlns:a16="http://schemas.microsoft.com/office/drawing/2014/main" id="{A014BFAC-A48A-B14E-F0C2-E4008535F2CB}"/>
              </a:ext>
            </a:extLst>
          </p:cNvPr>
          <p:cNvSpPr/>
          <p:nvPr/>
        </p:nvSpPr>
        <p:spPr>
          <a:xfrm>
            <a:off x="6465168" y="3212976"/>
            <a:ext cx="3296816" cy="2428783"/>
          </a:xfrm>
          <a:prstGeom prst="upArrow">
            <a:avLst>
              <a:gd name="adj1" fmla="val 64399"/>
              <a:gd name="adj2" fmla="val 5000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경쟁력강화</a:t>
            </a:r>
          </a:p>
        </p:txBody>
      </p:sp>
    </p:spTree>
    <p:extLst>
      <p:ext uri="{BB962C8B-B14F-4D97-AF65-F5344CB8AC3E}">
        <p14:creationId xmlns:p14="http://schemas.microsoft.com/office/powerpoint/2010/main" val="3879298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55CAC-3955-5757-BFE2-C326B5964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866002-BF64-5142-2851-E8A191389EF5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6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시그마 정리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0DD89E-286B-885E-23EF-9F55B2586685}"/>
              </a:ext>
            </a:extLst>
          </p:cNvPr>
          <p:cNvSpPr txBox="1"/>
          <p:nvPr/>
        </p:nvSpPr>
        <p:spPr>
          <a:xfrm>
            <a:off x="344488" y="1009278"/>
            <a:ext cx="9217024" cy="925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시그마의 개념과 수준</a:t>
            </a:r>
            <a:endParaRPr lang="en-US" altLang="ko-KR" sz="32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6" name="AutoShape 2">
            <a:extLst>
              <a:ext uri="{FF2B5EF4-FFF2-40B4-BE49-F238E27FC236}">
                <a16:creationId xmlns:a16="http://schemas.microsoft.com/office/drawing/2014/main" id="{59F4B18C-39B4-A104-D326-8084709CF4D8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0216" y="1700807"/>
            <a:ext cx="9413304" cy="2952329"/>
          </a:xfrm>
          <a:prstGeom prst="rightArrow">
            <a:avLst>
              <a:gd name="adj1" fmla="val 100000"/>
              <a:gd name="adj2" fmla="val 25528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＊품질관리에서의 시그마는 </a:t>
            </a:r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6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시그마를 의미함</a:t>
            </a:r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 * 6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시그마는 프로세스 개선과 결함감소를 목표로 하는 품질관리 방법론</a:t>
            </a:r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 * 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 수준은 프로세스의 품질을 측정하는 척도</a:t>
            </a:r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   - 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 수준이 높을수록 품질이 우수하고 </a:t>
            </a:r>
            <a:r>
              <a:rPr lang="ko-KR" altLang="en-US" sz="20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결함률이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 낮다는 것을 의미함</a:t>
            </a:r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 * 1986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년 </a:t>
            </a:r>
            <a:r>
              <a:rPr lang="ko-KR" altLang="en-US" sz="20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모토로라에서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 정립되었고</a:t>
            </a:r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, 90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년대 제너럴 </a:t>
            </a:r>
            <a:r>
              <a:rPr lang="ko-KR" altLang="en-US" sz="20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일렉트릭이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 도입하면서 확대됨</a:t>
            </a:r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769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D5A10-641A-8D9F-0958-4FEA6AD2E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776145-6100-E2B4-7678-554C1214C6F5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6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시그마 정리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989EC3-F5E4-C215-AB72-CC59529CA880}"/>
              </a:ext>
            </a:extLst>
          </p:cNvPr>
          <p:cNvSpPr txBox="1"/>
          <p:nvPr/>
        </p:nvSpPr>
        <p:spPr>
          <a:xfrm>
            <a:off x="344488" y="1009278"/>
            <a:ext cx="9217024" cy="925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시그마의 의미</a:t>
            </a:r>
            <a:endParaRPr lang="en-US" altLang="ko-KR" sz="32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6" name="AutoShape 2">
            <a:extLst>
              <a:ext uri="{FF2B5EF4-FFF2-40B4-BE49-F238E27FC236}">
                <a16:creationId xmlns:a16="http://schemas.microsoft.com/office/drawing/2014/main" id="{5F50F8AC-E367-D548-BF36-C34128047A7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0216" y="1700807"/>
            <a:ext cx="9413304" cy="2952329"/>
          </a:xfrm>
          <a:prstGeom prst="rightArrow">
            <a:avLst>
              <a:gd name="adj1" fmla="val 100000"/>
              <a:gd name="adj2" fmla="val 25528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＊</a:t>
            </a:r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6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시그마는 품질관리와 프로세스 개선을 위한 체계적인 방법론</a:t>
            </a:r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   - 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주로 결함을 최소화하고 변동성을 줄이는데 중점을 둠</a:t>
            </a:r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 * 6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시그마의 목표는 매우 높은 품질수준을 </a:t>
            </a:r>
            <a:r>
              <a:rPr lang="ko-KR" altLang="en-US" sz="20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달성하는것임</a:t>
            </a:r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   - 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이는 백만개의 기회당 </a:t>
            </a:r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3.4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개의 결함 이하를 목표로 함</a:t>
            </a:r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r>
              <a:rPr lang="en-US" altLang="ko-K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 * </a:t>
            </a:r>
            <a:r>
              <a:rPr lang="ko-KR" altLang="en-US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일반적인 환경에서 사실상 불량률 제로를 의미함</a:t>
            </a:r>
            <a:endParaRPr lang="en-US" altLang="ko-KR" sz="2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155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0727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B08B1-3C77-67AB-0BC4-418753E2C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7D7719-C9C2-83A2-162B-532F8734EB4C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시그마의 개념과 수준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B39B20-FC3E-29D1-3500-E3DB0D77A469}"/>
              </a:ext>
            </a:extLst>
          </p:cNvPr>
          <p:cNvSpPr txBox="1"/>
          <p:nvPr/>
        </p:nvSpPr>
        <p:spPr>
          <a:xfrm>
            <a:off x="344488" y="1009278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통계학에서의 시그마</a:t>
            </a:r>
            <a:r>
              <a:rPr lang="en-US" altLang="ko-KR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(σ)</a:t>
            </a:r>
            <a:endParaRPr lang="en-US" altLang="ko-KR" sz="24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1" name="Freeform 46">
            <a:extLst>
              <a:ext uri="{FF2B5EF4-FFF2-40B4-BE49-F238E27FC236}">
                <a16:creationId xmlns:a16="http://schemas.microsoft.com/office/drawing/2014/main" id="{6676FA98-068B-46A8-0021-CD80B768C6FF}"/>
              </a:ext>
            </a:extLst>
          </p:cNvPr>
          <p:cNvSpPr>
            <a:spLocks/>
          </p:cNvSpPr>
          <p:nvPr/>
        </p:nvSpPr>
        <p:spPr bwMode="auto">
          <a:xfrm>
            <a:off x="704528" y="4470636"/>
            <a:ext cx="8712968" cy="1118604"/>
          </a:xfrm>
          <a:custGeom>
            <a:avLst/>
            <a:gdLst>
              <a:gd name="T0" fmla="*/ 79 w 581"/>
              <a:gd name="T1" fmla="*/ 0 h 307"/>
              <a:gd name="T2" fmla="*/ 505 w 581"/>
              <a:gd name="T3" fmla="*/ 0 h 307"/>
              <a:gd name="T4" fmla="*/ 518 w 581"/>
              <a:gd name="T5" fmla="*/ 5 h 307"/>
              <a:gd name="T6" fmla="*/ 530 w 581"/>
              <a:gd name="T7" fmla="*/ 12 h 307"/>
              <a:gd name="T8" fmla="*/ 541 w 581"/>
              <a:gd name="T9" fmla="*/ 23 h 307"/>
              <a:gd name="T10" fmla="*/ 552 w 581"/>
              <a:gd name="T11" fmla="*/ 37 h 307"/>
              <a:gd name="T12" fmla="*/ 562 w 581"/>
              <a:gd name="T13" fmla="*/ 57 h 307"/>
              <a:gd name="T14" fmla="*/ 569 w 581"/>
              <a:gd name="T15" fmla="*/ 77 h 307"/>
              <a:gd name="T16" fmla="*/ 574 w 581"/>
              <a:gd name="T17" fmla="*/ 99 h 307"/>
              <a:gd name="T18" fmla="*/ 578 w 581"/>
              <a:gd name="T19" fmla="*/ 120 h 307"/>
              <a:gd name="T20" fmla="*/ 580 w 581"/>
              <a:gd name="T21" fmla="*/ 139 h 307"/>
              <a:gd name="T22" fmla="*/ 580 w 581"/>
              <a:gd name="T23" fmla="*/ 160 h 307"/>
              <a:gd name="T24" fmla="*/ 578 w 581"/>
              <a:gd name="T25" fmla="*/ 184 h 307"/>
              <a:gd name="T26" fmla="*/ 575 w 581"/>
              <a:gd name="T27" fmla="*/ 204 h 307"/>
              <a:gd name="T28" fmla="*/ 570 w 581"/>
              <a:gd name="T29" fmla="*/ 226 h 307"/>
              <a:gd name="T30" fmla="*/ 563 w 581"/>
              <a:gd name="T31" fmla="*/ 247 h 307"/>
              <a:gd name="T32" fmla="*/ 556 w 581"/>
              <a:gd name="T33" fmla="*/ 262 h 307"/>
              <a:gd name="T34" fmla="*/ 546 w 581"/>
              <a:gd name="T35" fmla="*/ 278 h 307"/>
              <a:gd name="T36" fmla="*/ 535 w 581"/>
              <a:gd name="T37" fmla="*/ 290 h 307"/>
              <a:gd name="T38" fmla="*/ 528 w 581"/>
              <a:gd name="T39" fmla="*/ 296 h 307"/>
              <a:gd name="T40" fmla="*/ 517 w 581"/>
              <a:gd name="T41" fmla="*/ 302 h 307"/>
              <a:gd name="T42" fmla="*/ 504 w 581"/>
              <a:gd name="T43" fmla="*/ 306 h 307"/>
              <a:gd name="T44" fmla="*/ 73 w 581"/>
              <a:gd name="T45" fmla="*/ 306 h 307"/>
              <a:gd name="T46" fmla="*/ 62 w 581"/>
              <a:gd name="T47" fmla="*/ 303 h 307"/>
              <a:gd name="T48" fmla="*/ 50 w 581"/>
              <a:gd name="T49" fmla="*/ 296 h 307"/>
              <a:gd name="T50" fmla="*/ 34 w 581"/>
              <a:gd name="T51" fmla="*/ 279 h 307"/>
              <a:gd name="T52" fmla="*/ 43 w 581"/>
              <a:gd name="T53" fmla="*/ 289 h 307"/>
              <a:gd name="T54" fmla="*/ 28 w 581"/>
              <a:gd name="T55" fmla="*/ 271 h 307"/>
              <a:gd name="T56" fmla="*/ 21 w 581"/>
              <a:gd name="T57" fmla="*/ 257 h 307"/>
              <a:gd name="T58" fmla="*/ 14 w 581"/>
              <a:gd name="T59" fmla="*/ 239 h 307"/>
              <a:gd name="T60" fmla="*/ 8 w 581"/>
              <a:gd name="T61" fmla="*/ 219 h 307"/>
              <a:gd name="T62" fmla="*/ 2 w 581"/>
              <a:gd name="T63" fmla="*/ 198 h 307"/>
              <a:gd name="T64" fmla="*/ 0 w 581"/>
              <a:gd name="T65" fmla="*/ 173 h 307"/>
              <a:gd name="T66" fmla="*/ 0 w 581"/>
              <a:gd name="T67" fmla="*/ 152 h 307"/>
              <a:gd name="T68" fmla="*/ 0 w 581"/>
              <a:gd name="T69" fmla="*/ 124 h 307"/>
              <a:gd name="T70" fmla="*/ 3 w 581"/>
              <a:gd name="T71" fmla="*/ 104 h 307"/>
              <a:gd name="T72" fmla="*/ 8 w 581"/>
              <a:gd name="T73" fmla="*/ 86 h 307"/>
              <a:gd name="T74" fmla="*/ 14 w 581"/>
              <a:gd name="T75" fmla="*/ 65 h 307"/>
              <a:gd name="T76" fmla="*/ 22 w 581"/>
              <a:gd name="T77" fmla="*/ 48 h 307"/>
              <a:gd name="T78" fmla="*/ 33 w 581"/>
              <a:gd name="T79" fmla="*/ 32 h 307"/>
              <a:gd name="T80" fmla="*/ 42 w 581"/>
              <a:gd name="T81" fmla="*/ 20 h 307"/>
              <a:gd name="T82" fmla="*/ 51 w 581"/>
              <a:gd name="T83" fmla="*/ 12 h 307"/>
              <a:gd name="T84" fmla="*/ 63 w 581"/>
              <a:gd name="T85" fmla="*/ 5 h 307"/>
              <a:gd name="T86" fmla="*/ 79 w 581"/>
              <a:gd name="T8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81" h="307">
                <a:moveTo>
                  <a:pt x="79" y="0"/>
                </a:moveTo>
                <a:lnTo>
                  <a:pt x="505" y="0"/>
                </a:lnTo>
                <a:lnTo>
                  <a:pt x="518" y="5"/>
                </a:lnTo>
                <a:lnTo>
                  <a:pt x="530" y="12"/>
                </a:lnTo>
                <a:lnTo>
                  <a:pt x="541" y="23"/>
                </a:lnTo>
                <a:lnTo>
                  <a:pt x="552" y="37"/>
                </a:lnTo>
                <a:lnTo>
                  <a:pt x="562" y="57"/>
                </a:lnTo>
                <a:lnTo>
                  <a:pt x="569" y="77"/>
                </a:lnTo>
                <a:lnTo>
                  <a:pt x="574" y="99"/>
                </a:lnTo>
                <a:lnTo>
                  <a:pt x="578" y="120"/>
                </a:lnTo>
                <a:lnTo>
                  <a:pt x="580" y="139"/>
                </a:lnTo>
                <a:lnTo>
                  <a:pt x="580" y="160"/>
                </a:lnTo>
                <a:lnTo>
                  <a:pt x="578" y="184"/>
                </a:lnTo>
                <a:lnTo>
                  <a:pt x="575" y="204"/>
                </a:lnTo>
                <a:lnTo>
                  <a:pt x="570" y="226"/>
                </a:lnTo>
                <a:lnTo>
                  <a:pt x="563" y="247"/>
                </a:lnTo>
                <a:lnTo>
                  <a:pt x="556" y="262"/>
                </a:lnTo>
                <a:lnTo>
                  <a:pt x="546" y="278"/>
                </a:lnTo>
                <a:lnTo>
                  <a:pt x="535" y="290"/>
                </a:lnTo>
                <a:lnTo>
                  <a:pt x="528" y="296"/>
                </a:lnTo>
                <a:lnTo>
                  <a:pt x="517" y="302"/>
                </a:lnTo>
                <a:lnTo>
                  <a:pt x="504" y="306"/>
                </a:lnTo>
                <a:lnTo>
                  <a:pt x="73" y="306"/>
                </a:lnTo>
                <a:lnTo>
                  <a:pt x="62" y="303"/>
                </a:lnTo>
                <a:lnTo>
                  <a:pt x="50" y="296"/>
                </a:lnTo>
                <a:lnTo>
                  <a:pt x="34" y="279"/>
                </a:lnTo>
                <a:lnTo>
                  <a:pt x="43" y="289"/>
                </a:lnTo>
                <a:lnTo>
                  <a:pt x="28" y="271"/>
                </a:lnTo>
                <a:lnTo>
                  <a:pt x="21" y="257"/>
                </a:lnTo>
                <a:lnTo>
                  <a:pt x="14" y="239"/>
                </a:lnTo>
                <a:lnTo>
                  <a:pt x="8" y="219"/>
                </a:lnTo>
                <a:lnTo>
                  <a:pt x="2" y="198"/>
                </a:lnTo>
                <a:lnTo>
                  <a:pt x="0" y="173"/>
                </a:lnTo>
                <a:lnTo>
                  <a:pt x="0" y="152"/>
                </a:lnTo>
                <a:lnTo>
                  <a:pt x="0" y="124"/>
                </a:lnTo>
                <a:lnTo>
                  <a:pt x="3" y="104"/>
                </a:lnTo>
                <a:lnTo>
                  <a:pt x="8" y="86"/>
                </a:lnTo>
                <a:lnTo>
                  <a:pt x="14" y="65"/>
                </a:lnTo>
                <a:lnTo>
                  <a:pt x="22" y="48"/>
                </a:lnTo>
                <a:lnTo>
                  <a:pt x="33" y="32"/>
                </a:lnTo>
                <a:lnTo>
                  <a:pt x="42" y="20"/>
                </a:lnTo>
                <a:lnTo>
                  <a:pt x="51" y="12"/>
                </a:lnTo>
                <a:lnTo>
                  <a:pt x="63" y="5"/>
                </a:lnTo>
                <a:lnTo>
                  <a:pt x="79" y="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r>
              <a:rPr lang="ko-KR" alt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데이터 분포의 변동성을 나타내는 지표</a:t>
            </a:r>
            <a:endParaRPr lang="en-US" altLang="ko-KR" sz="2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endParaRPr lang="en-US" altLang="ko-KR" sz="9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ko-KR" altLang="en-US" sz="2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데이터가 평균으로부터 얼마나 </a:t>
            </a:r>
            <a:r>
              <a:rPr lang="ko-KR" altLang="en-US" sz="2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퍼져있는지를</a:t>
            </a:r>
            <a:r>
              <a:rPr lang="ko-KR" altLang="en-US" sz="2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나타냄</a:t>
            </a:r>
          </a:p>
        </p:txBody>
      </p:sp>
      <p:sp>
        <p:nvSpPr>
          <p:cNvPr id="3" name="AutoShape 5">
            <a:extLst>
              <a:ext uri="{FF2B5EF4-FFF2-40B4-BE49-F238E27FC236}">
                <a16:creationId xmlns:a16="http://schemas.microsoft.com/office/drawing/2014/main" id="{F7A30F3B-550D-0928-69D7-D2D441D0D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832" y="2065463"/>
            <a:ext cx="2736304" cy="1872208"/>
          </a:xfrm>
          <a:prstGeom prst="hexagon">
            <a:avLst>
              <a:gd name="adj" fmla="val 21361"/>
              <a:gd name="vf" fmla="val 115470"/>
            </a:avLst>
          </a:prstGeom>
          <a:solidFill>
            <a:schemeClr val="accent3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6838" tIns="49213" rIns="96838" bIns="49213" anchor="ctr"/>
          <a:lstStyle>
            <a:lvl1pPr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6048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2065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8113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4130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8702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33274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7846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42418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latinLnBrk="0"/>
            <a:r>
              <a:rPr lang="ko-KR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표준편차</a:t>
            </a:r>
            <a:endParaRPr lang="en-US" altLang="ko-KR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  <a:p>
            <a:pPr algn="ctr" latinLnBrk="0"/>
            <a:r>
              <a:rPr lang="en-US" altLang="ko-KR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(σ)</a:t>
            </a:r>
          </a:p>
        </p:txBody>
      </p:sp>
    </p:spTree>
    <p:extLst>
      <p:ext uri="{BB962C8B-B14F-4D97-AF65-F5344CB8AC3E}">
        <p14:creationId xmlns:p14="http://schemas.microsoft.com/office/powerpoint/2010/main" val="8318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FCF8F-2CF7-3B8A-E950-208BB9492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6">
            <a:extLst>
              <a:ext uri="{FF2B5EF4-FFF2-40B4-BE49-F238E27FC236}">
                <a16:creationId xmlns:a16="http://schemas.microsoft.com/office/drawing/2014/main" id="{33ADD621-8057-F583-23EC-94B568EBEADB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4358518" y="-1534937"/>
            <a:ext cx="1044949" cy="9073010"/>
          </a:xfrm>
          <a:custGeom>
            <a:avLst/>
            <a:gdLst>
              <a:gd name="T0" fmla="*/ 240 w 672"/>
              <a:gd name="T1" fmla="*/ 0 h 528"/>
              <a:gd name="T2" fmla="*/ 0 w 672"/>
              <a:gd name="T3" fmla="*/ 528 h 528"/>
              <a:gd name="T4" fmla="*/ 672 w 672"/>
              <a:gd name="T5" fmla="*/ 528 h 528"/>
              <a:gd name="T6" fmla="*/ 672 w 672"/>
              <a:gd name="T7" fmla="*/ 0 h 528"/>
              <a:gd name="T8" fmla="*/ 240 w 672"/>
              <a:gd name="T9" fmla="*/ 0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2" h="528">
                <a:moveTo>
                  <a:pt x="240" y="0"/>
                </a:moveTo>
                <a:lnTo>
                  <a:pt x="0" y="528"/>
                </a:lnTo>
                <a:lnTo>
                  <a:pt x="672" y="528"/>
                </a:lnTo>
                <a:lnTo>
                  <a:pt x="672" y="0"/>
                </a:lnTo>
                <a:lnTo>
                  <a:pt x="24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8575" cap="flat" cmpd="sng">
            <a:noFill/>
            <a:prstDash val="solid"/>
            <a:round/>
            <a:headEnd/>
            <a:tailEnd/>
          </a:ln>
          <a:effectLst/>
        </p:spPr>
        <p:txBody>
          <a:bodyPr wrap="square" anchor="ctr"/>
          <a:lstStyle>
            <a:defPPr>
              <a:defRPr lang="ko-KR"/>
            </a:defPPr>
            <a:lvl1pPr marL="0" indent="0" algn="ctr" rtl="0" eaLnBrk="0" fontAlgn="base" hangingPunct="0">
              <a:spcBef>
                <a:spcPct val="50000"/>
              </a:spcBef>
              <a:spcAft>
                <a:spcPct val="0"/>
              </a:spcAft>
              <a:defRPr kumimoji="1" sz="1200" b="1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1pPr>
            <a:lvl2pPr marL="457200" indent="0" algn="ctr" rtl="0" eaLnBrk="0" fontAlgn="base" hangingPunct="0">
              <a:spcBef>
                <a:spcPct val="50000"/>
              </a:spcBef>
              <a:spcAft>
                <a:spcPct val="0"/>
              </a:spcAft>
              <a:defRPr kumimoji="1" sz="1200" b="1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2pPr>
            <a:lvl3pPr marL="914400" indent="0" algn="ctr" rtl="0" eaLnBrk="0" fontAlgn="base" hangingPunct="0">
              <a:spcBef>
                <a:spcPct val="50000"/>
              </a:spcBef>
              <a:spcAft>
                <a:spcPct val="0"/>
              </a:spcAft>
              <a:defRPr kumimoji="1" sz="1200" b="1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3pPr>
            <a:lvl4pPr marL="1371600" indent="0" algn="ctr" rtl="0" eaLnBrk="0" fontAlgn="base" hangingPunct="0">
              <a:spcBef>
                <a:spcPct val="50000"/>
              </a:spcBef>
              <a:spcAft>
                <a:spcPct val="0"/>
              </a:spcAft>
              <a:defRPr kumimoji="1" sz="1200" b="1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4pPr>
            <a:lvl5pPr marL="1828800" indent="0" algn="ctr" rtl="0" eaLnBrk="0" fontAlgn="base" hangingPunct="0">
              <a:spcBef>
                <a:spcPct val="50000"/>
              </a:spcBef>
              <a:spcAft>
                <a:spcPct val="0"/>
              </a:spcAft>
              <a:defRPr kumimoji="1" sz="1200" b="1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5pPr>
            <a:lvl6pPr marL="2286000" indent="0" algn="l" defTabSz="914400" rtl="0" eaLnBrk="1" latinLnBrk="1" hangingPunct="1">
              <a:defRPr kumimoji="1" sz="1200" b="1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6pPr>
            <a:lvl7pPr marL="2743200" indent="0" algn="l" defTabSz="914400" rtl="0" eaLnBrk="1" latinLnBrk="1" hangingPunct="1">
              <a:defRPr kumimoji="1" sz="1200" b="1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7pPr>
            <a:lvl8pPr marL="3200400" indent="0" algn="l" defTabSz="914400" rtl="0" eaLnBrk="1" latinLnBrk="1" hangingPunct="1">
              <a:defRPr kumimoji="1" sz="1200" b="1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8pPr>
            <a:lvl9pPr marL="3657600" indent="0" algn="l" defTabSz="914400" rtl="0" eaLnBrk="1" latinLnBrk="1" hangingPunct="1">
              <a:defRPr kumimoji="1" sz="1200" b="1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9pPr>
          </a:lstStyle>
          <a:p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74D96E-2524-9CFA-09C4-3440A4DB4D33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시그마의 개념과 수준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36D5C8-3DAB-B072-D23E-F16CD6503823}"/>
              </a:ext>
            </a:extLst>
          </p:cNvPr>
          <p:cNvSpPr txBox="1"/>
          <p:nvPr/>
        </p:nvSpPr>
        <p:spPr>
          <a:xfrm>
            <a:off x="344488" y="1009278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품질관리에서의 시그마</a:t>
            </a:r>
            <a:endParaRPr lang="en-US" altLang="ko-KR" sz="24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3" name="AutoShape 5">
            <a:extLst>
              <a:ext uri="{FF2B5EF4-FFF2-40B4-BE49-F238E27FC236}">
                <a16:creationId xmlns:a16="http://schemas.microsoft.com/office/drawing/2014/main" id="{49820C5A-AF33-8CC0-E47D-CA32CDA40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832" y="2065463"/>
            <a:ext cx="2736304" cy="1872208"/>
          </a:xfrm>
          <a:prstGeom prst="hexagon">
            <a:avLst>
              <a:gd name="adj" fmla="val 21361"/>
              <a:gd name="vf" fmla="val 115470"/>
            </a:avLst>
          </a:prstGeom>
          <a:solidFill>
            <a:schemeClr val="accent3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6838" tIns="49213" rIns="96838" bIns="49213" anchor="ctr"/>
          <a:lstStyle>
            <a:lvl1pPr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6048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2065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8113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4130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8702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33274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7846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42418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latinLnBrk="0"/>
            <a:r>
              <a:rPr lang="en-US" altLang="ko-KR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6 </a:t>
            </a:r>
            <a:r>
              <a:rPr lang="ko-KR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시그마</a:t>
            </a:r>
            <a:endParaRPr lang="en-US" altLang="ko-KR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  <a:p>
            <a:pPr algn="ctr" latinLnBrk="0"/>
            <a:r>
              <a:rPr lang="en-US" altLang="ko-KR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(Six Sigma)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79BE4D18-C8EC-47AF-2D94-DE638FE00F58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16696" y="5383514"/>
            <a:ext cx="7200800" cy="938632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프로세스의 품질을 측정하는 척도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시그마수준이 높을수록 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‘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품질이 우수하고 </a:t>
            </a:r>
            <a:r>
              <a:rPr lang="ko-KR" altLang="en-US" sz="20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결함률이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낮다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＇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B66FF17-1526-9A5F-1AC0-D3CDCDA2343F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520" y="5381927"/>
            <a:ext cx="1872208" cy="93863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 수준</a:t>
            </a:r>
            <a:endParaRPr lang="en-US" altLang="ko-K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6C28CC-8BED-F29B-C702-C55F3267A4E6}"/>
              </a:ext>
            </a:extLst>
          </p:cNvPr>
          <p:cNvSpPr txBox="1"/>
          <p:nvPr/>
        </p:nvSpPr>
        <p:spPr>
          <a:xfrm>
            <a:off x="344488" y="4725144"/>
            <a:ext cx="9217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프로세스 개선과 결함 감소를 목표로 하는 품질 관리 방법론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64975D-9DCE-1A96-907C-F06FD8D6F736}"/>
              </a:ext>
            </a:extLst>
          </p:cNvPr>
          <p:cNvSpPr txBox="1"/>
          <p:nvPr/>
        </p:nvSpPr>
        <p:spPr>
          <a:xfrm>
            <a:off x="344488" y="298766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1986</a:t>
            </a:r>
            <a:r>
              <a:rPr lang="ko-KR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년 </a:t>
            </a:r>
            <a:r>
              <a:rPr lang="ko-KR" altLang="en-US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모토로라에서</a:t>
            </a:r>
            <a:r>
              <a:rPr lang="ko-KR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정립</a:t>
            </a:r>
            <a:endParaRPr lang="en-US" altLang="ko-KR" sz="14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63CDAA-0EDB-8160-7878-24E9F38CB150}"/>
              </a:ext>
            </a:extLst>
          </p:cNvPr>
          <p:cNvSpPr txBox="1"/>
          <p:nvPr/>
        </p:nvSpPr>
        <p:spPr>
          <a:xfrm>
            <a:off x="6177136" y="2708920"/>
            <a:ext cx="3096344" cy="710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90</a:t>
            </a:r>
            <a:r>
              <a:rPr lang="ko-KR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년대 제너럴 </a:t>
            </a:r>
            <a:r>
              <a:rPr lang="ko-KR" altLang="en-US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일렉트릭이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도입하면서 확대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</p:spTree>
    <p:extLst>
      <p:ext uri="{BB962C8B-B14F-4D97-AF65-F5344CB8AC3E}">
        <p14:creationId xmlns:p14="http://schemas.microsoft.com/office/powerpoint/2010/main" val="2916695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5F821-CF18-F9F4-09FA-0902D8BB9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710E5E-9914-EB28-E879-65814E9CEC77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시그마의 개념과 수준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D9BD8E-C452-2F5A-86D5-5212003E11F1}"/>
              </a:ext>
            </a:extLst>
          </p:cNvPr>
          <p:cNvSpPr txBox="1"/>
          <p:nvPr/>
        </p:nvSpPr>
        <p:spPr>
          <a:xfrm>
            <a:off x="344488" y="1009278"/>
            <a:ext cx="9217024" cy="1018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 DPMO </a:t>
            </a:r>
            <a:r>
              <a:rPr lang="en-US" altLang="ko-K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(Defects Per Million Opportunities)</a:t>
            </a:r>
          </a:p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                 백만개의 기회당 발생하는 </a:t>
            </a:r>
            <a:r>
              <a:rPr lang="ko-KR" alt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결함수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10F770-5251-C49C-86A2-6810BA3EEA73}"/>
              </a:ext>
            </a:extLst>
          </p:cNvPr>
          <p:cNvSpPr txBox="1"/>
          <p:nvPr/>
        </p:nvSpPr>
        <p:spPr>
          <a:xfrm>
            <a:off x="344488" y="5703639"/>
            <a:ext cx="9217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프로세스의 </a:t>
            </a:r>
            <a:r>
              <a:rPr lang="ko-KR" alt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결함률을</a:t>
            </a:r>
            <a:r>
              <a:rPr lang="ko-KR" alt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정량적으로 평가하는데 사용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9F7D2B-A8CC-8CF5-5A69-E306B87CE9CD}"/>
              </a:ext>
            </a:extLst>
          </p:cNvPr>
          <p:cNvSpPr txBox="1"/>
          <p:nvPr/>
        </p:nvSpPr>
        <p:spPr>
          <a:xfrm>
            <a:off x="2144688" y="3064526"/>
            <a:ext cx="2808312" cy="151660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no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× 1,000,000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C20163-F8B7-EA6F-B251-D5CFA730C240}"/>
              </a:ext>
            </a:extLst>
          </p:cNvPr>
          <p:cNvSpPr txBox="1"/>
          <p:nvPr/>
        </p:nvSpPr>
        <p:spPr>
          <a:xfrm>
            <a:off x="632520" y="3064526"/>
            <a:ext cx="1800200" cy="151660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no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D</a:t>
            </a: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(S × 0)</a:t>
            </a:r>
          </a:p>
        </p:txBody>
      </p: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CE4B4FA7-49AD-BA81-6391-F890826D161B}"/>
              </a:ext>
            </a:extLst>
          </p:cNvPr>
          <p:cNvCxnSpPr>
            <a:cxnSpLocks/>
          </p:cNvCxnSpPr>
          <p:nvPr/>
        </p:nvCxnSpPr>
        <p:spPr>
          <a:xfrm>
            <a:off x="1044904" y="3861048"/>
            <a:ext cx="1008112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왼쪽 대괄호 14">
            <a:extLst>
              <a:ext uri="{FF2B5EF4-FFF2-40B4-BE49-F238E27FC236}">
                <a16:creationId xmlns:a16="http://schemas.microsoft.com/office/drawing/2014/main" id="{D0AC430B-04C9-6E6A-7FA2-4F83FCB3B50D}"/>
              </a:ext>
            </a:extLst>
          </p:cNvPr>
          <p:cNvSpPr/>
          <p:nvPr/>
        </p:nvSpPr>
        <p:spPr>
          <a:xfrm>
            <a:off x="776536" y="3456320"/>
            <a:ext cx="144016" cy="764767"/>
          </a:xfrm>
          <a:prstGeom prst="leftBracket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왼쪽 대괄호 15">
            <a:extLst>
              <a:ext uri="{FF2B5EF4-FFF2-40B4-BE49-F238E27FC236}">
                <a16:creationId xmlns:a16="http://schemas.microsoft.com/office/drawing/2014/main" id="{8B9B2D01-0049-66A5-4867-A06EE45D71DE}"/>
              </a:ext>
            </a:extLst>
          </p:cNvPr>
          <p:cNvSpPr/>
          <p:nvPr/>
        </p:nvSpPr>
        <p:spPr>
          <a:xfrm rot="10800000">
            <a:off x="2144688" y="3456320"/>
            <a:ext cx="144016" cy="764767"/>
          </a:xfrm>
          <a:prstGeom prst="leftBracket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278D82-E66A-CD21-0EC0-2D7990EA0B97}"/>
              </a:ext>
            </a:extLst>
          </p:cNvPr>
          <p:cNvSpPr txBox="1"/>
          <p:nvPr/>
        </p:nvSpPr>
        <p:spPr>
          <a:xfrm>
            <a:off x="4953000" y="3064526"/>
            <a:ext cx="4464496" cy="151660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no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D : </a:t>
            </a: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관측된 결점의 수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S : </a:t>
            </a: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표본</a:t>
            </a:r>
            <a:r>
              <a:rPr lang="en-US" altLang="ko-KR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</a:t>
            </a: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크기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O : </a:t>
            </a:r>
            <a:r>
              <a:rPr lang="ko-KR" altLang="en-US" sz="2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단위당 결점 기회의 수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</p:spTree>
    <p:extLst>
      <p:ext uri="{BB962C8B-B14F-4D97-AF65-F5344CB8AC3E}">
        <p14:creationId xmlns:p14="http://schemas.microsoft.com/office/powerpoint/2010/main" val="214623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C69B3-30D1-EFD8-1D10-B18F82B34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7C01BE-BA49-ADC8-1AF9-4E16354D25A6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시그마의 개념과 수준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2759DD-E0DD-91B6-E018-D3DB0F063415}"/>
              </a:ext>
            </a:extLst>
          </p:cNvPr>
          <p:cNvSpPr txBox="1"/>
          <p:nvPr/>
        </p:nvSpPr>
        <p:spPr>
          <a:xfrm>
            <a:off x="344488" y="1009278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 </a:t>
            </a: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시그마 수준별 </a:t>
            </a:r>
            <a:r>
              <a:rPr lang="ko-KR" altLang="en-US" sz="32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결함률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C43059-F7EA-6F26-43F0-3B5B418F50E7}"/>
              </a:ext>
            </a:extLst>
          </p:cNvPr>
          <p:cNvSpPr txBox="1"/>
          <p:nvPr/>
        </p:nvSpPr>
        <p:spPr>
          <a:xfrm>
            <a:off x="4880992" y="5877272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100</a:t>
            </a:r>
            <a:r>
              <a:rPr lang="ko-KR" alt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만개중에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</a:t>
            </a:r>
            <a:r>
              <a:rPr lang="en-US" altLang="ko-KR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3.4</a:t>
            </a:r>
            <a:r>
              <a:rPr lang="ko-KR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개 불량</a:t>
            </a:r>
            <a:endParaRPr lang="en-US" altLang="ko-KR" sz="2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E4FBD6B8-1840-B8B8-9B2C-C2C513FDB458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40632" y="1702395"/>
            <a:ext cx="7776864" cy="523220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약 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69% (690,000 DPMO – </a:t>
            </a:r>
            <a:r>
              <a:rPr lang="ko-KR" altLang="en-US" sz="20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백만개중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ko-KR" altLang="en-US" sz="20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결함수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8FCD7348-3E9A-9AE7-96E7-EC38B1A52B9A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520" y="1700808"/>
            <a:ext cx="1296144" cy="523219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1</a:t>
            </a:r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</a:t>
            </a:r>
            <a:endParaRPr lang="en-US" altLang="ko-K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" name="AutoShape 2">
            <a:extLst>
              <a:ext uri="{FF2B5EF4-FFF2-40B4-BE49-F238E27FC236}">
                <a16:creationId xmlns:a16="http://schemas.microsoft.com/office/drawing/2014/main" id="{1BBB00C2-D977-0BD6-68B5-A25C89994247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40632" y="2329716"/>
            <a:ext cx="7776864" cy="523220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약 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31% (308,537 DPMO)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86C3B37E-A37C-BFE2-B5A7-F3C25040DBE8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520" y="2328129"/>
            <a:ext cx="1296144" cy="523219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</a:t>
            </a:r>
            <a:endParaRPr lang="en-US" altLang="ko-K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A0A26DAB-743A-C8CE-073D-B51DC2924138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40632" y="2998539"/>
            <a:ext cx="7776864" cy="523220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약 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6.7% (66,807 DPMO)</a:t>
            </a:r>
          </a:p>
        </p:txBody>
      </p:sp>
      <p:sp>
        <p:nvSpPr>
          <p:cNvPr id="12" name="Rectangle 13">
            <a:extLst>
              <a:ext uri="{FF2B5EF4-FFF2-40B4-BE49-F238E27FC236}">
                <a16:creationId xmlns:a16="http://schemas.microsoft.com/office/drawing/2014/main" id="{D5F00502-280D-46EB-ED19-F9CC07E73493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520" y="2996952"/>
            <a:ext cx="1296144" cy="523219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3</a:t>
            </a:r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</a:t>
            </a:r>
            <a:endParaRPr lang="en-US" altLang="ko-K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4" name="AutoShape 2">
            <a:extLst>
              <a:ext uri="{FF2B5EF4-FFF2-40B4-BE49-F238E27FC236}">
                <a16:creationId xmlns:a16="http://schemas.microsoft.com/office/drawing/2014/main" id="{838BA11A-E413-FBB8-D422-5AC4F54F42BA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40632" y="3697868"/>
            <a:ext cx="7776864" cy="523220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약 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0.62% (6,210 DPMO)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AE3349DB-443A-3728-261E-ADE77C110413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520" y="3696281"/>
            <a:ext cx="1296144" cy="523219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4</a:t>
            </a:r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</a:t>
            </a:r>
            <a:endParaRPr lang="en-US" altLang="ko-K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9" name="AutoShape 2">
            <a:extLst>
              <a:ext uri="{FF2B5EF4-FFF2-40B4-BE49-F238E27FC236}">
                <a16:creationId xmlns:a16="http://schemas.microsoft.com/office/drawing/2014/main" id="{3AB5AF67-E56A-61CD-2BB8-1168AB1ACFF4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40632" y="4417948"/>
            <a:ext cx="7776864" cy="523220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약 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0.023% (233 DPMO)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C83A4DC2-E153-809F-3967-22C48267AE65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520" y="4416361"/>
            <a:ext cx="1296144" cy="523219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5</a:t>
            </a:r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</a:t>
            </a:r>
            <a:endParaRPr lang="en-US" altLang="ko-K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1" name="AutoShape 2">
            <a:extLst>
              <a:ext uri="{FF2B5EF4-FFF2-40B4-BE49-F238E27FC236}">
                <a16:creationId xmlns:a16="http://schemas.microsoft.com/office/drawing/2014/main" id="{EBB4F158-BDB4-91F7-75CF-592A34894A2A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40632" y="5138028"/>
            <a:ext cx="7776864" cy="523220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약 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0.00034% (3.4 DPMO)</a:t>
            </a:r>
          </a:p>
        </p:txBody>
      </p:sp>
      <p:sp>
        <p:nvSpPr>
          <p:cNvPr id="22" name="Rectangle 13">
            <a:extLst>
              <a:ext uri="{FF2B5EF4-FFF2-40B4-BE49-F238E27FC236}">
                <a16:creationId xmlns:a16="http://schemas.microsoft.com/office/drawing/2014/main" id="{EEC5C6B5-5DB7-F338-ED29-3988A858E767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520" y="5136441"/>
            <a:ext cx="1296144" cy="523219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6</a:t>
            </a:r>
            <a:r>
              <a:rPr lang="ko-KR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시그마</a:t>
            </a:r>
            <a:endParaRPr lang="en-US" altLang="ko-K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885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D03E2-6ACE-58F8-DBA5-B315798E8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9BC884-6A5A-57AD-2C88-C26B7039AC82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6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시그마의 의미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16C521-19F5-361B-9A4E-F204E5D6AFF7}"/>
              </a:ext>
            </a:extLst>
          </p:cNvPr>
          <p:cNvSpPr txBox="1"/>
          <p:nvPr/>
        </p:nvSpPr>
        <p:spPr>
          <a:xfrm>
            <a:off x="344488" y="1009278"/>
            <a:ext cx="9217024" cy="1205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6 </a:t>
            </a: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시그마</a:t>
            </a:r>
            <a:r>
              <a:rPr lang="en-US" altLang="ko-KR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(Six Sigma)</a:t>
            </a: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endParaRPr lang="en-US" altLang="ko-KR" sz="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품질관리와 프로세스 개선을 위한 체계적인 방법론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3" name="AutoShape 5">
            <a:extLst>
              <a:ext uri="{FF2B5EF4-FFF2-40B4-BE49-F238E27FC236}">
                <a16:creationId xmlns:a16="http://schemas.microsoft.com/office/drawing/2014/main" id="{BDAB999B-A23B-FC60-B528-97A735CFB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600" y="2492896"/>
            <a:ext cx="2736304" cy="1872208"/>
          </a:xfrm>
          <a:prstGeom prst="hexagon">
            <a:avLst>
              <a:gd name="adj" fmla="val 21361"/>
              <a:gd name="vf" fmla="val 115470"/>
            </a:avLst>
          </a:prstGeom>
          <a:solidFill>
            <a:schemeClr val="accent3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6838" tIns="49213" rIns="96838" bIns="49213" anchor="ctr"/>
          <a:lstStyle>
            <a:lvl1pPr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6048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2065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8113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4130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8702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33274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7846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42418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latinLnBrk="0"/>
            <a:r>
              <a:rPr lang="ko-KR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결함</a:t>
            </a:r>
            <a:endParaRPr lang="en-US" altLang="ko-KR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  <a:p>
            <a:pPr algn="ctr" latinLnBrk="0"/>
            <a:r>
              <a:rPr lang="ko-KR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최소화</a:t>
            </a:r>
            <a:endParaRPr lang="en-US" altLang="ko-KR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5" name="AutoShape 2">
            <a:extLst>
              <a:ext uri="{FF2B5EF4-FFF2-40B4-BE49-F238E27FC236}">
                <a16:creationId xmlns:a16="http://schemas.microsoft.com/office/drawing/2014/main" id="{C0AA02CD-B2DF-BB32-A9A9-BEC1529B05F8}"/>
              </a:ext>
            </a:extLst>
          </p:cNvPr>
          <p:cNvSpPr>
            <a:spLocks noChangeArrowheads="1"/>
          </p:cNvSpPr>
          <p:nvPr/>
        </p:nvSpPr>
        <p:spPr bwMode="gray">
          <a:xfrm>
            <a:off x="1496616" y="5464977"/>
            <a:ext cx="7920880" cy="762503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461765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매우 높은 품질 수준 달성 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– 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백만개의 기회당 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3.4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개의 결함 이하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6651E6BF-614A-0E34-697C-1EBBB3E6BBB2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520" y="5381927"/>
            <a:ext cx="1152128" cy="9386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 sz="2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목표</a:t>
            </a:r>
            <a:endParaRPr lang="en-US" altLang="ko-K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5" name="AutoShape 5">
            <a:extLst>
              <a:ext uri="{FF2B5EF4-FFF2-40B4-BE49-F238E27FC236}">
                <a16:creationId xmlns:a16="http://schemas.microsoft.com/office/drawing/2014/main" id="{D36A4D4A-915C-CE5C-96E8-7CCA6EA5C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1072" y="2502016"/>
            <a:ext cx="2736304" cy="1872208"/>
          </a:xfrm>
          <a:prstGeom prst="hexagon">
            <a:avLst>
              <a:gd name="adj" fmla="val 21361"/>
              <a:gd name="vf" fmla="val 115470"/>
            </a:avLst>
          </a:prstGeom>
          <a:solidFill>
            <a:schemeClr val="accent3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6838" tIns="49213" rIns="96838" bIns="49213" anchor="ctr"/>
          <a:lstStyle>
            <a:lvl1pPr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6048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2065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811338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413000" algn="l" defTabSz="849313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8702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33274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7846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4241800" defTabSz="8493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latinLnBrk="0"/>
            <a:r>
              <a:rPr lang="ko-KR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변동성</a:t>
            </a:r>
            <a:endParaRPr lang="en-US" altLang="ko-KR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  <a:p>
            <a:pPr algn="ctr" latinLnBrk="0"/>
            <a:r>
              <a:rPr lang="ko-KR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</a:rPr>
              <a:t>감소</a:t>
            </a:r>
            <a:endParaRPr lang="en-US" altLang="ko-KR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389685E7-1421-FA55-8263-C35EF2167402}"/>
              </a:ext>
            </a:extLst>
          </p:cNvPr>
          <p:cNvSpPr>
            <a:spLocks noChangeArrowheads="1"/>
          </p:cNvSpPr>
          <p:nvPr/>
        </p:nvSpPr>
        <p:spPr bwMode="gray">
          <a:xfrm rot="20673508">
            <a:off x="6623305" y="4606106"/>
            <a:ext cx="2677024" cy="608127"/>
          </a:xfrm>
          <a:prstGeom prst="rect">
            <a:avLst/>
          </a:prstGeom>
          <a:solidFill>
            <a:srgbClr val="FFFF00"/>
          </a:solidFill>
          <a:ln w="38100">
            <a:noFill/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사실상 불량률 </a:t>
            </a:r>
            <a:r>
              <a:rPr lang="en-US" altLang="ko-K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‘0’</a:t>
            </a:r>
          </a:p>
        </p:txBody>
      </p:sp>
    </p:spTree>
    <p:extLst>
      <p:ext uri="{BB962C8B-B14F-4D97-AF65-F5344CB8AC3E}">
        <p14:creationId xmlns:p14="http://schemas.microsoft.com/office/powerpoint/2010/main" val="3953110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E34BC-5F96-FE61-D8CC-60E9B992C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5FE63B-ED08-C97E-4629-2AA87CF41C10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6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시그마의 의미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31A844-B479-C7CD-5D6E-9E261A32520A}"/>
              </a:ext>
            </a:extLst>
          </p:cNvPr>
          <p:cNvSpPr txBox="1"/>
          <p:nvPr/>
        </p:nvSpPr>
        <p:spPr>
          <a:xfrm>
            <a:off x="344488" y="1044025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１시그마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5" name="AutoShape 2">
            <a:extLst>
              <a:ext uri="{FF2B5EF4-FFF2-40B4-BE49-F238E27FC236}">
                <a16:creationId xmlns:a16="http://schemas.microsoft.com/office/drawing/2014/main" id="{DB9D63B2-BF25-FC22-C2E4-CF73DC14B96A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1649800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＊결함이 매우 빈번하게 발생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BAD5918C-C55F-1E87-BAA8-5AF188C466A5}"/>
              </a:ext>
            </a:extLst>
          </p:cNvPr>
          <p:cNvSpPr>
            <a:spLocks noChangeArrowheads="1"/>
          </p:cNvSpPr>
          <p:nvPr/>
        </p:nvSpPr>
        <p:spPr bwMode="gray">
          <a:xfrm rot="21053183">
            <a:off x="2616249" y="1054694"/>
            <a:ext cx="2677024" cy="3855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＊</a:t>
            </a:r>
            <a:r>
              <a:rPr lang="ko-KR" altLang="en-US" dirty="0" err="1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　약</a:t>
            </a:r>
            <a:r>
              <a:rPr lang="en-US" altLang="ko-KR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69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％</a:t>
            </a:r>
            <a:endParaRPr lang="en-US" altLang="ko-KR" dirty="0">
              <a:ln w="0"/>
              <a:solidFill>
                <a:srgbClr val="FF33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E6EAE8AA-81E5-AEA9-73EB-EE856435DE40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2412177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＊프로세스가 불안정하여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, 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품질관리가 거의 이루어지지 않은 상태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93DB2-A680-F87E-9D1C-39BCBB5C26D4}"/>
              </a:ext>
            </a:extLst>
          </p:cNvPr>
          <p:cNvSpPr txBox="1"/>
          <p:nvPr/>
        </p:nvSpPr>
        <p:spPr>
          <a:xfrm>
            <a:off x="344488" y="3915941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2</a:t>
            </a: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시그마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E40DD52E-F6A4-8A14-4C93-57994A4550DD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4521716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＊여전히 많은 결함 발생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9B4987F-F692-7331-2190-CA5FEA5FED7E}"/>
              </a:ext>
            </a:extLst>
          </p:cNvPr>
          <p:cNvSpPr>
            <a:spLocks noChangeArrowheads="1"/>
          </p:cNvSpPr>
          <p:nvPr/>
        </p:nvSpPr>
        <p:spPr bwMode="gray">
          <a:xfrm rot="21053183">
            <a:off x="2616249" y="3926610"/>
            <a:ext cx="2677024" cy="3855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＊</a:t>
            </a:r>
            <a:r>
              <a:rPr lang="ko-KR" altLang="en-US" dirty="0" err="1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　약</a:t>
            </a:r>
            <a:r>
              <a:rPr lang="en-US" altLang="ko-KR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31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％</a:t>
            </a:r>
            <a:endParaRPr lang="en-US" altLang="ko-KR" dirty="0">
              <a:ln w="0"/>
              <a:solidFill>
                <a:srgbClr val="FF33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A2CC14C6-84AA-5943-F6BC-7CB4A8C47B02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5284093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＊고객 불만이 높고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, 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품질 관리가 부족한 상태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643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65028-DB98-D205-5BD3-23E368EC9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EF7EBC-51B4-FACC-DF09-0ACB0A11556B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6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시그마의 의미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194992-695B-5DA0-6265-A63D7CEE89F3}"/>
              </a:ext>
            </a:extLst>
          </p:cNvPr>
          <p:cNvSpPr txBox="1"/>
          <p:nvPr/>
        </p:nvSpPr>
        <p:spPr>
          <a:xfrm>
            <a:off x="344488" y="1044025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3 </a:t>
            </a: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시그마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5" name="AutoShape 2">
            <a:extLst>
              <a:ext uri="{FF2B5EF4-FFF2-40B4-BE49-F238E27FC236}">
                <a16:creationId xmlns:a16="http://schemas.microsoft.com/office/drawing/2014/main" id="{AAB967AE-2F1E-508D-E2AB-A63967C02109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1649800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＊프로세스가 어느정도 관리되고 있지만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, 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여전히 많은 개선 필요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0EE773FC-7397-8484-F6C5-7E3393B0C69C}"/>
              </a:ext>
            </a:extLst>
          </p:cNvPr>
          <p:cNvSpPr>
            <a:spLocks noChangeArrowheads="1"/>
          </p:cNvSpPr>
          <p:nvPr/>
        </p:nvSpPr>
        <p:spPr bwMode="gray">
          <a:xfrm rot="21053183">
            <a:off x="2616249" y="1054694"/>
            <a:ext cx="2677024" cy="3855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＊</a:t>
            </a:r>
            <a:r>
              <a:rPr lang="ko-KR" altLang="en-US" dirty="0" err="1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　약</a:t>
            </a:r>
            <a:r>
              <a:rPr lang="en-US" altLang="ko-KR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6.7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％</a:t>
            </a:r>
            <a:endParaRPr lang="en-US" altLang="ko-KR" dirty="0">
              <a:ln w="0"/>
              <a:solidFill>
                <a:srgbClr val="FF33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EE40B857-B565-245F-9AC2-9E25C9F88C25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2412177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＊많은 기업의 기본적인 품질 수준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740C79-BD50-B1FB-FC5B-358397D76BC6}"/>
              </a:ext>
            </a:extLst>
          </p:cNvPr>
          <p:cNvSpPr txBox="1"/>
          <p:nvPr/>
        </p:nvSpPr>
        <p:spPr>
          <a:xfrm>
            <a:off x="344488" y="3915941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4</a:t>
            </a: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시그마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90C89433-D50D-25FC-548D-E9A79C7A0440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4521716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＊프로세스가 비교적 안정적이며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, </a:t>
            </a:r>
            <a:r>
              <a:rPr lang="ko-KR" altLang="en-US" sz="20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결함률이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 낮음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19FB4F2-C10D-DCFA-4F5C-8D34A859212E}"/>
              </a:ext>
            </a:extLst>
          </p:cNvPr>
          <p:cNvSpPr>
            <a:spLocks noChangeArrowheads="1"/>
          </p:cNvSpPr>
          <p:nvPr/>
        </p:nvSpPr>
        <p:spPr bwMode="gray">
          <a:xfrm rot="21053183">
            <a:off x="2616249" y="3926610"/>
            <a:ext cx="2677024" cy="3855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＊</a:t>
            </a:r>
            <a:r>
              <a:rPr lang="ko-KR" altLang="en-US" dirty="0" err="1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　약</a:t>
            </a:r>
            <a:r>
              <a:rPr lang="en-US" altLang="ko-KR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0.62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％</a:t>
            </a:r>
            <a:endParaRPr lang="en-US" altLang="ko-KR" dirty="0">
              <a:ln w="0"/>
              <a:solidFill>
                <a:srgbClr val="FF33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9FDED9E-68DF-9AB7-917D-DFC5B14B7A0D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5284093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＊품질 관리가 잘 이루어지고 있는 상태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54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2D0B7-04F6-230B-325C-388EFF530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E74B9B-930E-124F-ED96-7327CADE3BAC}"/>
              </a:ext>
            </a:extLst>
          </p:cNvPr>
          <p:cNvSpPr txBox="1"/>
          <p:nvPr/>
        </p:nvSpPr>
        <p:spPr>
          <a:xfrm>
            <a:off x="220216" y="76203"/>
            <a:ext cx="746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■ 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6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시그마의 의미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AC61DC-AE21-9767-E43E-929734AB6C45}"/>
              </a:ext>
            </a:extLst>
          </p:cNvPr>
          <p:cNvSpPr txBox="1"/>
          <p:nvPr/>
        </p:nvSpPr>
        <p:spPr>
          <a:xfrm>
            <a:off x="344488" y="1044025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5 </a:t>
            </a: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시그마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15" name="AutoShape 2">
            <a:extLst>
              <a:ext uri="{FF2B5EF4-FFF2-40B4-BE49-F238E27FC236}">
                <a16:creationId xmlns:a16="http://schemas.microsoft.com/office/drawing/2014/main" id="{571961A2-11CC-563F-504E-37338547F1EA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1649800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＊매우 높은 품질 수준을 나타내며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, 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결함이 거의 발생하지 않음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0412E68C-55C1-9B08-BEB1-A99F4D9BAC52}"/>
              </a:ext>
            </a:extLst>
          </p:cNvPr>
          <p:cNvSpPr>
            <a:spLocks noChangeArrowheads="1"/>
          </p:cNvSpPr>
          <p:nvPr/>
        </p:nvSpPr>
        <p:spPr bwMode="gray">
          <a:xfrm rot="21053183">
            <a:off x="2616249" y="1054694"/>
            <a:ext cx="2677024" cy="3855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＊</a:t>
            </a:r>
            <a:r>
              <a:rPr lang="ko-KR" altLang="en-US" dirty="0" err="1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　약</a:t>
            </a:r>
            <a:r>
              <a:rPr lang="en-US" altLang="ko-KR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0.023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％</a:t>
            </a:r>
            <a:endParaRPr lang="en-US" altLang="ko-KR" dirty="0">
              <a:ln w="0"/>
              <a:solidFill>
                <a:srgbClr val="FF33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44C7E797-5BFD-92A8-9E69-EC0F999F1AD4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2412177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＊품질 관리와 개선이 매우 효과적으로 이루어지는 상태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8BC9A6-9DE9-46AB-0131-C51BF83E02FD}"/>
              </a:ext>
            </a:extLst>
          </p:cNvPr>
          <p:cNvSpPr txBox="1"/>
          <p:nvPr/>
        </p:nvSpPr>
        <p:spPr>
          <a:xfrm>
            <a:off x="344488" y="3915941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ts val="500"/>
              </a:spcBef>
              <a:spcAft>
                <a:spcPct val="0"/>
              </a:spcAft>
              <a:defRPr/>
            </a:pPr>
            <a:r>
              <a:rPr lang="en-US" altLang="ko-KR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6</a:t>
            </a:r>
            <a:r>
              <a:rPr lang="ko-KR" altLang="en-US" sz="32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현대하모니 L" panose="02020603020101020101"/>
              </a:rPr>
              <a:t> 시그마</a:t>
            </a:r>
            <a:endParaRPr lang="en-US" altLang="ko-KR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34" charset="-128"/>
              <a:ea typeface="현대하모니 L" panose="02020603020101020101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1E420D46-26ED-450E-6F72-7D5E505C77E7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4521716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＊최상의 품질 수준을 나타내며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, 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결함이 거의 전무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EF8596E-A955-6602-A132-BC26CB64DBD4}"/>
              </a:ext>
            </a:extLst>
          </p:cNvPr>
          <p:cNvSpPr>
            <a:spLocks noChangeArrowheads="1"/>
          </p:cNvSpPr>
          <p:nvPr/>
        </p:nvSpPr>
        <p:spPr bwMode="gray">
          <a:xfrm rot="21053183">
            <a:off x="2616249" y="3926610"/>
            <a:ext cx="2677024" cy="3855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9774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＊</a:t>
            </a:r>
            <a:r>
              <a:rPr lang="ko-KR" altLang="en-US" dirty="0" err="1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결함률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　약</a:t>
            </a:r>
            <a:r>
              <a:rPr lang="en-US" altLang="ko-KR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0.00034</a:t>
            </a:r>
            <a:r>
              <a:rPr lang="ko-KR" altLang="en-US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％</a:t>
            </a:r>
            <a:endParaRPr lang="en-US" altLang="ko-KR" dirty="0">
              <a:ln w="0"/>
              <a:solidFill>
                <a:srgbClr val="FF33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046EF7E-879E-3C47-923B-520D8C1B030D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8504" y="5284093"/>
            <a:ext cx="9217024" cy="584775"/>
          </a:xfrm>
          <a:prstGeom prst="rightArrow">
            <a:avLst>
              <a:gd name="adj1" fmla="val 100000"/>
              <a:gd name="adj2" fmla="val 40786"/>
            </a:avLst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44000" tIns="48870" rIns="97740" bIns="48870" anchor="ctr"/>
          <a:lstStyle>
            <a:lvl1pPr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4889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97790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466850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1954213" algn="l" defTabSz="977900" latinLnBrk="1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4114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8686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3258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783013" defTabSz="977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＊이 수준을 달성하는 것은 매우 어렵고</a:t>
            </a:r>
            <a:r>
              <a:rPr lang="en-US" altLang="ko-KR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, </a:t>
            </a:r>
            <a:r>
              <a:rPr lang="ko-KR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매우 정밀한 품질 관리가 필요</a:t>
            </a:r>
            <a:endParaRPr lang="en-US" altLang="ko-KR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720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12804</TotalTime>
  <Words>530</Words>
  <Application>Microsoft Office PowerPoint</Application>
  <PresentationFormat>A4 용지(210x297mm)</PresentationFormat>
  <Paragraphs>122</Paragraphs>
  <Slides>13</Slides>
  <Notes>11</Notes>
  <HiddenSlides>0</HiddenSlides>
  <MMClips>0</MMClips>
  <ScaleCrop>false</ScaleCrop>
  <HeadingPairs>
    <vt:vector size="8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2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2" baseType="lpstr">
      <vt:lpstr>Meiryo UI</vt:lpstr>
      <vt:lpstr>맑은 고딕</vt:lpstr>
      <vt:lpstr>현대하모니 L</vt:lpstr>
      <vt:lpstr>현대하모니 M</vt:lpstr>
      <vt:lpstr>Arial</vt:lpstr>
      <vt:lpstr>Calibri</vt:lpstr>
      <vt:lpstr>Office 테마</vt:lpstr>
      <vt:lpstr>1_デザインの設定</vt:lpstr>
      <vt:lpstr>Microsoft ClipArt Gallery</vt:lpstr>
      <vt:lpstr>6시그마 이해하기….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정창석 전무 (YSM)</cp:lastModifiedBy>
  <cp:revision>538</cp:revision>
  <cp:lastPrinted>2025-03-10T07:18:48Z</cp:lastPrinted>
  <dcterms:created xsi:type="dcterms:W3CDTF">2017-05-22T07:14:10Z</dcterms:created>
  <dcterms:modified xsi:type="dcterms:W3CDTF">2025-08-25T00:19:14Z</dcterms:modified>
</cp:coreProperties>
</file>